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33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96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7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45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35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9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04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13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8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66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81DB-C3C0-42CB-B9BC-0C86E3B28A0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2C410-CEFF-42E5-BB46-F44C2D924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29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908720"/>
            <a:ext cx="669674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/>
              <a:t>Apesar do pensamento filosófico ter surgido no final do século VII </a:t>
            </a:r>
            <a:r>
              <a:rPr lang="pt-BR" sz="2400" dirty="0" err="1"/>
              <a:t>a.C</a:t>
            </a:r>
            <a:r>
              <a:rPr lang="pt-BR" sz="2400" dirty="0"/>
              <a:t>, a palavra Filosofia surgiu relativamente mais tarde e atribui-se a Pitágoras de </a:t>
            </a:r>
            <a:r>
              <a:rPr lang="pt-BR" sz="2400" dirty="0" err="1"/>
              <a:t>Samos</a:t>
            </a:r>
            <a:r>
              <a:rPr lang="pt-BR" sz="2400" dirty="0"/>
              <a:t> sua utilização pela primeira vez.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5292080" y="1988840"/>
            <a:ext cx="158417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395536" y="2348880"/>
            <a:ext cx="64807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klick.com.br/2006/global/img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lick.com.br/2006/global/img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jogos olímpicos greg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53" y="2744923"/>
            <a:ext cx="3977616" cy="316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4427984" y="2564904"/>
            <a:ext cx="4572000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b="1" dirty="0"/>
              <a:t>1)</a:t>
            </a:r>
            <a:r>
              <a:rPr lang="pt-BR" dirty="0"/>
              <a:t> aquelas que iam pelos negócios, pois comercializavam durante os jogos;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2)</a:t>
            </a:r>
            <a:r>
              <a:rPr lang="pt-BR" dirty="0"/>
              <a:t> as que iam para participar como competidores, exibindo seus talentos esportivos e seus corpos;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>3)</a:t>
            </a:r>
            <a:r>
              <a:rPr lang="pt-BR" dirty="0"/>
              <a:t> as que iam apenas por motivo de divertimento; e, por fim,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4)</a:t>
            </a:r>
            <a:r>
              <a:rPr lang="pt-BR" dirty="0"/>
              <a:t> aquelas que além de assistir ao espetáculo, preocupavam-se em observar o desempenho e o valor dos atletas.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06353" y="25400"/>
            <a:ext cx="640763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REVISÃO FILOSOFIA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2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MAFALDA FILOSOF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548680"/>
            <a:ext cx="9149518" cy="584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0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843" y="0"/>
            <a:ext cx="4380074" cy="415498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dirty="0"/>
              <a:t>A </a:t>
            </a:r>
            <a:r>
              <a:rPr lang="pt-BR" sz="2400" b="1" dirty="0"/>
              <a:t>formação etimológica</a:t>
            </a:r>
            <a:r>
              <a:rPr lang="pt-BR" sz="2400" dirty="0"/>
              <a:t> da própria palavra Filosofia representa isso muito bem. Ela é composta por dois outros termos: "filo", que deriva de </a:t>
            </a:r>
            <a:r>
              <a:rPr lang="pt-BR" sz="2400" i="1" dirty="0" err="1"/>
              <a:t>philía</a:t>
            </a:r>
            <a:r>
              <a:rPr lang="pt-BR" sz="2400" dirty="0"/>
              <a:t>, ou seja, amizade, e "</a:t>
            </a:r>
            <a:r>
              <a:rPr lang="pt-BR" sz="2400" dirty="0" err="1"/>
              <a:t>sofia</a:t>
            </a:r>
            <a:r>
              <a:rPr lang="pt-BR" sz="2400" dirty="0"/>
              <a:t>", palavra derivada de </a:t>
            </a:r>
            <a:r>
              <a:rPr lang="pt-BR" sz="2400" i="1" dirty="0" err="1"/>
              <a:t>sophia</a:t>
            </a:r>
            <a:r>
              <a:rPr lang="pt-BR" sz="2400" dirty="0"/>
              <a:t>, que significa sabedoria. Em resumo, </a:t>
            </a:r>
            <a:r>
              <a:rPr lang="pt-BR" sz="2400" i="1" dirty="0" err="1"/>
              <a:t>Philosophia</a:t>
            </a:r>
            <a:r>
              <a:rPr lang="pt-BR" sz="2400" dirty="0"/>
              <a:t> quer dizer amizade pela sabedoria, amor ao saber.</a:t>
            </a:r>
          </a:p>
        </p:txBody>
      </p:sp>
      <p:sp>
        <p:nvSpPr>
          <p:cNvPr id="5" name="Retângulo 4"/>
          <p:cNvSpPr/>
          <p:nvPr/>
        </p:nvSpPr>
        <p:spPr>
          <a:xfrm>
            <a:off x="4559586" y="2703016"/>
            <a:ext cx="4572000" cy="41549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400" dirty="0"/>
              <a:t>A palavra mito (ou </a:t>
            </a:r>
            <a:r>
              <a:rPr lang="pt-BR" sz="2400" i="1" dirty="0" err="1"/>
              <a:t>mythos</a:t>
            </a:r>
            <a:r>
              <a:rPr lang="pt-BR" sz="2400" dirty="0"/>
              <a:t>) deriva de dois verbos gregos: 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1) </a:t>
            </a:r>
            <a:r>
              <a:rPr lang="pt-BR" sz="2400" i="1" dirty="0" err="1"/>
              <a:t>Mytheyo</a:t>
            </a:r>
            <a:r>
              <a:rPr lang="pt-BR" sz="2400" dirty="0"/>
              <a:t>, que significa contar, narrar, e, 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2) </a:t>
            </a:r>
            <a:r>
              <a:rPr lang="pt-BR" sz="2400" i="1" dirty="0" err="1"/>
              <a:t>Mytheo</a:t>
            </a:r>
            <a:r>
              <a:rPr lang="pt-BR" sz="2400" dirty="0"/>
              <a:t>, que quer dizer conversar, anunciar. Assim, de acordo com a crença grega, o mito é um discurso proferido para ouvintes que confiam no narrador e aceitam a narração como verdade. </a:t>
            </a:r>
          </a:p>
        </p:txBody>
      </p:sp>
      <p:pic>
        <p:nvPicPr>
          <p:cNvPr id="3074" name="Picture 2" descr="Resultado de imagem para MITOLO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917" y="0"/>
            <a:ext cx="4742669" cy="270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m para FILOSOFIA GRE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" y="4005065"/>
            <a:ext cx="4550743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58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sultado de imagem para eros e ps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9" y="1466849"/>
            <a:ext cx="5056097" cy="53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67544" y="1466849"/>
            <a:ext cx="38884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EROS E PSIQUÊ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64088" y="332656"/>
            <a:ext cx="3240360" cy="48013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/>
              <a:t>CARACTERÍSTICAS DOS MITOS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DOGMÁTICO (FÉ OU CRENÇA)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NARRAR A ORIGEM DO MUNDO E DAS COISAS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ACOMODAR O SER HUMANO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61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rdf.entresistemas.com.br/2006/global/img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ipse 3"/>
          <p:cNvSpPr/>
          <p:nvPr/>
        </p:nvSpPr>
        <p:spPr>
          <a:xfrm>
            <a:off x="467544" y="764704"/>
            <a:ext cx="2592288" cy="1800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COSMO =</a:t>
            </a:r>
          </a:p>
          <a:p>
            <a:pPr algn="ctr"/>
            <a:r>
              <a:rPr lang="pt-BR" dirty="0" smtClean="0"/>
              <a:t>Mundo Organizado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476387" y="3241536"/>
            <a:ext cx="2592288" cy="18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 = </a:t>
            </a:r>
          </a:p>
          <a:p>
            <a:pPr algn="ctr"/>
            <a:r>
              <a:rPr lang="pt-BR" dirty="0" smtClean="0"/>
              <a:t>Coisas Divinas</a:t>
            </a:r>
          </a:p>
          <a:p>
            <a:pPr algn="ctr"/>
            <a:r>
              <a:rPr lang="pt-BR" dirty="0" smtClean="0"/>
              <a:t>Seres Divinos</a:t>
            </a:r>
          </a:p>
        </p:txBody>
      </p:sp>
      <p:sp>
        <p:nvSpPr>
          <p:cNvPr id="5" name="Mais 4"/>
          <p:cNvSpPr/>
          <p:nvPr/>
        </p:nvSpPr>
        <p:spPr>
          <a:xfrm>
            <a:off x="2458616" y="2332694"/>
            <a:ext cx="914400" cy="914400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373016" y="1708313"/>
            <a:ext cx="2592288" cy="1800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GONIA = </a:t>
            </a:r>
          </a:p>
          <a:p>
            <a:pPr algn="ctr"/>
            <a:r>
              <a:rPr lang="pt-BR" dirty="0" smtClean="0"/>
              <a:t>Gerar; Fazer.</a:t>
            </a:r>
          </a:p>
        </p:txBody>
      </p:sp>
      <p:sp>
        <p:nvSpPr>
          <p:cNvPr id="10" name="Elipse 9"/>
          <p:cNvSpPr/>
          <p:nvPr/>
        </p:nvSpPr>
        <p:spPr>
          <a:xfrm>
            <a:off x="6427048" y="514400"/>
            <a:ext cx="2592288" cy="18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COSMOGONIA= </a:t>
            </a:r>
          </a:p>
          <a:p>
            <a:pPr algn="ctr"/>
            <a:r>
              <a:rPr lang="pt-BR" dirty="0" smtClean="0"/>
              <a:t>NARRATIVA</a:t>
            </a:r>
          </a:p>
          <a:p>
            <a:pPr algn="ctr"/>
            <a:r>
              <a:rPr lang="pt-BR" dirty="0" smtClean="0"/>
              <a:t>Da organização do mundo</a:t>
            </a:r>
          </a:p>
        </p:txBody>
      </p:sp>
      <p:sp>
        <p:nvSpPr>
          <p:cNvPr id="11" name="Elipse 10"/>
          <p:cNvSpPr/>
          <p:nvPr/>
        </p:nvSpPr>
        <p:spPr>
          <a:xfrm>
            <a:off x="6344574" y="3356992"/>
            <a:ext cx="259228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TEOGONIA:</a:t>
            </a:r>
          </a:p>
          <a:p>
            <a:pPr algn="ctr"/>
            <a:r>
              <a:rPr lang="pt-BR" dirty="0" smtClean="0"/>
              <a:t>NARRATIVA</a:t>
            </a:r>
          </a:p>
          <a:p>
            <a:pPr algn="ctr"/>
            <a:r>
              <a:rPr lang="pt-BR" dirty="0" smtClean="0"/>
              <a:t>Da origem dos Deuses</a:t>
            </a:r>
          </a:p>
        </p:txBody>
      </p:sp>
      <p:pic>
        <p:nvPicPr>
          <p:cNvPr id="5125" name="Picture 5" descr="http://rdf.entresistemas.com.br/2006/global/img/spac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8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gual 5"/>
          <p:cNvSpPr/>
          <p:nvPr/>
        </p:nvSpPr>
        <p:spPr>
          <a:xfrm>
            <a:off x="5965304" y="2332694"/>
            <a:ext cx="914400" cy="9144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Texto explicativo em seta para a esquerda e para a direita 7"/>
          <p:cNvSpPr/>
          <p:nvPr/>
        </p:nvSpPr>
        <p:spPr>
          <a:xfrm>
            <a:off x="3033482" y="3558128"/>
            <a:ext cx="3275899" cy="2095676"/>
          </a:xfrm>
          <a:prstGeom prst="leftRight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HESÍODO</a:t>
            </a:r>
          </a:p>
          <a:p>
            <a:pPr algn="ctr"/>
            <a:r>
              <a:rPr lang="pt-BR" sz="2400" dirty="0" smtClean="0"/>
              <a:t>HOMÉRO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3502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Processo 3"/>
          <p:cNvSpPr/>
          <p:nvPr/>
        </p:nvSpPr>
        <p:spPr>
          <a:xfrm>
            <a:off x="899592" y="980728"/>
            <a:ext cx="2808312" cy="432048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MITO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Foco no passado</a:t>
            </a:r>
          </a:p>
          <a:p>
            <a:pPr marL="285750" indent="-285750" algn="ctr">
              <a:buFontTx/>
              <a:buChar char="-"/>
            </a:pPr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Entidades Sobrenaturais com caráter moral</a:t>
            </a:r>
          </a:p>
          <a:p>
            <a:pPr algn="ctr"/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Autoridade religiosa: Dogmático</a:t>
            </a:r>
            <a:endParaRPr lang="pt-BR" dirty="0"/>
          </a:p>
        </p:txBody>
      </p:sp>
      <p:sp>
        <p:nvSpPr>
          <p:cNvPr id="5" name="Fluxograma: Processo 4"/>
          <p:cNvSpPr/>
          <p:nvPr/>
        </p:nvSpPr>
        <p:spPr>
          <a:xfrm>
            <a:off x="5364088" y="989531"/>
            <a:ext cx="2808312" cy="432048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FILOSOFIA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Foco no passado, presente e futuro.</a:t>
            </a:r>
          </a:p>
          <a:p>
            <a:pPr marL="285750" indent="-285750" algn="ctr">
              <a:buFontTx/>
              <a:buChar char="-"/>
            </a:pPr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Busca os acontecimentos naturais</a:t>
            </a:r>
          </a:p>
          <a:p>
            <a:pPr marL="285750" indent="-285750" algn="ctr">
              <a:buFontTx/>
              <a:buChar char="-"/>
            </a:pPr>
            <a:endParaRPr lang="pt-BR" dirty="0" smtClean="0"/>
          </a:p>
          <a:p>
            <a:pPr marL="285750" indent="-285750" algn="ctr">
              <a:buFontTx/>
              <a:buChar char="-"/>
            </a:pPr>
            <a:r>
              <a:rPr lang="pt-BR" dirty="0" smtClean="0"/>
              <a:t>Autoridade racional: 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329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84304"/>
            <a:ext cx="4216951" cy="48936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400" dirty="0"/>
              <a:t>Na medida em que os mitos apresentam as ações de personagens atribuindo a eles um caráter heroico, eles inspiram as ações dos demais homens, servindo de parâmetro para a conduta daqueles. Nesse sentido, tais histórias possuíam um caráter: </a:t>
            </a:r>
          </a:p>
          <a:p>
            <a:r>
              <a:rPr lang="pt-BR" sz="2400" dirty="0"/>
              <a:t>a) racional.</a:t>
            </a:r>
          </a:p>
          <a:p>
            <a:r>
              <a:rPr lang="pt-BR" sz="2400" dirty="0"/>
              <a:t>b) religioso.</a:t>
            </a:r>
          </a:p>
          <a:p>
            <a:r>
              <a:rPr lang="pt-BR" sz="2400" dirty="0"/>
              <a:t>c) moralizador.</a:t>
            </a:r>
          </a:p>
          <a:p>
            <a:r>
              <a:rPr lang="pt-BR" sz="2400" dirty="0"/>
              <a:t>d) filosófico.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535084" y="488501"/>
            <a:ext cx="4572000" cy="46782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/>
            <a:r>
              <a:rPr lang="pt-BR" sz="2000" dirty="0"/>
              <a:t>Comparando-se mito e filosofia, é correto afirmar o seguinte: (0,3)</a:t>
            </a:r>
          </a:p>
          <a:p>
            <a:pPr fontAlgn="base"/>
            <a:r>
              <a:rPr lang="pt-BR" sz="2000" dirty="0"/>
              <a:t>a) A autoridade mito depende da confiança inspirada pelo narrador e é dogmática, ao passo que a autoridade da filosofia repousa na razão humana. </a:t>
            </a:r>
          </a:p>
          <a:p>
            <a:pPr fontAlgn="base"/>
            <a:r>
              <a:rPr lang="pt-BR" sz="2000" dirty="0"/>
              <a:t>b) Tanto o mito quanto a filosofia se ocupam da explicação de realidades passadas. </a:t>
            </a:r>
          </a:p>
          <a:p>
            <a:pPr fontAlgn="base"/>
            <a:r>
              <a:rPr lang="pt-BR" sz="2000" dirty="0"/>
              <a:t>c) Enquanto a função do mito é fornecer uma explicação parcial da realidade, a filosofia tem um caráter universal.</a:t>
            </a:r>
          </a:p>
          <a:p>
            <a:pPr fontAlgn="base"/>
            <a:r>
              <a:rPr lang="pt-BR" sz="2000" dirty="0"/>
              <a:t> d) O mito busca explicações racionais para o mundo e a Filosofia metafórica.</a:t>
            </a:r>
          </a:p>
          <a:p>
            <a:r>
              <a:rPr lang="pt-BR" dirty="0"/>
              <a:t>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11760" y="0"/>
            <a:ext cx="432048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QUESTÕES PARA REVISAR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4249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138</Words>
  <Application>Microsoft Office PowerPoint</Application>
  <PresentationFormat>Apresentação na tela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Carlos</cp:lastModifiedBy>
  <cp:revision>14</cp:revision>
  <dcterms:created xsi:type="dcterms:W3CDTF">2017-08-21T13:58:59Z</dcterms:created>
  <dcterms:modified xsi:type="dcterms:W3CDTF">2017-08-22T10:18:19Z</dcterms:modified>
</cp:coreProperties>
</file>