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263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7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3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35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378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91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05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91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43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83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6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A6E0-0610-4FD3-AD75-5BE2C8979A04}" type="datetimeFigureOut">
              <a:rPr lang="pt-BR" smtClean="0"/>
              <a:t>08/09/2017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5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895350"/>
            <a:ext cx="56722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A ARTE BIZANTINA</a:t>
            </a:r>
            <a:endParaRPr lang="pt-BR" sz="2800" dirty="0"/>
          </a:p>
        </p:txBody>
      </p:sp>
      <p:pic>
        <p:nvPicPr>
          <p:cNvPr id="1028" name="Picture 4" descr="Resultado de imagem para IDADE MÉDIA EM NOME DA 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7625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700808"/>
            <a:ext cx="47625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IDADE MÉDIA – séc. IV a XVI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762500" y="2224028"/>
            <a:ext cx="43815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ANTES –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RITOS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IMAGENS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SACRIFÍCIOS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762500" y="4653136"/>
            <a:ext cx="43815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CRISTIANISMO –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CONSTANTINO (Religião oficial)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PAGANISMO</a:t>
            </a:r>
          </a:p>
          <a:p>
            <a:pPr marL="285750" indent="-285750">
              <a:buFontTx/>
              <a:buChar char="-"/>
            </a:pPr>
            <a:r>
              <a:rPr lang="pt-BR" sz="2400" dirty="0" smtClean="0"/>
              <a:t>IGREJAS – Panteão e Basílicas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8064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548680"/>
            <a:ext cx="7560840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“O desenvolvimento da pintura e da escultura bizantinas depois da época de Justiniano foi perturbado pela Questão </a:t>
            </a:r>
            <a:r>
              <a:rPr lang="pt-BR" b="1" dirty="0" err="1"/>
              <a:t>Iconoclástica</a:t>
            </a:r>
            <a:r>
              <a:rPr lang="pt-BR" b="1" dirty="0"/>
              <a:t>. Tudo começou com o édito imperial de 726 que proibia as imagens religiosas; durante mais de cem anos a população ficou dividida em dois grupos furiosamente hostis.” (JANSON, H. W. </a:t>
            </a:r>
            <a:r>
              <a:rPr lang="pt-BR" b="1" i="1" dirty="0"/>
              <a:t>História Geral da Arte</a:t>
            </a:r>
            <a:r>
              <a:rPr lang="pt-BR" b="1" dirty="0"/>
              <a:t>. São Paulo: Martins Fontes, 2001, Vol. 1, p. 316). Os dois grupos eram os </a:t>
            </a:r>
            <a:r>
              <a:rPr lang="pt-BR" b="1" i="1" dirty="0"/>
              <a:t>iconoclastas </a:t>
            </a:r>
            <a:r>
              <a:rPr lang="pt-BR" b="1" dirty="0"/>
              <a:t>e os </a:t>
            </a:r>
            <a:r>
              <a:rPr lang="pt-BR" b="1" i="1" dirty="0"/>
              <a:t>iconófilos</a:t>
            </a:r>
            <a:r>
              <a:rPr lang="pt-BR" b="1" dirty="0"/>
              <a:t>. A esse respeito, assinale o que estiver correto.</a:t>
            </a:r>
          </a:p>
          <a:p>
            <a:pPr algn="just"/>
            <a:r>
              <a:rPr lang="pt-BR" b="1" dirty="0"/>
              <a:t> </a:t>
            </a:r>
          </a:p>
          <a:p>
            <a:pPr algn="just"/>
            <a:r>
              <a:rPr lang="pt-BR" b="1" dirty="0"/>
              <a:t>01.  Os iconoclastas, liderados pelo próprio imperador, interpretavam literalmente a interdição bíblica das imagens esculpidas e pretendiam destruir essas obras por temerem que elas levassem à idolatria.</a:t>
            </a:r>
          </a:p>
          <a:p>
            <a:pPr algn="just"/>
            <a:r>
              <a:rPr lang="pt-BR" b="1" dirty="0"/>
              <a:t>02.  A Igreja Católica, que proibira as obras de arte figurativa em toda a Europa Ocidental, defendeu vigorosamente os iconoclastas bizantinos.</a:t>
            </a:r>
          </a:p>
          <a:p>
            <a:pPr algn="just"/>
            <a:r>
              <a:rPr lang="pt-BR" b="1" dirty="0"/>
              <a:t>04.  Os iconoclastas desejavam reduzir as obras de arte a representações de figuras abstratas ou de vegetais e animais.</a:t>
            </a:r>
          </a:p>
          <a:p>
            <a:pPr algn="just"/>
            <a:r>
              <a:rPr lang="pt-BR" b="1" dirty="0"/>
              <a:t>08.  Os iconófilos encontraram apoio entre os monges das províncias ocidentais e suas ações expressavam uma disputa pelo poder entre Igreja e Estado.</a:t>
            </a:r>
          </a:p>
          <a:p>
            <a:pPr algn="just"/>
            <a:r>
              <a:rPr lang="pt-BR" b="1" dirty="0"/>
              <a:t>16.  A Questão Iconoclasta foi a expressão artística da antiga disputa entre torcidas azuis e verdes nos hipódromos de Bizâncio.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12160" y="5855593"/>
            <a:ext cx="9557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pt-BR" b="1" dirty="0"/>
              <a:t>UEM PR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18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114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020272" y="887766"/>
            <a:ext cx="2016224" cy="333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1398" y="32667"/>
            <a:ext cx="432048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22" y="1147589"/>
            <a:ext cx="8572500" cy="18478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tângulo 5"/>
          <p:cNvSpPr/>
          <p:nvPr/>
        </p:nvSpPr>
        <p:spPr>
          <a:xfrm>
            <a:off x="335648" y="1240830"/>
            <a:ext cx="179384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5" y="3344891"/>
            <a:ext cx="1619250" cy="4953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1" name="Seta para a direita 10"/>
          <p:cNvSpPr/>
          <p:nvPr/>
        </p:nvSpPr>
        <p:spPr>
          <a:xfrm>
            <a:off x="5298626" y="4899211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07421" y="4437820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296545" y="5009537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307422" y="5589240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>
            <a:off x="307422" y="6237312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69" y="4418226"/>
            <a:ext cx="10403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6" y="5055257"/>
            <a:ext cx="1179191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145" y="5596696"/>
            <a:ext cx="1981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6" y="6340944"/>
            <a:ext cx="110978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66" y="4922452"/>
            <a:ext cx="2076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eta para a direita 23"/>
          <p:cNvSpPr/>
          <p:nvPr/>
        </p:nvSpPr>
        <p:spPr>
          <a:xfrm>
            <a:off x="5280395" y="5573455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a direita 24"/>
          <p:cNvSpPr/>
          <p:nvPr/>
        </p:nvSpPr>
        <p:spPr>
          <a:xfrm>
            <a:off x="5332496" y="6237312"/>
            <a:ext cx="6313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97" y="5568121"/>
            <a:ext cx="1733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97" y="6191889"/>
            <a:ext cx="80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139952" y="32667"/>
            <a:ext cx="38884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b="1" dirty="0" smtClean="0"/>
              <a:t>Arte </a:t>
            </a:r>
            <a:r>
              <a:rPr lang="pt-BR" sz="2400" b="1" dirty="0" err="1" smtClean="0"/>
              <a:t>paleocristã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2258128" y="3168126"/>
            <a:ext cx="677836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/>
              <a:t>[...] como a experiência da Realidade transcendental é o núcleo do fato religioso, o símbolo é, na ordem da expressão, a linguagem fundante da experiência religiosa, a primeira e a que alimenta todas as demais</a:t>
            </a:r>
            <a:r>
              <a:rPr lang="pt-BR" b="1"/>
              <a:t>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3911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8333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8333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BASÍLICAS BIZANTINAS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2" y="4540600"/>
            <a:ext cx="8836376" cy="21287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28112" y="4540600"/>
            <a:ext cx="3363768" cy="61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19872" y="6165304"/>
            <a:ext cx="554461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2771800" y="1052736"/>
            <a:ext cx="2592288" cy="1584176"/>
          </a:xfrm>
          <a:prstGeom prst="straightConnector1">
            <a:avLst/>
          </a:prstGeom>
          <a:ln w="571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64088" y="764704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NAVE CENTRAL</a:t>
            </a:r>
            <a:endParaRPr lang="pt-BR" dirty="0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440927" y="1514195"/>
            <a:ext cx="2592288" cy="1584176"/>
          </a:xfrm>
          <a:prstGeom prst="straightConnector1">
            <a:avLst/>
          </a:prstGeom>
          <a:ln w="57150">
            <a:solidFill>
              <a:srgbClr val="00B05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92180" y="1268760"/>
            <a:ext cx="1836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ALAS LATERAIS</a:t>
            </a:r>
            <a:endParaRPr lang="pt-BR" dirty="0"/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627784" y="1988840"/>
            <a:ext cx="3240360" cy="144016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033215" y="1844824"/>
            <a:ext cx="21391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ABSIDE</a:t>
            </a:r>
            <a:endParaRPr lang="pt-BR" dirty="0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2627784" y="2420888"/>
            <a:ext cx="3240360" cy="792088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033215" y="2214156"/>
            <a:ext cx="15631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SARCÓFAGO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33379" y="0"/>
            <a:ext cx="3771069" cy="4766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ARTE TRIUNFAL BIZANTINA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883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</a:rPr>
              <a:t>DUAS</a:t>
            </a:r>
            <a:r>
              <a:rPr lang="pt-BR" sz="2800" dirty="0" smtClean="0"/>
              <a:t> MUDANÇAS </a:t>
            </a:r>
            <a:r>
              <a:rPr lang="pt-BR" sz="2800" dirty="0" smtClean="0">
                <a:solidFill>
                  <a:srgbClr val="FF0000"/>
                </a:solidFill>
              </a:rPr>
              <a:t>perspectivas</a:t>
            </a:r>
            <a:r>
              <a:rPr lang="pt-BR" sz="2800" dirty="0" smtClean="0"/>
              <a:t> NA ARTE: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Declínio técnico e expressivo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 smtClean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Valores espirituais da ordem </a:t>
            </a:r>
          </a:p>
          <a:p>
            <a:r>
              <a:rPr lang="pt-BR" sz="2800" dirty="0" smtClean="0"/>
              <a:t>Judaico-Cristã</a:t>
            </a:r>
            <a:endParaRPr lang="pt-BR" sz="2400" dirty="0"/>
          </a:p>
        </p:txBody>
      </p:sp>
      <p:pic>
        <p:nvPicPr>
          <p:cNvPr id="4098" name="Picture 2" descr="Resultado de imagem para cabeça da estátua colossal do imperado constantino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5900"/>
            <a:ext cx="304827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03848" y="1485900"/>
            <a:ext cx="3240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Cabeça da estátua Colossal do Imperador Constantino I 313-24 d.C. Mármore. Roma</a:t>
            </a:r>
            <a:endParaRPr lang="pt-BR" dirty="0"/>
          </a:p>
        </p:txBody>
      </p:sp>
      <p:pic>
        <p:nvPicPr>
          <p:cNvPr id="4100" name="Picture 4" descr="Resultado de imagem para pintura paleocrist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2705099"/>
            <a:ext cx="42862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59646" y="6211669"/>
            <a:ext cx="4284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PINTURA SIMBÓLICA PAELOCRISTÃ - AFRESCO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0799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OSAICOS BIZANT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" y="523220"/>
            <a:ext cx="3810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985" y="0"/>
            <a:ext cx="3810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MOSAICO BIZANTINO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842250" y="26490"/>
            <a:ext cx="5301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ALVOROÇO NO CRISTIANISMO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ICONOCLASTAS:</a:t>
            </a:r>
            <a:r>
              <a:rPr lang="pt-BR" sz="2400" dirty="0" smtClean="0"/>
              <a:t> Que destrói imagens religiosas ou se opõe à sua adoração – segmento literal dos dez mandamentos (Vertente Cristianismo e </a:t>
            </a:r>
            <a:r>
              <a:rPr lang="pt-BR" sz="2400" dirty="0" err="1" smtClean="0"/>
              <a:t>Islamica</a:t>
            </a:r>
            <a:r>
              <a:rPr lang="pt-BR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04807" y="2700766"/>
            <a:ext cx="5301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 smtClean="0"/>
              <a:t>ICONOLATRIA:</a:t>
            </a:r>
            <a:r>
              <a:rPr lang="pt-BR" sz="2400" dirty="0" smtClean="0"/>
              <a:t> Que aceita a representatividade da imagem.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5124" name="Picture 4" descr="Resultado de imagem para iconoclasta apagando a imagem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56388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8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apela de Santa So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0"/>
            <a:ext cx="3341617" cy="31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Capela de Santa So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588"/>
            <a:ext cx="3347865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9589"/>
            <a:ext cx="5688632" cy="37084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3347864" y="3295025"/>
            <a:ext cx="208823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028384" y="6165304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0"/>
            <a:ext cx="56886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Basílica de Santa Sofia – 532 </a:t>
            </a:r>
            <a:r>
              <a:rPr lang="pt-BR" b="1" dirty="0" err="1" smtClean="0"/>
              <a:t>d.C</a:t>
            </a:r>
            <a:r>
              <a:rPr lang="pt-BR" b="1" dirty="0" smtClean="0"/>
              <a:t> – Arte dos ícones – mais do que representação – passa a ideia da mesma pureza com que aconteceu o fato.</a:t>
            </a:r>
            <a:endParaRPr lang="pt-BR" b="1" dirty="0"/>
          </a:p>
        </p:txBody>
      </p:sp>
      <p:pic>
        <p:nvPicPr>
          <p:cNvPr id="6151" name="Picture 7" descr="Resultado de imagem para arte dos ícones bizan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30" y="692696"/>
            <a:ext cx="2790825" cy="255803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7062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al-e-a-diferenca-entre-a-igreja-catolica-e-a-ortodo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5715000" cy="28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715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IGREJA CATÓLICA ORTODOXA – Opinião correta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3760911"/>
            <a:ext cx="5715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“A Igreja Ortodoxa surgiu com o objetivo de espalhar o Cristianismo pelo Oriente</a:t>
            </a:r>
            <a:r>
              <a:rPr lang="pt-BR" dirty="0"/>
              <a:t>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591908"/>
            <a:ext cx="3707904" cy="2266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IGREJA CATÓLICA</a:t>
            </a:r>
          </a:p>
          <a:p>
            <a:pPr algn="ctr"/>
            <a:r>
              <a:rPr lang="pt-BR" dirty="0" smtClean="0"/>
              <a:t>PAPA</a:t>
            </a:r>
          </a:p>
          <a:p>
            <a:pPr algn="ctr"/>
            <a:r>
              <a:rPr lang="pt-BR" dirty="0" smtClean="0"/>
              <a:t>NATAL-25/12</a:t>
            </a:r>
          </a:p>
          <a:p>
            <a:pPr algn="ctr"/>
            <a:r>
              <a:rPr lang="pt-BR" dirty="0" smtClean="0"/>
              <a:t>OCIDENTE</a:t>
            </a:r>
          </a:p>
          <a:p>
            <a:pPr algn="ctr"/>
            <a:r>
              <a:rPr lang="pt-BR" dirty="0" smtClean="0"/>
              <a:t>IMAGENS/ESTÁTUAS</a:t>
            </a:r>
          </a:p>
          <a:p>
            <a:pPr algn="ctr"/>
            <a:r>
              <a:rPr lang="pt-BR" dirty="0" smtClean="0"/>
              <a:t>CALDENDÁRIO GREGORIANO - 365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738127" y="4591908"/>
            <a:ext cx="3707904" cy="2266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IGREJA ORTODOXA</a:t>
            </a:r>
          </a:p>
          <a:p>
            <a:pPr algn="ctr"/>
            <a:r>
              <a:rPr lang="pt-BR" dirty="0" smtClean="0"/>
              <a:t>PATRIARCA</a:t>
            </a:r>
          </a:p>
          <a:p>
            <a:pPr algn="ctr"/>
            <a:r>
              <a:rPr lang="pt-BR" dirty="0" smtClean="0"/>
              <a:t>NATAL-07/01</a:t>
            </a:r>
          </a:p>
          <a:p>
            <a:pPr algn="ctr"/>
            <a:r>
              <a:rPr lang="pt-BR" dirty="0" smtClean="0"/>
              <a:t>ORIENTE</a:t>
            </a:r>
          </a:p>
          <a:p>
            <a:pPr algn="ctr"/>
            <a:r>
              <a:rPr lang="pt-BR" dirty="0" smtClean="0"/>
              <a:t>IMAGENS/PINTURAS</a:t>
            </a:r>
          </a:p>
          <a:p>
            <a:pPr algn="ctr"/>
            <a:r>
              <a:rPr lang="pt-BR" dirty="0" smtClean="0"/>
              <a:t>CALDENDÁRIO JULIANO – 13 DIAS A MAIS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401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644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r>
              <a:rPr lang="pt-BR" b="1" dirty="0" smtClean="0"/>
              <a:t> pintura </a:t>
            </a:r>
            <a:r>
              <a:rPr lang="pt-BR" dirty="0" smtClean="0"/>
              <a:t>Bizantina obedece a regras preestabelecidas pela igreja, conhecidas como </a:t>
            </a:r>
            <a:r>
              <a:rPr lang="pt-BR" b="1" dirty="0" smtClean="0"/>
              <a:t>ICONOGRAFIA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endParaRPr lang="pt-BR" b="1" dirty="0" smtClean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CARACTERIZAÇÕES DOS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DAS SITUAÇÕES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REPRESENTAÇÕES DE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</a:t>
            </a:r>
            <a:r>
              <a:rPr lang="pt-BR" b="1" dirty="0" smtClean="0">
                <a:solidFill>
                  <a:srgbClr val="0070C0"/>
                </a:solidFill>
              </a:rPr>
              <a:t>		- REVELAÇÕES</a:t>
            </a:r>
            <a:endParaRPr lang="pt-BR" b="1" dirty="0">
              <a:solidFill>
                <a:srgbClr val="0070C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915816" y="620688"/>
            <a:ext cx="216024" cy="5334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sultado de imagem para MADONA COM MENINO JESUS MAESTRO DEL BIGA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324"/>
            <a:ext cx="4283968" cy="44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83968" y="2326945"/>
            <a:ext cx="48600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CIMABUE – Madona e menino Jesus entronados com 8 anjos e 4 profetas, 1280.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918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CATEDRAL DE JATAÍ E SUAS PINTURAS </a:t>
            </a:r>
            <a:r>
              <a:rPr lang="pt-BR" b="1" dirty="0" smtClean="0"/>
              <a:t>ICONOGRÁFICAS</a:t>
            </a:r>
          </a:p>
          <a:p>
            <a:pPr algn="ctr"/>
            <a:r>
              <a:rPr lang="pt-BR" dirty="0" smtClean="0"/>
              <a:t>CLÁUDIO PASTRO – São Paulo</a:t>
            </a:r>
            <a:endParaRPr lang="pt-BR" dirty="0"/>
          </a:p>
        </p:txBody>
      </p:sp>
      <p:pic>
        <p:nvPicPr>
          <p:cNvPr id="9218" name="Picture 2" descr="Resultado de imagem para pintura da catedral de jataí goi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82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329</Words>
  <Application>Microsoft Office PowerPoint</Application>
  <PresentationFormat>Apresentação na tela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30</cp:revision>
  <dcterms:created xsi:type="dcterms:W3CDTF">2017-08-24T18:06:44Z</dcterms:created>
  <dcterms:modified xsi:type="dcterms:W3CDTF">2017-09-08T16:36:25Z</dcterms:modified>
</cp:coreProperties>
</file>