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3" autoAdjust="0"/>
  </p:normalViewPr>
  <p:slideViewPr>
    <p:cSldViewPr>
      <p:cViewPr varScale="1">
        <p:scale>
          <a:sx n="72" d="100"/>
          <a:sy n="72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4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26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5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85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5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28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3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6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84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67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2807-85B4-4837-8752-660316334BB8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CC2A-6E14-4BD4-A924-C62E5A4A6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31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Gian_Lorenzo_Bernin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71342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159" y="162879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70C0"/>
                </a:solidFill>
              </a:rPr>
              <a:t>RENASCENTISTA RAZÃO </a:t>
            </a:r>
            <a:r>
              <a:rPr lang="pt-BR" dirty="0" smtClean="0"/>
              <a:t>                   </a:t>
            </a:r>
            <a:r>
              <a:rPr lang="pt-BR" sz="2400" dirty="0" smtClean="0">
                <a:solidFill>
                  <a:srgbClr val="FF0000"/>
                </a:solidFill>
              </a:rPr>
              <a:t>EMOÇÃO BARROCO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4316" y="2848311"/>
            <a:ext cx="2952328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Estética Consciente – Estilo</a:t>
            </a:r>
          </a:p>
          <a:p>
            <a:r>
              <a:rPr lang="pt-BR" sz="2000" b="1" dirty="0" smtClean="0"/>
              <a:t>Racional</a:t>
            </a:r>
          </a:p>
          <a:p>
            <a:r>
              <a:rPr lang="pt-BR" sz="2000" b="1" dirty="0" smtClean="0"/>
              <a:t>Antropocêntrica</a:t>
            </a:r>
            <a:endParaRPr lang="pt-BR" sz="2000" b="1" dirty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3674616" y="2209123"/>
            <a:ext cx="504056" cy="6391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Quadro 7"/>
          <p:cNvSpPr/>
          <p:nvPr/>
        </p:nvSpPr>
        <p:spPr>
          <a:xfrm>
            <a:off x="941316" y="1390611"/>
            <a:ext cx="3456384" cy="9380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Quadro 8"/>
          <p:cNvSpPr/>
          <p:nvPr/>
        </p:nvSpPr>
        <p:spPr>
          <a:xfrm>
            <a:off x="4890701" y="1390611"/>
            <a:ext cx="3384376" cy="94229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933338" y="2209123"/>
            <a:ext cx="432048" cy="6434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006766" y="2879088"/>
            <a:ext cx="3096344" cy="12926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Exageros</a:t>
            </a:r>
          </a:p>
          <a:p>
            <a:r>
              <a:rPr lang="pt-BR" sz="2000" b="1" dirty="0" smtClean="0"/>
              <a:t>Excessos de Ornamentos</a:t>
            </a:r>
          </a:p>
          <a:p>
            <a:r>
              <a:rPr lang="pt-BR" sz="2000" b="1" dirty="0" smtClean="0"/>
              <a:t>PERSUASÃO – AFETO</a:t>
            </a:r>
          </a:p>
          <a:p>
            <a:r>
              <a:rPr lang="pt-BR" dirty="0" smtClean="0"/>
              <a:t>DUALISMO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222095" y="310245"/>
            <a:ext cx="179476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SÉC. XVI</a:t>
            </a:r>
            <a:endParaRPr lang="pt-BR" sz="3600" dirty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6" y="2332910"/>
            <a:ext cx="7128794" cy="45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O BARROCO NO BRASIL – Desenvolvido no interior, em Minas Gerais no início do Ciclo do Ouro, já continha elementos autênticos de </a:t>
            </a:r>
            <a:r>
              <a:rPr lang="pt-BR" sz="2400" b="1" dirty="0" smtClean="0">
                <a:solidFill>
                  <a:srgbClr val="FF0000"/>
                </a:solidFill>
              </a:rPr>
              <a:t>miscigenação cultural</a:t>
            </a:r>
            <a:r>
              <a:rPr lang="pt-BR" sz="2400" b="1" dirty="0" smtClean="0"/>
              <a:t>. Também considera-se a intenção retórica – pois, não havia mais os </a:t>
            </a:r>
            <a:r>
              <a:rPr lang="pt-BR" sz="2400" b="1" dirty="0" smtClean="0">
                <a:solidFill>
                  <a:srgbClr val="FF0000"/>
                </a:solidFill>
              </a:rPr>
              <a:t>ataques aos protestantes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772816"/>
            <a:ext cx="349188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Icônica Sacra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Influência do estilo ROCOCÓ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Grandiosidade e Esplendor</a:t>
            </a:r>
            <a:endParaRPr lang="pt-BR" sz="24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1745940" y="2420888"/>
            <a:ext cx="2610036" cy="3214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355976" y="2132856"/>
            <a:ext cx="15841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DECORAÇÕES DE INTERIORES</a:t>
            </a:r>
            <a:endParaRPr lang="pt-BR" dirty="0"/>
          </a:p>
        </p:txBody>
      </p:sp>
      <p:pic>
        <p:nvPicPr>
          <p:cNvPr id="3074" name="Picture 2" descr="Resultado de imagem para Interior da igreja de são francisco salv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565212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491880" y="6453336"/>
            <a:ext cx="5652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INTERIOR DA IGREJA DE SÃO FRANCISCO, SALVADOR 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o 3"/>
          <p:cNvSpPr/>
          <p:nvPr/>
        </p:nvSpPr>
        <p:spPr>
          <a:xfrm>
            <a:off x="0" y="6165304"/>
            <a:ext cx="9144000" cy="69269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ichelângelo Merisi de Caravag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3750208" cy="4990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CaixaDeTexto 3"/>
          <p:cNvSpPr txBox="1"/>
          <p:nvPr/>
        </p:nvSpPr>
        <p:spPr>
          <a:xfrm>
            <a:off x="-20204" y="4293096"/>
            <a:ext cx="3770412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2060"/>
                </a:solidFill>
              </a:rPr>
              <a:t>Michelangelo </a:t>
            </a:r>
            <a:r>
              <a:rPr lang="pt-BR" sz="2400" b="1" spc="-150" dirty="0" err="1">
                <a:solidFill>
                  <a:srgbClr val="002060"/>
                </a:solidFill>
              </a:rPr>
              <a:t>Merisi</a:t>
            </a:r>
            <a:r>
              <a:rPr lang="pt-BR" sz="2400" b="1" spc="-150" dirty="0">
                <a:solidFill>
                  <a:srgbClr val="002060"/>
                </a:solidFill>
              </a:rPr>
              <a:t>, conhecido como </a:t>
            </a:r>
            <a:r>
              <a:rPr lang="pt-BR" sz="2800" b="1" spc="-150" dirty="0" err="1">
                <a:solidFill>
                  <a:srgbClr val="FF0000"/>
                </a:solidFill>
              </a:rPr>
              <a:t>Caravaggio</a:t>
            </a:r>
            <a:r>
              <a:rPr lang="pt-BR" sz="2400" b="1" spc="-150" dirty="0">
                <a:solidFill>
                  <a:srgbClr val="002060"/>
                </a:solidFill>
              </a:rPr>
              <a:t>, foi um dos mais notados pintores italianos, atuante em Roma, Nápoles, Malta e Sicília, entre 1593 e 1610.</a:t>
            </a:r>
          </a:p>
        </p:txBody>
      </p:sp>
      <p:pic>
        <p:nvPicPr>
          <p:cNvPr id="2052" name="Picture 4" descr="Resultado de imagem para Michelângelo Merisi de Caravaggio davi com a cabeça de gol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45" y="31034"/>
            <a:ext cx="5423055" cy="68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50208" y="0"/>
            <a:ext cx="54370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DAVI COM A CABEÇA DE GOLIAS - 1606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42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CARAVAGGIO cup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1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469105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CUPIDO    1608</a:t>
            </a:r>
            <a:endParaRPr lang="pt-BR" sz="2400" dirty="0"/>
          </a:p>
        </p:txBody>
      </p:sp>
      <p:pic>
        <p:nvPicPr>
          <p:cNvPr id="4098" name="Picture 2" descr="Resultado de imagem para CARAVAGGIO SALOMÉ COM A CABEÇA DE JOÃO BAT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52" y="0"/>
            <a:ext cx="4454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91052" y="0"/>
            <a:ext cx="44529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SALOMÉ COM A CABEÇA DE JOÃO</a:t>
            </a:r>
            <a:endParaRPr lang="pt-BR" sz="2400" dirty="0"/>
          </a:p>
        </p:txBody>
      </p:sp>
      <p:sp>
        <p:nvSpPr>
          <p:cNvPr id="8" name="Quadro 7"/>
          <p:cNvSpPr/>
          <p:nvPr/>
        </p:nvSpPr>
        <p:spPr>
          <a:xfrm>
            <a:off x="2123728" y="980728"/>
            <a:ext cx="1296144" cy="1440160"/>
          </a:xfrm>
          <a:prstGeom prst="frame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Quadro 8"/>
          <p:cNvSpPr/>
          <p:nvPr/>
        </p:nvSpPr>
        <p:spPr>
          <a:xfrm>
            <a:off x="4691052" y="1124744"/>
            <a:ext cx="1105084" cy="2016224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6918515" y="980728"/>
            <a:ext cx="1829949" cy="2016224"/>
          </a:xfrm>
          <a:prstGeom prst="fram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6084168" y="2852936"/>
            <a:ext cx="432048" cy="15121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9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59708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ALGUMAS DEFINIÇÕES ACADÊMICAS DO BARROCO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sz="4800" b="1" i="1" u="sng" spc="-150" dirty="0" smtClean="0">
                <a:solidFill>
                  <a:schemeClr val="bg2">
                    <a:lumMod val="10000"/>
                  </a:schemeClr>
                </a:solidFill>
              </a:rPr>
              <a:t>CENAS HISTÓRICO-MITOLÓGICAS: PINTURAS BÍBLICAS E DE SERES MITOLÓGICOS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sz="4800" b="1" i="1" u="sng" spc="-150" dirty="0" smtClean="0">
                <a:solidFill>
                  <a:schemeClr val="bg2">
                    <a:lumMod val="10000"/>
                  </a:schemeClr>
                </a:solidFill>
              </a:rPr>
              <a:t>RETRATO: DRAMA DA EXPRESSÃO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sz="4800" b="1" i="1" u="sng" spc="-150" dirty="0" smtClean="0">
                <a:solidFill>
                  <a:schemeClr val="bg2">
                    <a:lumMod val="10000"/>
                  </a:schemeClr>
                </a:solidFill>
              </a:rPr>
              <a:t>NATUREZA MORTA – REALISMO SOBRE A LUZ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sz="4800" b="1" i="1" u="sng" spc="-150" dirty="0">
                <a:solidFill>
                  <a:schemeClr val="bg2">
                    <a:lumMod val="10000"/>
                  </a:schemeClr>
                </a:solidFill>
              </a:rPr>
              <a:t>PAISAGENS</a:t>
            </a:r>
          </a:p>
          <a:p>
            <a:pPr marL="342900" indent="-342900" algn="ctr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3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JACOB RUYSDAEL – O CEMITÉRIO JUDAICO - 1660</a:t>
            </a:r>
            <a:endParaRPr lang="pt-BR" sz="2400" dirty="0"/>
          </a:p>
        </p:txBody>
      </p:sp>
      <p:sp>
        <p:nvSpPr>
          <p:cNvPr id="5" name="Seta para a direita 4"/>
          <p:cNvSpPr/>
          <p:nvPr/>
        </p:nvSpPr>
        <p:spPr>
          <a:xfrm rot="7424840">
            <a:off x="6284241" y="42321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7020272" y="342502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860032" y="170080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8210082">
            <a:off x="4572000" y="172366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7917424">
            <a:off x="1637735" y="2560357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500728"/>
            <a:ext cx="14284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pt-BR" b="1" i="1" u="sng" spc="-150" dirty="0" smtClean="0">
                <a:solidFill>
                  <a:schemeClr val="bg2">
                    <a:lumMod val="10000"/>
                  </a:schemeClr>
                </a:solidFill>
              </a:rPr>
              <a:t>PAISAGENS</a:t>
            </a:r>
            <a:endParaRPr lang="pt-BR" b="1" i="1" u="sng" spc="-1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124744"/>
            <a:ext cx="31683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Sentimento de destruição e Reconstrução por meio da Esperança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56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JOHANNES VERMEER VISTA DE DEL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" y="476672"/>
            <a:ext cx="913534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654" y="0"/>
            <a:ext cx="91353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JOHANNES VERMEER – VISTA DE DELFT - 1660</a:t>
            </a:r>
            <a:endParaRPr lang="pt-BR" sz="2400" dirty="0"/>
          </a:p>
        </p:txBody>
      </p:sp>
      <p:sp>
        <p:nvSpPr>
          <p:cNvPr id="5" name="Seta para a direita 4"/>
          <p:cNvSpPr/>
          <p:nvPr/>
        </p:nvSpPr>
        <p:spPr>
          <a:xfrm>
            <a:off x="5478873" y="1943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500728"/>
            <a:ext cx="14284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pt-BR" b="1" i="1" u="sng" spc="-150" dirty="0" smtClean="0">
                <a:solidFill>
                  <a:schemeClr val="bg2">
                    <a:lumMod val="10000"/>
                  </a:schemeClr>
                </a:solidFill>
              </a:rPr>
              <a:t>PAISAGENS</a:t>
            </a:r>
            <a:endParaRPr lang="pt-BR" b="1" i="1" u="sng" spc="-15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e/e4/Teresabern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9144000" cy="63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 </a:t>
            </a:r>
            <a:r>
              <a:rPr lang="pt-BR" sz="2800" b="1" i="1" dirty="0"/>
              <a:t>Êxtase de Santa </a:t>
            </a:r>
            <a:r>
              <a:rPr lang="pt-BR" sz="2800" b="1" i="1" dirty="0" smtClean="0"/>
              <a:t>Teresa </a:t>
            </a:r>
            <a:r>
              <a:rPr lang="pt-BR" sz="2800" b="1" dirty="0"/>
              <a:t>(1647–1652</a:t>
            </a:r>
            <a:r>
              <a:rPr lang="pt-BR" sz="2800" b="1" dirty="0" smtClean="0"/>
              <a:t>) </a:t>
            </a:r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hlinkClick r:id="rId3" tooltip="Gian Lorenzo Bernini"/>
              </a:rPr>
              <a:t>Gian Lorenzo </a:t>
            </a:r>
            <a:r>
              <a:rPr lang="pt-BR" sz="2800" b="1" dirty="0" err="1">
                <a:solidFill>
                  <a:schemeClr val="bg2">
                    <a:lumMod val="75000"/>
                  </a:schemeClr>
                </a:solidFill>
                <a:hlinkClick r:id="rId3" tooltip="Gian Lorenzo Bernini"/>
              </a:rPr>
              <a:t>Bernini</a:t>
            </a:r>
            <a:endParaRPr lang="pt-BR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76056" y="523220"/>
            <a:ext cx="40679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PROPAGANDA QUE A IGREJA FAZIA NA CONTRA-REFORMA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1305" y="523220"/>
            <a:ext cx="280448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i="1" u="sng" spc="-150" dirty="0" smtClean="0">
                <a:solidFill>
                  <a:schemeClr val="bg2">
                    <a:lumMod val="10000"/>
                  </a:schemeClr>
                </a:solidFill>
              </a:rPr>
              <a:t>CENAS HISTÓRICO-MITOLÓGICAS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6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0"/>
            <a:ext cx="864096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Rembrandt – e a técnica do Autorretrato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764704"/>
            <a:ext cx="496855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 USO DA LUZ PARA DAR IMPORTÂNCIA À MENSAGEM</a:t>
            </a:r>
            <a:endParaRPr lang="pt-BR" dirty="0"/>
          </a:p>
        </p:txBody>
      </p:sp>
      <p:pic>
        <p:nvPicPr>
          <p:cNvPr id="1026" name="Picture 2" descr="Resultado de imagem para A ronda notu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78802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rembrandt auto retr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89" y="1556792"/>
            <a:ext cx="4365712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1556792"/>
            <a:ext cx="47880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i="1" dirty="0" smtClean="0"/>
              <a:t>RONDA NOTURNA - 1642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71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Inspirações Barrocas da Atualidade:</a:t>
            </a:r>
            <a:endParaRPr lang="pt-BR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810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aixão de cristo capa do fil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79"/>
            <a:ext cx="504056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95936" y="184666"/>
            <a:ext cx="48965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NO BARROCO A MENSAGEM ESTÁ CONECTADA COM A EXPRESSÃO QUE É EMOTIVA/ AFETIVA.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9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235</Words>
  <Application>Microsoft Office PowerPoint</Application>
  <PresentationFormat>Apresentação na tela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16</cp:revision>
  <dcterms:created xsi:type="dcterms:W3CDTF">2017-10-18T21:34:03Z</dcterms:created>
  <dcterms:modified xsi:type="dcterms:W3CDTF">2017-10-25T11:10:19Z</dcterms:modified>
</cp:coreProperties>
</file>