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9" r:id="rId4"/>
    <p:sldId id="259" r:id="rId5"/>
    <p:sldId id="260" r:id="rId6"/>
    <p:sldId id="261" r:id="rId7"/>
    <p:sldId id="270" r:id="rId8"/>
    <p:sldId id="263" r:id="rId9"/>
    <p:sldId id="267" r:id="rId10"/>
    <p:sldId id="268" r:id="rId11"/>
    <p:sldId id="271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E4026-ADC8-4101-AA4F-386279F6B362}" type="datetimeFigureOut">
              <a:rPr lang="pt-BR" smtClean="0"/>
              <a:t>04/10/2017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36648-4E7A-4B2F-B744-95857E881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6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36648-4E7A-4B2F-B744-95857E8810E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35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4ED8-4FFA-4FB4-9BE8-9279BB4CDD7C}" type="datetimeFigureOut">
              <a:rPr lang="pt-BR" smtClean="0"/>
              <a:t>04/10/2017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2C3-4D4E-4B27-975A-4093C9CFBA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380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4ED8-4FFA-4FB4-9BE8-9279BB4CDD7C}" type="datetimeFigureOut">
              <a:rPr lang="pt-BR" smtClean="0"/>
              <a:t>04/10/2017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2C3-4D4E-4B27-975A-4093C9CFBA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79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4ED8-4FFA-4FB4-9BE8-9279BB4CDD7C}" type="datetimeFigureOut">
              <a:rPr lang="pt-BR" smtClean="0"/>
              <a:t>04/10/2017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2C3-4D4E-4B27-975A-4093C9CFBA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54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4ED8-4FFA-4FB4-9BE8-9279BB4CDD7C}" type="datetimeFigureOut">
              <a:rPr lang="pt-BR" smtClean="0"/>
              <a:t>04/10/2017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2C3-4D4E-4B27-975A-4093C9CFBA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59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4ED8-4FFA-4FB4-9BE8-9279BB4CDD7C}" type="datetimeFigureOut">
              <a:rPr lang="pt-BR" smtClean="0"/>
              <a:t>04/10/2017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2C3-4D4E-4B27-975A-4093C9CFBA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578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4ED8-4FFA-4FB4-9BE8-9279BB4CDD7C}" type="datetimeFigureOut">
              <a:rPr lang="pt-BR" smtClean="0"/>
              <a:t>04/10/2017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2C3-4D4E-4B27-975A-4093C9CFBA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695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4ED8-4FFA-4FB4-9BE8-9279BB4CDD7C}" type="datetimeFigureOut">
              <a:rPr lang="pt-BR" smtClean="0"/>
              <a:t>04/10/2017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2C3-4D4E-4B27-975A-4093C9CFBA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87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4ED8-4FFA-4FB4-9BE8-9279BB4CDD7C}" type="datetimeFigureOut">
              <a:rPr lang="pt-BR" smtClean="0"/>
              <a:t>04/10/2017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2C3-4D4E-4B27-975A-4093C9CFBA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187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4ED8-4FFA-4FB4-9BE8-9279BB4CDD7C}" type="datetimeFigureOut">
              <a:rPr lang="pt-BR" smtClean="0"/>
              <a:t>04/10/2017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2C3-4D4E-4B27-975A-4093C9CFBA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6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4ED8-4FFA-4FB4-9BE8-9279BB4CDD7C}" type="datetimeFigureOut">
              <a:rPr lang="pt-BR" smtClean="0"/>
              <a:t>04/10/2017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2C3-4D4E-4B27-975A-4093C9CFBA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50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4ED8-4FFA-4FB4-9BE8-9279BB4CDD7C}" type="datetimeFigureOut">
              <a:rPr lang="pt-BR" smtClean="0"/>
              <a:t>04/10/2017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82C3-4D4E-4B27-975A-4093C9CFBA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281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54ED8-4FFA-4FB4-9BE8-9279BB4CDD7C}" type="datetimeFigureOut">
              <a:rPr lang="pt-BR" smtClean="0"/>
              <a:t>04/10/2017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082C3-4D4E-4B27-975A-4093C9CFBA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51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340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3314700" cy="4095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7852"/>
            <a:ext cx="3810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3678627" y="1811629"/>
            <a:ext cx="620700" cy="278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3678627" y="2332736"/>
            <a:ext cx="620700" cy="278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52770"/>
            <a:ext cx="47870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ta para a direita 9"/>
          <p:cNvSpPr/>
          <p:nvPr/>
        </p:nvSpPr>
        <p:spPr>
          <a:xfrm>
            <a:off x="3678627" y="2843063"/>
            <a:ext cx="620700" cy="278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483" y="2827279"/>
            <a:ext cx="23935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ta para a direita 11"/>
          <p:cNvSpPr/>
          <p:nvPr/>
        </p:nvSpPr>
        <p:spPr>
          <a:xfrm>
            <a:off x="3678627" y="3416176"/>
            <a:ext cx="620700" cy="278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574" y="3326685"/>
            <a:ext cx="413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Resultado de image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0353"/>
            <a:ext cx="3255818" cy="344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95536" y="6453336"/>
            <a:ext cx="24482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Dante Alighieri</a:t>
            </a:r>
          </a:p>
        </p:txBody>
      </p:sp>
      <p:sp>
        <p:nvSpPr>
          <p:cNvPr id="6" name="Retângulo 5"/>
          <p:cNvSpPr/>
          <p:nvPr/>
        </p:nvSpPr>
        <p:spPr>
          <a:xfrm>
            <a:off x="3278495" y="4237104"/>
            <a:ext cx="45720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pt-BR" sz="2400" dirty="0" smtClean="0"/>
              <a:t>“O </a:t>
            </a:r>
            <a:r>
              <a:rPr lang="pt-BR" sz="2400" dirty="0"/>
              <a:t>medo se deve somente àquelas coisas que podem causar algum tipo de dano; As outras não, pois não fazem nenhum mal</a:t>
            </a:r>
            <a:r>
              <a:rPr lang="pt-BR" sz="2400" dirty="0" smtClean="0"/>
              <a:t>.”</a:t>
            </a:r>
          </a:p>
          <a:p>
            <a:endParaRPr lang="pt-BR" sz="2400" dirty="0"/>
          </a:p>
          <a:p>
            <a:r>
              <a:rPr lang="pt-BR" sz="2400" i="1" dirty="0" smtClean="0"/>
              <a:t>A divina comédia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1113238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rlos\Desktop\Sociologia\3 ano\santa-cei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925165"/>
            <a:ext cx="8742363" cy="466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3528" y="476672"/>
            <a:ext cx="803803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A Santa Ceia – Uso da Simetria e </a:t>
            </a:r>
            <a:r>
              <a:rPr lang="pt-BR" dirty="0" smtClean="0"/>
              <a:t>Perspectiva: </a:t>
            </a:r>
            <a:r>
              <a:rPr lang="pt-BR" dirty="0" smtClean="0"/>
              <a:t>Observas as linhas e o ponto central </a:t>
            </a:r>
          </a:p>
          <a:p>
            <a:r>
              <a:rPr lang="pt-BR" dirty="0" smtClean="0"/>
              <a:t>Em Cristo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05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96" y="369332"/>
            <a:ext cx="3768353" cy="41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ESCULTURAS</a:t>
            </a:r>
            <a:endParaRPr lang="pt-B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738657" y="836712"/>
            <a:ext cx="2561535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/>
              <a:t>Naturalismo e Realismo</a:t>
            </a:r>
          </a:p>
          <a:p>
            <a:pPr algn="ctr"/>
            <a:r>
              <a:rPr lang="pt-BR" sz="2000" b="1" u="sng" dirty="0" smtClean="0"/>
              <a:t>Personalidade</a:t>
            </a:r>
            <a:endParaRPr lang="pt-BR" sz="2000" b="1" u="sng" dirty="0"/>
          </a:p>
        </p:txBody>
      </p:sp>
      <p:sp>
        <p:nvSpPr>
          <p:cNvPr id="8" name="CaixaDeTexto 7"/>
          <p:cNvSpPr txBox="1"/>
          <p:nvPr/>
        </p:nvSpPr>
        <p:spPr>
          <a:xfrm>
            <a:off x="-29696" y="4077072"/>
            <a:ext cx="376835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err="1" smtClean="0"/>
              <a:t>Donatello</a:t>
            </a:r>
            <a:r>
              <a:rPr lang="pt-BR" dirty="0" smtClean="0"/>
              <a:t>  - Séc. XV</a:t>
            </a:r>
            <a:endParaRPr lang="pt-BR" dirty="0"/>
          </a:p>
        </p:txBody>
      </p:sp>
      <p:pic>
        <p:nvPicPr>
          <p:cNvPr id="1028" name="Picture 4" descr="Resultado de imagem para davi de michelangelo florenç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0"/>
            <a:ext cx="28438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ipse 8"/>
          <p:cNvSpPr/>
          <p:nvPr/>
        </p:nvSpPr>
        <p:spPr>
          <a:xfrm>
            <a:off x="7452320" y="3656038"/>
            <a:ext cx="360040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6300192" y="6453336"/>
            <a:ext cx="28438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err="1" smtClean="0"/>
              <a:t>Michelângelo</a:t>
            </a:r>
            <a:r>
              <a:rPr lang="pt-BR" dirty="0"/>
              <a:t> </a:t>
            </a:r>
            <a:r>
              <a:rPr lang="pt-BR" dirty="0" smtClean="0"/>
              <a:t>Séc. XVI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186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0"/>
            <a:ext cx="8582025" cy="2771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5" name="Conector reto 4"/>
          <p:cNvCxnSpPr/>
          <p:nvPr/>
        </p:nvCxnSpPr>
        <p:spPr>
          <a:xfrm>
            <a:off x="7956376" y="908720"/>
            <a:ext cx="90663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>
            <a:stCxn id="3074" idx="1"/>
            <a:endCxn id="3074" idx="3"/>
          </p:cNvCxnSpPr>
          <p:nvPr/>
        </p:nvCxnSpPr>
        <p:spPr>
          <a:xfrm>
            <a:off x="280987" y="1385888"/>
            <a:ext cx="858202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280987" y="1772816"/>
            <a:ext cx="42910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4571999" y="1385887"/>
            <a:ext cx="0" cy="3869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V="1">
            <a:off x="7956376" y="476672"/>
            <a:ext cx="0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810115" y="3933056"/>
            <a:ext cx="1385621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4788023" y="5157192"/>
            <a:ext cx="2986529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" name="Conector de seta reta 2"/>
          <p:cNvCxnSpPr/>
          <p:nvPr/>
        </p:nvCxnSpPr>
        <p:spPr>
          <a:xfrm>
            <a:off x="2987824" y="1772816"/>
            <a:ext cx="936104" cy="18722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4067944" y="3212976"/>
            <a:ext cx="479506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Contrapunham politicamente os valores anteriores: divisão social estanque, teocentrismo, sistema nobiliárquico.</a:t>
            </a:r>
            <a:endParaRPr lang="pt-BR" sz="2400" dirty="0"/>
          </a:p>
        </p:txBody>
      </p:sp>
      <p:cxnSp>
        <p:nvCxnSpPr>
          <p:cNvPr id="10" name="Conector de seta reta 9"/>
          <p:cNvCxnSpPr>
            <a:endCxn id="16" idx="2"/>
          </p:cNvCxnSpPr>
          <p:nvPr/>
        </p:nvCxnSpPr>
        <p:spPr>
          <a:xfrm flipH="1">
            <a:off x="1502926" y="1772816"/>
            <a:ext cx="692810" cy="26642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0" y="4437112"/>
            <a:ext cx="363589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Os patrocinadores desta arte: As classes burguesas (que surgiam)</a:t>
            </a:r>
            <a:endParaRPr lang="pt-BR" sz="24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067944" y="4869160"/>
            <a:ext cx="3920337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/>
              <a:t>O </a:t>
            </a:r>
            <a:r>
              <a:rPr lang="pt-BR" sz="2000" b="1" dirty="0" smtClean="0"/>
              <a:t>Maneirismo</a:t>
            </a:r>
            <a:r>
              <a:rPr lang="pt-BR" sz="2000" dirty="0" smtClean="0"/>
              <a:t> e a internacionalização da </a:t>
            </a:r>
            <a:r>
              <a:rPr lang="pt-BR" sz="2000" b="1" dirty="0" smtClean="0"/>
              <a:t>Renascença: A </a:t>
            </a:r>
            <a:r>
              <a:rPr lang="pt-BR" sz="2000" dirty="0" smtClean="0"/>
              <a:t>palavra maneiro servia para significar o </a:t>
            </a:r>
            <a:r>
              <a:rPr lang="pt-BR" sz="2000" b="1" dirty="0" smtClean="0"/>
              <a:t>estilo da arte. (século XVI) </a:t>
            </a:r>
          </a:p>
          <a:p>
            <a:endParaRPr lang="pt-BR" sz="2000" b="1" dirty="0"/>
          </a:p>
        </p:txBody>
      </p:sp>
      <p:cxnSp>
        <p:nvCxnSpPr>
          <p:cNvPr id="15" name="Conector de seta reta 14"/>
          <p:cNvCxnSpPr/>
          <p:nvPr/>
        </p:nvCxnSpPr>
        <p:spPr>
          <a:xfrm flipH="1">
            <a:off x="6876256" y="1196752"/>
            <a:ext cx="1080120" cy="3840524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6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428396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/>
              <a:t>Na Pintura</a:t>
            </a:r>
            <a:endParaRPr lang="pt-BR" sz="2800" dirty="0"/>
          </a:p>
        </p:txBody>
      </p:sp>
      <p:pic>
        <p:nvPicPr>
          <p:cNvPr id="2050" name="Picture 2" descr="Resultado de imagem para A lamentação sobre a morte de cri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148"/>
            <a:ext cx="6023142" cy="629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1520" y="6225016"/>
            <a:ext cx="511256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 lamentação sobre a morte de Cristo – </a:t>
            </a:r>
            <a:r>
              <a:rPr lang="pt-BR" dirty="0" err="1" smtClean="0"/>
              <a:t>Giotto</a:t>
            </a:r>
            <a:r>
              <a:rPr lang="pt-BR" dirty="0" smtClean="0"/>
              <a:t> </a:t>
            </a:r>
            <a:r>
              <a:rPr lang="pt-BR" dirty="0" err="1" smtClean="0"/>
              <a:t>di</a:t>
            </a:r>
            <a:r>
              <a:rPr lang="pt-BR" dirty="0" smtClean="0"/>
              <a:t> </a:t>
            </a:r>
            <a:r>
              <a:rPr lang="pt-BR" dirty="0" err="1" smtClean="0"/>
              <a:t>Bondone</a:t>
            </a:r>
            <a:r>
              <a:rPr lang="pt-BR" dirty="0" smtClean="0"/>
              <a:t> </a:t>
            </a:r>
            <a:r>
              <a:rPr lang="pt-BR" dirty="0" err="1" smtClean="0"/>
              <a:t>séc</a:t>
            </a:r>
            <a:r>
              <a:rPr lang="pt-BR" dirty="0" smtClean="0"/>
              <a:t> XIII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023142" y="764704"/>
            <a:ext cx="3120858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PRIMEIRAS CARACTERÍSTICAS DO PERÍODO </a:t>
            </a:r>
            <a:r>
              <a:rPr lang="pt-BR" sz="2400" i="1" dirty="0" smtClean="0"/>
              <a:t>TRECENTO E QUATROCENTO</a:t>
            </a:r>
          </a:p>
          <a:p>
            <a:endParaRPr lang="pt-BR" sz="2400" i="1" dirty="0" smtClean="0"/>
          </a:p>
          <a:p>
            <a:r>
              <a:rPr lang="pt-BR" sz="2400" dirty="0" smtClean="0"/>
              <a:t>1) </a:t>
            </a:r>
            <a:r>
              <a:rPr lang="pt-BR" sz="2400" dirty="0" err="1" smtClean="0"/>
              <a:t>Páthos</a:t>
            </a:r>
            <a:r>
              <a:rPr lang="pt-BR" sz="2400" dirty="0" smtClean="0"/>
              <a:t> – paixões, expressões, temperamento (preocupação com o estado de espírito)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687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9"/>
            <a:ext cx="86963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34138"/>
            <a:ext cx="2924175" cy="69466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421196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1916"/>
            <a:ext cx="4211960" cy="85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772815"/>
            <a:ext cx="4644006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995385"/>
            <a:ext cx="4644007" cy="86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42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79"/>
            <a:ext cx="54483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696"/>
            <a:ext cx="4143375" cy="51435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4" name="Seta para a direita 3"/>
          <p:cNvSpPr/>
          <p:nvPr/>
        </p:nvSpPr>
        <p:spPr>
          <a:xfrm>
            <a:off x="2816156" y="1556792"/>
            <a:ext cx="978408" cy="4846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Pentágono regular 4"/>
          <p:cNvSpPr/>
          <p:nvPr/>
        </p:nvSpPr>
        <p:spPr>
          <a:xfrm>
            <a:off x="4080682" y="1314476"/>
            <a:ext cx="2867582" cy="1106412"/>
          </a:xfrm>
          <a:prstGeom prst="pen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GEOMETRIA ESPACIAL E ABSTRAÇÃO</a:t>
            </a:r>
            <a:endParaRPr lang="pt-B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2041424"/>
            <a:ext cx="3668804" cy="481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1" y="6093297"/>
            <a:ext cx="3668804" cy="7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ta para baixo 6"/>
          <p:cNvSpPr/>
          <p:nvPr/>
        </p:nvSpPr>
        <p:spPr>
          <a:xfrm rot="20162310">
            <a:off x="242316" y="1488719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 rot="405080">
            <a:off x="1896045" y="2636912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/>
          <p:nvPr/>
        </p:nvCxnSpPr>
        <p:spPr>
          <a:xfrm flipH="1">
            <a:off x="5148064" y="2420888"/>
            <a:ext cx="216024" cy="136815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Nuvem 10"/>
          <p:cNvSpPr/>
          <p:nvPr/>
        </p:nvSpPr>
        <p:spPr>
          <a:xfrm>
            <a:off x="4080682" y="3933056"/>
            <a:ext cx="2867582" cy="165618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INTERPRETAÇÃO –</a:t>
            </a:r>
          </a:p>
          <a:p>
            <a:pPr algn="ctr"/>
            <a:r>
              <a:rPr lang="pt-BR" dirty="0" smtClean="0"/>
              <a:t>PRESENÇA DA TRINDADE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831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492"/>
            <a:ext cx="6715728" cy="5048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1" y="693464"/>
            <a:ext cx="6715728" cy="604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2"/>
            <a:ext cx="6732239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37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O casamento de maria e josé Rafael Sanz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7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m para escola de atenas rafael sanz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0"/>
            <a:ext cx="5162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6237312"/>
            <a:ext cx="356388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Rafael </a:t>
            </a:r>
            <a:r>
              <a:rPr lang="pt-BR" dirty="0" err="1" smtClean="0"/>
              <a:t>Sanzio</a:t>
            </a:r>
            <a:r>
              <a:rPr lang="pt-BR" dirty="0" smtClean="0"/>
              <a:t> – Casamento de Maria e José (Séc. XV)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644008" y="6488668"/>
            <a:ext cx="35638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Rafael </a:t>
            </a:r>
            <a:r>
              <a:rPr lang="pt-BR" dirty="0" err="1" smtClean="0"/>
              <a:t>Sanzio</a:t>
            </a:r>
            <a:r>
              <a:rPr lang="pt-BR" dirty="0" smtClean="0"/>
              <a:t> – Escola de Atenas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939797" y="0"/>
            <a:ext cx="1879168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2000" dirty="0" smtClean="0"/>
              <a:t>Caracterização:</a:t>
            </a:r>
            <a:endParaRPr lang="pt-BR" sz="2000" dirty="0" smtClean="0"/>
          </a:p>
          <a:p>
            <a:pPr algn="ctr"/>
            <a:r>
              <a:rPr lang="pt-BR" sz="2000" dirty="0" smtClean="0"/>
              <a:t>PERSPECTIVA</a:t>
            </a:r>
          </a:p>
          <a:p>
            <a:pPr algn="ctr"/>
            <a:r>
              <a:rPr lang="pt-BR" sz="2000" dirty="0" smtClean="0"/>
              <a:t>PROFUNDIDADE</a:t>
            </a:r>
            <a:endParaRPr lang="pt-BR" sz="2000" dirty="0" smtClean="0"/>
          </a:p>
          <a:p>
            <a:pPr algn="ctr"/>
            <a:r>
              <a:rPr lang="pt-BR" sz="2000" dirty="0" smtClean="0"/>
              <a:t>REALISMO</a:t>
            </a:r>
            <a:endParaRPr lang="pt-BR" sz="2000" dirty="0" smtClean="0"/>
          </a:p>
          <a:p>
            <a:pPr algn="ctr"/>
            <a:r>
              <a:rPr lang="pt-BR" sz="2000" dirty="0" smtClean="0"/>
              <a:t>CLÁSSICO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3947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" y="188640"/>
            <a:ext cx="345945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635896" y="188640"/>
            <a:ext cx="5256584" cy="2215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ESCREVE UM TRATADO </a:t>
            </a:r>
            <a:r>
              <a:rPr lang="pt-BR" sz="2400" i="1" dirty="0" smtClean="0"/>
              <a:t>Da pintura</a:t>
            </a:r>
          </a:p>
          <a:p>
            <a:r>
              <a:rPr lang="pt-BR" sz="2400" i="1" dirty="0" smtClean="0"/>
              <a:t>PERSPECTIVA ALBERTIANA</a:t>
            </a:r>
            <a:endParaRPr lang="pt-BR" sz="2400" i="1" dirty="0"/>
          </a:p>
          <a:p>
            <a:r>
              <a:rPr lang="pt-BR" sz="2400" i="1" dirty="0" smtClean="0"/>
              <a:t>“o artista deve se distanciar daquilo que não vê e apenas representar aquilo que aparece aos olhos</a:t>
            </a:r>
            <a:r>
              <a:rPr lang="pt-BR" i="1" dirty="0" smtClean="0"/>
              <a:t>” (1404 – 1472 )</a:t>
            </a:r>
          </a:p>
          <a:p>
            <a:endParaRPr lang="pt-BR" dirty="0"/>
          </a:p>
        </p:txBody>
      </p:sp>
      <p:pic>
        <p:nvPicPr>
          <p:cNvPr id="8196" name="Picture 4" descr="Resultado de imagem para esquema gráfico de Leon Battista Alber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919" y="2095500"/>
            <a:ext cx="5427577" cy="4762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725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m para o homem vitruvi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 descr="C:\Users\Carlos\Desktop\Sociologia\3 ano\H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56792"/>
            <a:ext cx="4716017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arlos\Desktop\Sociologia\3 ano\giocon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4283968" cy="530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5517232"/>
            <a:ext cx="471601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 O homem </a:t>
            </a:r>
            <a:r>
              <a:rPr lang="pt-BR" dirty="0" err="1" smtClean="0"/>
              <a:t>vitruviano</a:t>
            </a:r>
            <a:r>
              <a:rPr lang="pt-BR" dirty="0" smtClean="0"/>
              <a:t> – medidas ideais e harmônicas do corpo humano.  </a:t>
            </a:r>
          </a:p>
          <a:p>
            <a:r>
              <a:rPr lang="pt-BR" dirty="0" smtClean="0"/>
              <a:t>Redução do corpo. 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860032" y="5517232"/>
            <a:ext cx="428396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 La Gioconda – O imutável do desenho.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55575" y="160338"/>
            <a:ext cx="888092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LEONARDO DA VINCI – Séc. XV e XVI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89489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254</Words>
  <Application>Microsoft Office PowerPoint</Application>
  <PresentationFormat>Apresentação na tela (4:3)</PresentationFormat>
  <Paragraphs>37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</dc:creator>
  <cp:lastModifiedBy>Carlos</cp:lastModifiedBy>
  <cp:revision>34</cp:revision>
  <dcterms:created xsi:type="dcterms:W3CDTF">2017-08-23T22:55:38Z</dcterms:created>
  <dcterms:modified xsi:type="dcterms:W3CDTF">2017-10-04T23:31:58Z</dcterms:modified>
</cp:coreProperties>
</file>