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</p:sldIdLst>
  <p:sldSz cx="9144000" cy="6858000" type="screen4x3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1074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2CCE12-1CFB-462B-92BA-340A50879BBE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372F2E-3650-4D85-9FEF-36B5753BF3C6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7525962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372F2E-3650-4D85-9FEF-36B5753BF3C6}" type="slidenum">
              <a:rPr lang="pt-BR" smtClean="0"/>
              <a:t>2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2964353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2939924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06521378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883748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968296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5123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8797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3742505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1824373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2669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166507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37290A4-BDE7-4415-B821-BFF827443C7A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335524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 smtClean="0"/>
              <a:t>Clique para editar 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 smtClean="0"/>
              <a:t>Clique para editar 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37290A4-BDE7-4415-B821-BFF827443C7A}" type="datetimeFigureOut">
              <a:rPr lang="pt-BR" smtClean="0"/>
              <a:t>14/03/2018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DFDC67-18B3-438E-82A9-410839A3E337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539570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8.png"/><Relationship Id="rId4" Type="http://schemas.openxmlformats.org/officeDocument/2006/relationships/image" Target="../media/image37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0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jpe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9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16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526" y="116632"/>
            <a:ext cx="87630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9851" y="1988840"/>
            <a:ext cx="5353699" cy="1333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Conector reto 4"/>
          <p:cNvCxnSpPr/>
          <p:nvPr/>
        </p:nvCxnSpPr>
        <p:spPr>
          <a:xfrm>
            <a:off x="2411760" y="2348880"/>
            <a:ext cx="3131790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Conector reto 8"/>
          <p:cNvCxnSpPr/>
          <p:nvPr/>
        </p:nvCxnSpPr>
        <p:spPr>
          <a:xfrm>
            <a:off x="157673" y="2852936"/>
            <a:ext cx="6397705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Conector reto 10"/>
          <p:cNvCxnSpPr/>
          <p:nvPr/>
        </p:nvCxnSpPr>
        <p:spPr>
          <a:xfrm>
            <a:off x="189851" y="3328614"/>
            <a:ext cx="4094117" cy="0"/>
          </a:xfrm>
          <a:prstGeom prst="line">
            <a:avLst/>
          </a:prstGeom>
          <a:ln w="571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454006"/>
            <a:ext cx="2302049" cy="4861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43550" y="0"/>
            <a:ext cx="3600450" cy="6867526"/>
          </a:xfrm>
          <a:prstGeom prst="rect">
            <a:avLst/>
          </a:prstGeom>
          <a:ln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</p:pic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077071"/>
            <a:ext cx="6555378" cy="276932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589101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0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07" y="0"/>
            <a:ext cx="1152525" cy="485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620688"/>
            <a:ext cx="6155582" cy="270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3325851"/>
            <a:ext cx="5076056" cy="353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5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63086" y="-42049"/>
            <a:ext cx="2895600" cy="69000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520071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02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755576" y="188640"/>
            <a:ext cx="5616624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ARTE </a:t>
            </a:r>
            <a:r>
              <a:rPr lang="pt-BR" sz="2400" dirty="0" smtClean="0"/>
              <a:t>CLÁSSICA GREGA</a:t>
            </a:r>
            <a:endParaRPr lang="pt-BR" dirty="0" smtClean="0"/>
          </a:p>
        </p:txBody>
      </p:sp>
      <p:sp>
        <p:nvSpPr>
          <p:cNvPr id="5" name="Retângulo 4"/>
          <p:cNvSpPr/>
          <p:nvPr/>
        </p:nvSpPr>
        <p:spPr>
          <a:xfrm>
            <a:off x="755576" y="908720"/>
            <a:ext cx="7560840" cy="5760640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marL="285750" indent="-285750" algn="ctr">
              <a:buFont typeface="Arial" panose="020B0604020202020204" pitchFamily="34" charset="0"/>
              <a:buChar char="•"/>
            </a:pPr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755576" y="908720"/>
            <a:ext cx="7560840" cy="2031325"/>
          </a:xfrm>
          <a:prstGeom prst="rect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TEMPLOS:</a:t>
            </a:r>
            <a:r>
              <a:rPr lang="pt-BR" dirty="0" smtClean="0"/>
              <a:t> </a:t>
            </a:r>
            <a:r>
              <a:rPr lang="pt-BR" b="1" dirty="0" err="1" smtClean="0"/>
              <a:t>Partenon</a:t>
            </a:r>
            <a:r>
              <a:rPr lang="pt-BR" b="1" dirty="0" smtClean="0"/>
              <a:t> de Atenas – Acrópole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TEATROS: Cena; Orquestra; Arquibancada.  Teatro de </a:t>
            </a:r>
            <a:r>
              <a:rPr lang="pt-BR" b="1" dirty="0" err="1" smtClean="0"/>
              <a:t>Epidauro</a:t>
            </a:r>
            <a:r>
              <a:rPr lang="pt-BR" b="1" dirty="0" smtClean="0"/>
              <a:t>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GINÁSIOS: Edifícios destinados a cultura Física.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b="1" dirty="0" smtClean="0"/>
              <a:t>PRAÇA: Ágora, local onde os gregos se reuniam. </a:t>
            </a:r>
            <a:endParaRPr lang="pt-BR" b="1" dirty="0"/>
          </a:p>
        </p:txBody>
      </p:sp>
      <p:pic>
        <p:nvPicPr>
          <p:cNvPr id="4098" name="Picture 2" descr="Resultado de imagem para parten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961911"/>
            <a:ext cx="4535996" cy="38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Resultado de imagem para teatro de epidaur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5996" y="2961911"/>
            <a:ext cx="4608004" cy="38960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9755718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24744"/>
            <a:ext cx="7620000" cy="42767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3059832" y="1124744"/>
            <a:ext cx="3168352" cy="369332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pt-BR" dirty="0" smtClean="0"/>
              <a:t>PARTENON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340991991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estilos arquitetônicos carol stricklan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6096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Resultado de imagem para dórico jônico e corínti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3059" y="0"/>
            <a:ext cx="3048000" cy="6858000"/>
          </a:xfrm>
          <a:prstGeom prst="rect">
            <a:avLst/>
          </a:prstGeom>
          <a:noFill/>
          <a:ln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ixaDeTexto 3"/>
          <p:cNvSpPr txBox="1"/>
          <p:nvPr/>
        </p:nvSpPr>
        <p:spPr>
          <a:xfrm>
            <a:off x="0" y="0"/>
            <a:ext cx="3048000" cy="830997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dirty="0" smtClean="0"/>
              <a:t>ESTILOS ARQUITETÔNICOS</a:t>
            </a:r>
            <a:endParaRPr lang="pt-BR" sz="2400" dirty="0"/>
          </a:p>
        </p:txBody>
      </p:sp>
    </p:spTree>
    <p:extLst>
      <p:ext uri="{BB962C8B-B14F-4D97-AF65-F5344CB8AC3E}">
        <p14:creationId xmlns:p14="http://schemas.microsoft.com/office/powerpoint/2010/main" val="28666355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16632"/>
            <a:ext cx="3600400" cy="461665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sz="2400" b="1" u="sng" dirty="0" smtClean="0"/>
              <a:t>ARTE ROMANA</a:t>
            </a:r>
            <a:endParaRPr lang="pt-BR" b="1" u="sng" dirty="0"/>
          </a:p>
        </p:txBody>
      </p:sp>
      <p:sp>
        <p:nvSpPr>
          <p:cNvPr id="5" name="AutoShape 2" descr="Resultado de imagem para COLISEU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Resultado de imagem para COLISEU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7174" name="Picture 6" descr="Resultado de imagem para COLISEU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692696"/>
            <a:ext cx="5318632" cy="28803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tângulo 6"/>
          <p:cNvSpPr/>
          <p:nvPr/>
        </p:nvSpPr>
        <p:spPr>
          <a:xfrm>
            <a:off x="5318632" y="764704"/>
            <a:ext cx="3141800" cy="1152128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marL="342900" indent="-342900" algn="ctr">
              <a:buFont typeface="+mj-lt"/>
              <a:buAutoNum type="arabicPeriod"/>
            </a:pPr>
            <a:r>
              <a:rPr lang="pt-BR" b="1" dirty="0" smtClean="0"/>
              <a:t>REALISMO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b="1" dirty="0" smtClean="0"/>
              <a:t>UTILIDADE</a:t>
            </a:r>
          </a:p>
          <a:p>
            <a:pPr marL="342900" indent="-342900" algn="ctr">
              <a:buFont typeface="+mj-lt"/>
              <a:buAutoNum type="arabicPeriod"/>
            </a:pPr>
            <a:r>
              <a:rPr lang="pt-BR" b="1" dirty="0" smtClean="0"/>
              <a:t>FORÇA</a:t>
            </a:r>
          </a:p>
        </p:txBody>
      </p:sp>
      <p:pic>
        <p:nvPicPr>
          <p:cNvPr id="7176" name="Picture 8" descr="Resultado de imagem para coluna de trajan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8632" y="1916832"/>
            <a:ext cx="3825368" cy="49411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Resultado de imagem para arco de ti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573016"/>
            <a:ext cx="2659316" cy="3295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80" name="Picture 12" descr="Resultado de imagem para arco de constantino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59316" y="3573016"/>
            <a:ext cx="2659316" cy="3284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086217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00404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6" name="Picture 4" descr="Resultado de imagem para panteão SLID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"/>
            <a:ext cx="4139952" cy="42930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8" name="Picture 6" descr="Resultado de imagem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4281048"/>
            <a:ext cx="4139952" cy="26479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1383352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251520" y="188640"/>
            <a:ext cx="43924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smtClean="0"/>
              <a:t>PINTURA ROMANA –</a:t>
            </a:r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MOSAICOS: Colagem de pequenas pedras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pic>
        <p:nvPicPr>
          <p:cNvPr id="9218" name="Picture 2" descr="Resultado de imagem para mosaico romano alexandr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830" y="1289092"/>
            <a:ext cx="3482066" cy="5092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esultado de imagem para mosaico romano preparação para teatro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1268198"/>
            <a:ext cx="5075439" cy="45826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378690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/>
          <p:cNvSpPr txBox="1"/>
          <p:nvPr/>
        </p:nvSpPr>
        <p:spPr>
          <a:xfrm>
            <a:off x="107504" y="116632"/>
            <a:ext cx="8928992" cy="2585323"/>
          </a:xfrm>
          <a:prstGeom prst="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PINTURA ROMANA: PARIETAL ETRUSCA</a:t>
            </a:r>
          </a:p>
          <a:p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err="1" smtClean="0"/>
              <a:t>Pictório</a:t>
            </a:r>
            <a:r>
              <a:rPr lang="pt-BR" dirty="0" smtClean="0"/>
              <a:t>: Imitação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Guirlandas: Solstício de Inverno </a:t>
            </a:r>
          </a:p>
          <a:p>
            <a:pPr marL="342900" indent="-342900">
              <a:buFont typeface="+mj-lt"/>
              <a:buAutoNum type="arabicPeriod"/>
            </a:pPr>
            <a:endParaRPr lang="pt-BR" dirty="0"/>
          </a:p>
          <a:p>
            <a:pPr marL="342900" indent="-342900">
              <a:buFont typeface="+mj-lt"/>
              <a:buAutoNum type="arabicPeriod"/>
            </a:pPr>
            <a:r>
              <a:rPr lang="pt-BR" dirty="0" smtClean="0"/>
              <a:t>Paisagens: (janelas falsas) – Afrescos - Naturalismo</a:t>
            </a:r>
          </a:p>
          <a:p>
            <a:endParaRPr lang="pt-BR" dirty="0"/>
          </a:p>
          <a:p>
            <a:pPr marL="342900" indent="-342900">
              <a:buFont typeface="+mj-lt"/>
              <a:buAutoNum type="arabicPeriod"/>
            </a:pPr>
            <a:endParaRPr lang="pt-BR" dirty="0"/>
          </a:p>
        </p:txBody>
      </p:sp>
      <p:sp>
        <p:nvSpPr>
          <p:cNvPr id="5" name="AutoShape 2" descr="Resultado de imagem para natureza morta de pompeia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6" name="AutoShape 4" descr="Resultado de imagem para natureza morta de pompeia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0" name="Picture 6" descr="Imagem relacionad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2697696"/>
            <a:ext cx="3888431" cy="41603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AutoShape 8" descr="Resultado de imagem para natureza morta de pompeia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1034" name="Picture 10" descr="Resultado de imagem para natureza morta de pompei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09322" y="2682974"/>
            <a:ext cx="5027174" cy="41750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275725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Resultado de imagem para retrato de casal roma antig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076"/>
            <a:ext cx="3491880" cy="6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Resultado de imagem para retrato de casal roma antig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14077"/>
            <a:ext cx="5652120" cy="68439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684562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Resultado de imagem para por do sol no telão na China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5905500" cy="3943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Resultado de imagem para por do sol no telão na China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43350"/>
            <a:ext cx="5905500" cy="29441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4" name="Picture 6" descr="Resultado de imagem para artista do esgoto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05500" y="-26736"/>
            <a:ext cx="3238500" cy="68847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07399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116632"/>
            <a:ext cx="4086225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0709" y="726232"/>
            <a:ext cx="1666875" cy="42862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CaixaDeTexto 3"/>
          <p:cNvSpPr txBox="1"/>
          <p:nvPr/>
        </p:nvSpPr>
        <p:spPr>
          <a:xfrm>
            <a:off x="2699792" y="726232"/>
            <a:ext cx="3429496" cy="923330"/>
          </a:xfrm>
          <a:prstGeom prst="rect">
            <a:avLst/>
          </a:prstGeom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pt-BR" dirty="0" smtClean="0"/>
              <a:t>RELIGIOSIDADE</a:t>
            </a:r>
          </a:p>
          <a:p>
            <a:r>
              <a:rPr lang="pt-BR" dirty="0" smtClean="0"/>
              <a:t>CRENÇA EM VIDA APÓS A MORTE</a:t>
            </a:r>
          </a:p>
          <a:p>
            <a:endParaRPr lang="pt-BR" dirty="0"/>
          </a:p>
        </p:txBody>
      </p:sp>
      <p:sp>
        <p:nvSpPr>
          <p:cNvPr id="5" name="Seta para a direita 4"/>
          <p:cNvSpPr/>
          <p:nvPr/>
        </p:nvSpPr>
        <p:spPr>
          <a:xfrm>
            <a:off x="1922556" y="703554"/>
            <a:ext cx="777236" cy="48463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95824" y="1743294"/>
            <a:ext cx="4448175" cy="5114706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6" name="CaixaDeTexto 5"/>
          <p:cNvSpPr txBox="1"/>
          <p:nvPr/>
        </p:nvSpPr>
        <p:spPr>
          <a:xfrm>
            <a:off x="179511" y="2132856"/>
            <a:ext cx="4086225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 smtClean="0"/>
              <a:t>Religião e desenvolvimento da Arte</a:t>
            </a:r>
          </a:p>
          <a:p>
            <a:pPr marL="342900" indent="-342900" algn="ctr">
              <a:buFont typeface="Arial" panose="020B0604020202020204" pitchFamily="34" charset="0"/>
              <a:buChar char="•"/>
            </a:pPr>
            <a:r>
              <a:rPr lang="pt-BR" sz="2400" dirty="0" smtClean="0"/>
              <a:t>Obras de arte para eternizar o espírito humano</a:t>
            </a:r>
            <a:endParaRPr lang="pt-BR" sz="2400" dirty="0"/>
          </a:p>
        </p:txBody>
      </p:sp>
      <p:pic>
        <p:nvPicPr>
          <p:cNvPr id="2055" name="Picture 7" descr="Resultado de imagem para anubis osiris e maat julgamento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022510"/>
            <a:ext cx="4571999" cy="2835489"/>
          </a:xfrm>
          <a:prstGeom prst="rect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7" name="Retângulo 6"/>
          <p:cNvSpPr/>
          <p:nvPr/>
        </p:nvSpPr>
        <p:spPr>
          <a:xfrm>
            <a:off x="4695824" y="6453336"/>
            <a:ext cx="2756496" cy="404664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4581128"/>
            <a:ext cx="9143999" cy="2276871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8503184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0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20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44000" cy="54868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836712"/>
            <a:ext cx="5940151" cy="44644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8185" y="778197"/>
            <a:ext cx="2915816" cy="60798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980728"/>
            <a:ext cx="1447800" cy="428625"/>
          </a:xfrm>
          <a:prstGeom prst="rect">
            <a:avLst/>
          </a:prstGeom>
          <a:ln w="5715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</p:pic>
      <p:pic>
        <p:nvPicPr>
          <p:cNvPr id="308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5445224"/>
            <a:ext cx="3924300" cy="371475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pic>
        <p:nvPicPr>
          <p:cNvPr id="3081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5942871"/>
            <a:ext cx="6600825" cy="342900"/>
          </a:xfrm>
          <a:prstGeom prst="rect">
            <a:avLst/>
          </a:prstGeom>
          <a:ln/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</p:pic>
      <p:cxnSp>
        <p:nvCxnSpPr>
          <p:cNvPr id="5" name="Conector de seta reta 4"/>
          <p:cNvCxnSpPr/>
          <p:nvPr/>
        </p:nvCxnSpPr>
        <p:spPr>
          <a:xfrm>
            <a:off x="2267744" y="1409353"/>
            <a:ext cx="576064" cy="403587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93024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08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0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0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71846"/>
            <a:ext cx="2171700" cy="6000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1177" y="908720"/>
            <a:ext cx="2220069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84784"/>
            <a:ext cx="9144000" cy="16764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4062" y="3190718"/>
            <a:ext cx="5095875" cy="3672353"/>
          </a:xfrm>
          <a:prstGeom prst="rect">
            <a:avLst/>
          </a:prstGeom>
          <a:ln w="57150">
            <a:prstDash val="dash"/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</p:spTree>
    <p:extLst>
      <p:ext uri="{BB962C8B-B14F-4D97-AF65-F5344CB8AC3E}">
        <p14:creationId xmlns:p14="http://schemas.microsoft.com/office/powerpoint/2010/main" val="677323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362075" cy="4857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512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10" y="692696"/>
            <a:ext cx="8872878" cy="1285875"/>
          </a:xfrm>
          <a:prstGeom prst="rect">
            <a:avLst/>
          </a:prstGeom>
          <a:ln w="76200">
            <a:solidFill>
              <a:schemeClr val="tx1"/>
            </a:solidFill>
          </a:ln>
        </p:spPr>
        <p:style>
          <a:lnRef idx="2">
            <a:schemeClr val="accent6">
              <a:shade val="50000"/>
            </a:schemeClr>
          </a:lnRef>
          <a:fillRef idx="1">
            <a:schemeClr val="accent6"/>
          </a:fillRef>
          <a:effectRef idx="0">
            <a:schemeClr val="accent6"/>
          </a:effectRef>
          <a:fontRef idx="minor">
            <a:schemeClr val="lt1"/>
          </a:fontRef>
        </p:style>
      </p:pic>
      <p:pic>
        <p:nvPicPr>
          <p:cNvPr id="5126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47625"/>
            <a:ext cx="2238375" cy="438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Retângulo 3"/>
          <p:cNvSpPr/>
          <p:nvPr/>
        </p:nvSpPr>
        <p:spPr>
          <a:xfrm>
            <a:off x="6660232" y="1534860"/>
            <a:ext cx="2304256" cy="421779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pic>
        <p:nvPicPr>
          <p:cNvPr id="5128" name="Picture 8" descr="Resultado de imagem para flor de lótus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" y="3953181"/>
            <a:ext cx="304800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0" name="Picture 10" descr="Resultado de imagem para flor de papiro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77883" y="3953181"/>
            <a:ext cx="3582350" cy="28860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32" name="Picture 12" descr="Resultado de imagem para capitel egipcio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3" y="2132855"/>
            <a:ext cx="2435053" cy="47064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05859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5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Resultado de imagem para templo de karnak e lux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2010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Resultado de imagem para templo de karnak e lux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52" y="90906"/>
            <a:ext cx="9117348" cy="66504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30072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516" y="1196752"/>
            <a:ext cx="8712968" cy="432048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sp>
        <p:nvSpPr>
          <p:cNvPr id="4" name="Retângulo 3"/>
          <p:cNvSpPr/>
          <p:nvPr/>
        </p:nvSpPr>
        <p:spPr>
          <a:xfrm>
            <a:off x="0" y="0"/>
            <a:ext cx="9144000" cy="119675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5" name="Retângulo 4"/>
          <p:cNvSpPr/>
          <p:nvPr/>
        </p:nvSpPr>
        <p:spPr>
          <a:xfrm>
            <a:off x="0" y="5517232"/>
            <a:ext cx="9144000" cy="1340768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50163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0"/>
            <a:ext cx="1495425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565" y="598452"/>
            <a:ext cx="9151565" cy="3990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68" y="4589427"/>
            <a:ext cx="9134832" cy="9429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992" y="4179852"/>
            <a:ext cx="2087952" cy="409575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9668" y="4151277"/>
            <a:ext cx="2200275" cy="419100"/>
          </a:xfrm>
          <a:prstGeom prst="rect">
            <a:avLst/>
          </a:prstGeom>
          <a:ln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</p:pic>
    </p:spTree>
    <p:extLst>
      <p:ext uri="{BB962C8B-B14F-4D97-AF65-F5344CB8AC3E}">
        <p14:creationId xmlns:p14="http://schemas.microsoft.com/office/powerpoint/2010/main" val="1883295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93</TotalTime>
  <Words>102</Words>
  <Application>Microsoft Office PowerPoint</Application>
  <PresentationFormat>Apresentação na tela (4:3)</PresentationFormat>
  <Paragraphs>28</Paragraphs>
  <Slides>19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0" baseType="lpstr">
      <vt:lpstr>Tema do Office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Carlos</dc:creator>
  <cp:lastModifiedBy>Carlos</cp:lastModifiedBy>
  <cp:revision>17</cp:revision>
  <dcterms:created xsi:type="dcterms:W3CDTF">2018-02-28T00:02:14Z</dcterms:created>
  <dcterms:modified xsi:type="dcterms:W3CDTF">2018-03-14T15:50:21Z</dcterms:modified>
</cp:coreProperties>
</file>