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7" r:id="rId4"/>
    <p:sldId id="258" r:id="rId5"/>
    <p:sldId id="263" r:id="rId6"/>
    <p:sldId id="271" r:id="rId7"/>
    <p:sldId id="272" r:id="rId8"/>
    <p:sldId id="266" r:id="rId9"/>
    <p:sldId id="267" r:id="rId10"/>
    <p:sldId id="273" r:id="rId11"/>
    <p:sldId id="274" r:id="rId12"/>
    <p:sldId id="275" r:id="rId13"/>
    <p:sldId id="276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A57FE-6C34-4C4B-B946-962B0EAEB346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5ACDB-48D6-4D92-82C4-8C63F664C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83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ACDB-48D6-4D92-82C4-8C63F664C4D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74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C244-F826-4592-99F0-21A1D3A6A25B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CA80356-8E66-4150-8DEF-356573E3CB8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C244-F826-4592-99F0-21A1D3A6A25B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0356-8E66-4150-8DEF-356573E3CB8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C244-F826-4592-99F0-21A1D3A6A25B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0356-8E66-4150-8DEF-356573E3CB8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C244-F826-4592-99F0-21A1D3A6A25B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0356-8E66-4150-8DEF-356573E3CB8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C244-F826-4592-99F0-21A1D3A6A25B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CA80356-8E66-4150-8DEF-356573E3CB85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C244-F826-4592-99F0-21A1D3A6A25B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0356-8E66-4150-8DEF-356573E3CB85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C244-F826-4592-99F0-21A1D3A6A25B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0356-8E66-4150-8DEF-356573E3CB8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C244-F826-4592-99F0-21A1D3A6A25B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0356-8E66-4150-8DEF-356573E3CB8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C244-F826-4592-99F0-21A1D3A6A25B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0356-8E66-4150-8DEF-356573E3CB8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C244-F826-4592-99F0-21A1D3A6A25B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0356-8E66-4150-8DEF-356573E3CB8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C244-F826-4592-99F0-21A1D3A6A25B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CA80356-8E66-4150-8DEF-356573E3CB8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CDC244-F826-4592-99F0-21A1D3A6A25B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CA80356-8E66-4150-8DEF-356573E3CB8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484784"/>
            <a:ext cx="7772400" cy="1470025"/>
          </a:xfrm>
        </p:spPr>
        <p:txBody>
          <a:bodyPr/>
          <a:lstStyle/>
          <a:p>
            <a:r>
              <a:rPr lang="pt-BR" dirty="0" err="1" smtClean="0"/>
              <a:t>Argumentum</a:t>
            </a:r>
            <a:endParaRPr lang="pt-BR" dirty="0"/>
          </a:p>
        </p:txBody>
      </p:sp>
      <p:pic>
        <p:nvPicPr>
          <p:cNvPr id="1026" name="Picture 2" descr="http://1.bp.blogspot.com/-Xltk9wDuz6Q/T2KwtzqdeEI/AAAAAAAAAFk/GJGaIASkxv8/s1600/argumento+filos%C3%B3f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" y="3356992"/>
            <a:ext cx="914152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7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1520" y="260648"/>
            <a:ext cx="864096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u="sng" dirty="0" smtClean="0"/>
              <a:t>FALÁCIA DO ESPANTALHO</a:t>
            </a:r>
            <a:r>
              <a:rPr lang="pt-BR" sz="2800" dirty="0" smtClean="0"/>
              <a:t>: </a:t>
            </a:r>
            <a:r>
              <a:rPr lang="pt-BR" sz="2800" dirty="0"/>
              <a:t>Inventa-se uma opinião </a:t>
            </a:r>
            <a:r>
              <a:rPr lang="pt-BR" sz="2800" dirty="0" smtClean="0"/>
              <a:t>fictícia ou deturpa a posição do opositor para no fim atacá-lo</a:t>
            </a:r>
            <a:endParaRPr lang="pt-BR" dirty="0"/>
          </a:p>
        </p:txBody>
      </p:sp>
      <p:pic>
        <p:nvPicPr>
          <p:cNvPr id="3074" name="Picture 2" descr="Resultado de imagem para Falácia do espantal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19064"/>
            <a:ext cx="5184576" cy="5273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Seta para a direita 6"/>
          <p:cNvSpPr/>
          <p:nvPr/>
        </p:nvSpPr>
        <p:spPr>
          <a:xfrm>
            <a:off x="683568" y="2780928"/>
            <a:ext cx="2376264" cy="108012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83568" y="299695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EXEMPLO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93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falácia de post h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417" y="116632"/>
            <a:ext cx="5029007" cy="4192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260648"/>
            <a:ext cx="3962905" cy="35394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FALÁCIA DA CAUSA </a:t>
            </a:r>
            <a:r>
              <a:rPr lang="pt-BR" sz="2800" b="1" dirty="0" smtClean="0">
                <a:solidFill>
                  <a:schemeClr val="tx1"/>
                </a:solidFill>
              </a:rPr>
              <a:t>FALSA (Cum hoc ergo </a:t>
            </a:r>
            <a:r>
              <a:rPr lang="pt-BR" sz="2800" b="1" dirty="0" err="1" smtClean="0">
                <a:solidFill>
                  <a:schemeClr val="tx1"/>
                </a:solidFill>
              </a:rPr>
              <a:t>propter</a:t>
            </a:r>
            <a:r>
              <a:rPr lang="pt-BR" sz="2800" b="1" dirty="0" smtClean="0">
                <a:solidFill>
                  <a:schemeClr val="tx1"/>
                </a:solidFill>
              </a:rPr>
              <a:t> hoc, com isto/logo isto): </a:t>
            </a:r>
            <a:r>
              <a:rPr lang="pt-BR" sz="2800" b="1" dirty="0" smtClean="0">
                <a:solidFill>
                  <a:schemeClr val="tx1"/>
                </a:solidFill>
              </a:rPr>
              <a:t>O fato de duas coisas estarem acontecendo </a:t>
            </a:r>
            <a:r>
              <a:rPr lang="pt-BR" sz="2800" b="1" dirty="0" smtClean="0">
                <a:solidFill>
                  <a:schemeClr val="tx1"/>
                </a:solidFill>
              </a:rPr>
              <a:t>juntas tornarem uma </a:t>
            </a:r>
            <a:r>
              <a:rPr lang="pt-BR" sz="2800" b="1" dirty="0" smtClean="0">
                <a:solidFill>
                  <a:schemeClr val="tx1"/>
                </a:solidFill>
              </a:rPr>
              <a:t>causa da outra.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8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260648"/>
            <a:ext cx="878497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FALÁCIA DO TU QUOQUE (VOCÊ TAMBÉM): Mecanismo de defesa utilizado para atacar quem acusa pelo mesmo motivo que se é acusado.</a:t>
            </a:r>
            <a:endParaRPr lang="pt-BR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Resultado de imagem para a culpa não é minha votei no Aé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68760"/>
            <a:ext cx="3302527" cy="525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 imagem pode conter: céu, carro e atividades ao ar liv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3108027" cy="518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Resultado de imagem para COXIN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Resultado de imagem para COXINH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0" descr="Resultado de imagem para COXINH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2" descr="Resultado de imagem para COXINH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4" descr="Resultado de imagem para COXINH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6" descr="Resultado de imagem para COXINH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8" descr="Resultado de imagem para COXINH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20" descr="Resultado de imagem para COXINHA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22" descr="Resultado de imagem para COXINHA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AutoShape 24" descr="Resultado de imagem para COXINHA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26" descr="Resultado de imagem para COXINHA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AutoShape 28" descr="Resultado de imagem para COXINHA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AutoShape 30" descr="Resultado de imagem para COXINHA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615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9512" y="188640"/>
            <a:ext cx="8784976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FALÁCIA DA INCREDULIDADE PESSOAL: Você não consegue entender algo e por ser difícil considera como não verdadeiro o argumento.</a:t>
            </a:r>
            <a:endParaRPr lang="pt-BR" sz="2800" dirty="0"/>
          </a:p>
        </p:txBody>
      </p:sp>
      <p:pic>
        <p:nvPicPr>
          <p:cNvPr id="6146" name="Picture 2" descr="Resultado de imagem para John Travolta confu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02520"/>
            <a:ext cx="5328592" cy="492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17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8640" y="188640"/>
            <a:ext cx="878497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prstClr val="white"/>
                </a:solidFill>
              </a:rPr>
              <a:t>AS REDES SOCIAIS E SUA RELAÇÃO COM O DEBATE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AutoShape 2" descr="Resultado de imagem para Umberto E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AutoShape 4" descr="Resultado de imagem para Umberto E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AutoShape 6" descr="Resultado de imagem para Umberto Ec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AutoShape 8" descr="Resultado de imagem para Umberto Ec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pic>
        <p:nvPicPr>
          <p:cNvPr id="4106" name="Picture 10" descr="Resultado de imagem para Umberto E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4" y="711860"/>
            <a:ext cx="3975128" cy="44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48640" y="4509120"/>
            <a:ext cx="3975128" cy="6402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55575" y="4509120"/>
            <a:ext cx="3968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prstClr val="black"/>
                </a:solidFill>
              </a:rPr>
              <a:t>Umberto Eco – 1932/2016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355976" y="836712"/>
            <a:ext cx="45776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prstClr val="black"/>
                </a:solidFill>
              </a:rPr>
              <a:t>“Uma </a:t>
            </a:r>
            <a:r>
              <a:rPr lang="pt-BR" sz="2000" dirty="0">
                <a:solidFill>
                  <a:prstClr val="black"/>
                </a:solidFill>
              </a:rPr>
              <a:t>"legião de imbecis" que antes falavam apenas "em um bar e depois de uma taça de vinho, sem prejudicar a coletividade"... - </a:t>
            </a:r>
          </a:p>
          <a:p>
            <a:endParaRPr lang="pt-BR" sz="2000" dirty="0">
              <a:solidFill>
                <a:prstClr val="black"/>
              </a:solidFill>
            </a:endParaRPr>
          </a:p>
          <a:p>
            <a:endParaRPr lang="pt-BR" sz="2000" dirty="0" smtClean="0">
              <a:solidFill>
                <a:prstClr val="black"/>
              </a:solidFill>
            </a:endParaRPr>
          </a:p>
          <a:p>
            <a:r>
              <a:rPr lang="pt-BR" sz="2000" dirty="0" smtClean="0">
                <a:solidFill>
                  <a:prstClr val="black"/>
                </a:solidFill>
              </a:rPr>
              <a:t>"</a:t>
            </a:r>
            <a:r>
              <a:rPr lang="pt-BR" sz="2000" dirty="0">
                <a:solidFill>
                  <a:prstClr val="black"/>
                </a:solidFill>
              </a:rPr>
              <a:t>Normalmente, eles [os imbecis] eram imediatamente calados, mas agora eles têm o mesmo direito à palavra de um Prêmio Nobel"... </a:t>
            </a:r>
          </a:p>
          <a:p>
            <a:endParaRPr lang="pt-BR" sz="2000" dirty="0">
              <a:solidFill>
                <a:prstClr val="black"/>
              </a:solidFill>
            </a:endParaRPr>
          </a:p>
          <a:p>
            <a:endParaRPr lang="pt-BR" sz="2000" dirty="0" smtClean="0">
              <a:solidFill>
                <a:prstClr val="black"/>
              </a:solidFill>
            </a:endParaRPr>
          </a:p>
          <a:p>
            <a:r>
              <a:rPr lang="pt-BR" sz="2000" dirty="0" smtClean="0">
                <a:solidFill>
                  <a:prstClr val="black"/>
                </a:solidFill>
              </a:rPr>
              <a:t>“</a:t>
            </a:r>
            <a:r>
              <a:rPr lang="pt-BR" sz="2000" dirty="0">
                <a:solidFill>
                  <a:prstClr val="black"/>
                </a:solidFill>
              </a:rPr>
              <a:t>O drama da internet é que ela promoveu o </a:t>
            </a:r>
            <a:r>
              <a:rPr lang="pt-BR" sz="2400" b="1" dirty="0">
                <a:solidFill>
                  <a:srgbClr val="FF0000"/>
                </a:solidFill>
              </a:rPr>
              <a:t>idiota da aldeia </a:t>
            </a:r>
            <a:r>
              <a:rPr lang="pt-BR" sz="2000" dirty="0">
                <a:solidFill>
                  <a:prstClr val="black"/>
                </a:solidFill>
              </a:rPr>
              <a:t>o portador da verdade”</a:t>
            </a:r>
          </a:p>
          <a:p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070"/>
            <a:ext cx="5400040" cy="62458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179512" y="4653136"/>
            <a:ext cx="1368152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724128" y="306070"/>
            <a:ext cx="3096344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050"/>
                </a:solidFill>
              </a:rPr>
              <a:t>Exemplos de Opiniões que não </a:t>
            </a:r>
            <a:r>
              <a:rPr lang="pt-BR" sz="2800" b="1" smtClean="0">
                <a:solidFill>
                  <a:srgbClr val="00B050"/>
                </a:solidFill>
              </a:rPr>
              <a:t>se expressam </a:t>
            </a:r>
            <a:r>
              <a:rPr lang="pt-BR" sz="2800" b="1" dirty="0" smtClean="0">
                <a:solidFill>
                  <a:srgbClr val="00B050"/>
                </a:solidFill>
              </a:rPr>
              <a:t>como construção argumentativa:</a:t>
            </a:r>
            <a:endParaRPr lang="pt-BR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0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2" y="188640"/>
            <a:ext cx="6174027" cy="6480720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608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260648"/>
            <a:ext cx="8928992" cy="357020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que é?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É um projeto sobre Debates.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Objetivo: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DESENVOLVER O PENSAMENTO CRÍTICO, ORATÓRIA E RACIOCÍNIO LÓGICO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sultado de imagem para àg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6703"/>
            <a:ext cx="8905341" cy="32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ta para a direita 7"/>
          <p:cNvSpPr/>
          <p:nvPr/>
        </p:nvSpPr>
        <p:spPr>
          <a:xfrm>
            <a:off x="3491880" y="4727991"/>
            <a:ext cx="1080120" cy="7920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6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29" y="188640"/>
            <a:ext cx="6480720" cy="6458163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4295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3203848" y="2492896"/>
            <a:ext cx="3096344" cy="21602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563888" y="2852936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TEMA</a:t>
            </a:r>
          </a:p>
          <a:p>
            <a:pPr algn="ctr"/>
            <a:r>
              <a:rPr lang="pt-BR" sz="2800" dirty="0" smtClean="0"/>
              <a:t>DE</a:t>
            </a:r>
          </a:p>
          <a:p>
            <a:pPr algn="ctr"/>
            <a:r>
              <a:rPr lang="pt-BR" sz="2800" dirty="0" smtClean="0"/>
              <a:t>DISCUSSÃO</a:t>
            </a:r>
            <a:endParaRPr lang="pt-BR" sz="28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331640" y="5013176"/>
            <a:ext cx="6912768" cy="151216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403648" y="5013176"/>
            <a:ext cx="6624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AS ESTRATÉGIAS DO ARGUMENTO: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CITAÇÕES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EXEMPLOS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ARGUMENTO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CONTRA-ARGUMENTO</a:t>
            </a:r>
          </a:p>
        </p:txBody>
      </p:sp>
      <p:sp>
        <p:nvSpPr>
          <p:cNvPr id="12" name="Seta para a direita 11"/>
          <p:cNvSpPr/>
          <p:nvPr/>
        </p:nvSpPr>
        <p:spPr>
          <a:xfrm rot="18695078">
            <a:off x="5942583" y="22254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 rot="13512563">
            <a:off x="2558063" y="22505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Resultado de imagem para DEB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848"/>
            <a:ext cx="8712967" cy="182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251520" y="1974998"/>
            <a:ext cx="1872208" cy="132343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u="sng" dirty="0" smtClean="0"/>
              <a:t>Aqueles que defendem a resolução do problema</a:t>
            </a:r>
            <a:endParaRPr lang="pt-BR" sz="2000" b="1" u="sng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092280" y="1940997"/>
            <a:ext cx="1872207" cy="13234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u="sng" dirty="0" smtClean="0"/>
              <a:t>Aqueles que se opõem a resolução do problema</a:t>
            </a:r>
            <a:endParaRPr lang="pt-BR" sz="2000" b="1" u="sng" dirty="0"/>
          </a:p>
        </p:txBody>
      </p:sp>
    </p:spTree>
    <p:extLst>
      <p:ext uri="{BB962C8B-B14F-4D97-AF65-F5344CB8AC3E}">
        <p14:creationId xmlns:p14="http://schemas.microsoft.com/office/powerpoint/2010/main" val="314422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188640"/>
            <a:ext cx="8712968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O QUE SIGNIFICA UM ARGUMENTO?</a:t>
            </a:r>
            <a:endParaRPr lang="pt-BR" dirty="0"/>
          </a:p>
        </p:txBody>
      </p:sp>
      <p:pic>
        <p:nvPicPr>
          <p:cNvPr id="6146" name="Picture 2" descr="Resultado de imagem para S. Tom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08720"/>
            <a:ext cx="3672408" cy="322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9513" y="908720"/>
            <a:ext cx="3672408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S. TOMÁS – 1225 A 1274</a:t>
            </a:r>
            <a:endParaRPr lang="pt-BR" b="1" dirty="0"/>
          </a:p>
        </p:txBody>
      </p:sp>
      <p:pic>
        <p:nvPicPr>
          <p:cNvPr id="6148" name="Picture 4" descr="Resultado de im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744" y="908720"/>
            <a:ext cx="3798736" cy="32211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093744" y="908720"/>
            <a:ext cx="3798736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JONH LOCKE – 1632 A 1704</a:t>
            </a:r>
            <a:endParaRPr lang="pt-BR" b="1" dirty="0"/>
          </a:p>
        </p:txBody>
      </p:sp>
      <p:sp>
        <p:nvSpPr>
          <p:cNvPr id="8" name="Seta para baixo 7"/>
          <p:cNvSpPr/>
          <p:nvPr/>
        </p:nvSpPr>
        <p:spPr>
          <a:xfrm>
            <a:off x="1531085" y="4293096"/>
            <a:ext cx="484632" cy="48920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>
            <a:off x="6993112" y="4293096"/>
            <a:ext cx="484632" cy="48920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79513" y="5013176"/>
            <a:ext cx="3744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 smtClean="0">
                <a:solidFill>
                  <a:srgbClr val="FF0000"/>
                </a:solidFill>
              </a:rPr>
              <a:t>“Ato que convence</a:t>
            </a:r>
            <a:r>
              <a:rPr lang="pt-BR" sz="2400" u="sng" dirty="0">
                <a:solidFill>
                  <a:srgbClr val="FF0000"/>
                </a:solidFill>
              </a:rPr>
              <a:t> </a:t>
            </a:r>
            <a:r>
              <a:rPr lang="pt-BR" sz="2400" u="sng" dirty="0" smtClean="0">
                <a:solidFill>
                  <a:srgbClr val="FF0000"/>
                </a:solidFill>
              </a:rPr>
              <a:t>ou persuade a alguém assentir alguma coisa”</a:t>
            </a:r>
            <a:endParaRPr lang="pt-BR" sz="2400" u="sng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292080" y="5084293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Provas que tornam uma convicção verdadeira.</a:t>
            </a:r>
          </a:p>
        </p:txBody>
      </p:sp>
    </p:spTree>
    <p:extLst>
      <p:ext uri="{BB962C8B-B14F-4D97-AF65-F5344CB8AC3E}">
        <p14:creationId xmlns:p14="http://schemas.microsoft.com/office/powerpoint/2010/main" val="230088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pensamento crít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836713"/>
            <a:ext cx="2657475" cy="18001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116632"/>
            <a:ext cx="864096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D34817"/>
                </a:solidFill>
              </a:rPr>
              <a:t>O que é preciso ter para desenvolver um bom argumento?</a:t>
            </a:r>
            <a:endParaRPr lang="pt-BR" dirty="0">
              <a:solidFill>
                <a:srgbClr val="D34817"/>
              </a:solidFill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2930668" y="1144168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09076" y="1144168"/>
            <a:ext cx="3255212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</a:rPr>
              <a:t>PENSAMENTO CRÍTICO – CONHECIMENTO AMPLO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124" name="Picture 4" descr="Resultado de imagem para ORATÓ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708920"/>
            <a:ext cx="265747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ta para a direita 8"/>
          <p:cNvSpPr/>
          <p:nvPr/>
        </p:nvSpPr>
        <p:spPr>
          <a:xfrm>
            <a:off x="2930668" y="2924944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09076" y="2924944"/>
            <a:ext cx="2535132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</a:rPr>
              <a:t>CAPACIDADE  ORATÓRIA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5574" y="4797152"/>
            <a:ext cx="265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prstClr val="black"/>
              </a:solidFill>
            </a:endParaRPr>
          </a:p>
          <a:p>
            <a:r>
              <a:rPr lang="pt-BR" dirty="0" smtClean="0">
                <a:solidFill>
                  <a:prstClr val="black"/>
                </a:solidFill>
              </a:rPr>
              <a:t>2, 10, 12, 16, 17, 18, 19 ....</a:t>
            </a:r>
          </a:p>
        </p:txBody>
      </p:sp>
      <p:sp>
        <p:nvSpPr>
          <p:cNvPr id="14" name="Seta para a direita 13"/>
          <p:cNvSpPr/>
          <p:nvPr/>
        </p:nvSpPr>
        <p:spPr>
          <a:xfrm>
            <a:off x="2930668" y="4985147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09076" y="4985147"/>
            <a:ext cx="1743044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</a:rPr>
              <a:t>RACIOCÍNIO LÓGICO</a:t>
            </a:r>
            <a:endParaRPr lang="pt-BR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9512" y="260648"/>
            <a:ext cx="3888432" cy="2215991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/>
              <a:t>ARGUMENTOS VÁLIDOS: AQUELES QUE DEMONSTRAM EVIDÊNCIAS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b="1" dirty="0" smtClean="0"/>
              <a:t>FATOS E ESTATÍSTICAS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b="1" dirty="0" smtClean="0"/>
              <a:t>EXEMPLOS E ILUSTRAÇÕES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b="1" dirty="0" smtClean="0"/>
              <a:t>LITERATURA ESPECIALIZADA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76056" y="286165"/>
            <a:ext cx="3888432" cy="2215991"/>
          </a:xfrm>
          <a:prstGeom prst="rect">
            <a:avLst/>
          </a:prstGeom>
          <a:solidFill>
            <a:srgbClr val="00B0F0"/>
          </a:solidFill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u="sng" dirty="0" smtClean="0"/>
              <a:t>ARGUMENTOS INVÁLIDOS: </a:t>
            </a:r>
          </a:p>
          <a:p>
            <a:endParaRPr lang="pt-BR" sz="2000" b="1" u="sng" dirty="0" smtClean="0"/>
          </a:p>
          <a:p>
            <a:pPr marL="342900" indent="-342900">
              <a:buFont typeface="+mj-lt"/>
              <a:buAutoNum type="arabicPeriod"/>
            </a:pPr>
            <a:r>
              <a:rPr lang="pt-BR" sz="2000" b="1" u="sng" dirty="0" smtClean="0"/>
              <a:t>GENERALIZAÇÕES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b="1" u="sng" dirty="0" smtClean="0"/>
              <a:t>CRENDICES POPULARES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b="1" u="sng" dirty="0" smtClean="0"/>
              <a:t>SUBJETIVIDADE SEM BASE CONCRETA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483768" y="3357647"/>
            <a:ext cx="3888432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lphaUcPeriod"/>
            </a:pPr>
            <a:r>
              <a:rPr lang="pt-BR" sz="2000" b="1" dirty="0" smtClean="0"/>
              <a:t>Alienígenas Ilegais não podem votar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pt-BR" sz="2000" b="1" dirty="0" err="1" smtClean="0"/>
              <a:t>Eteobaldo</a:t>
            </a:r>
            <a:r>
              <a:rPr lang="pt-BR" sz="2000" b="1" dirty="0" smtClean="0"/>
              <a:t> é um alienígena ilegal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pt-BR" sz="2000" b="1" dirty="0" smtClean="0"/>
              <a:t>Logo, </a:t>
            </a:r>
            <a:r>
              <a:rPr lang="pt-BR" sz="2000" b="1" dirty="0" err="1" smtClean="0"/>
              <a:t>Eteobaldo</a:t>
            </a:r>
            <a:r>
              <a:rPr lang="pt-BR" sz="2000" b="1" dirty="0" smtClean="0"/>
              <a:t> não pode votar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4312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88640"/>
            <a:ext cx="806489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b="1" dirty="0"/>
              <a:t>Mas existem os argumentos falaciosos, aqueles que são construídos para levar a pessoa ao engano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1520" y="148478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Argumentos Falaciosos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51520" y="2276872"/>
            <a:ext cx="868755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b="1" u="sng" dirty="0">
                <a:solidFill>
                  <a:srgbClr val="002060"/>
                </a:solidFill>
              </a:rPr>
              <a:t>Argumentos “ad hominem”,</a:t>
            </a:r>
            <a:r>
              <a:rPr lang="pt-BR" sz="2400" u="sng" dirty="0">
                <a:solidFill>
                  <a:srgbClr val="002060"/>
                </a:solidFill>
              </a:rPr>
              <a:t> expressão latina que significa “ao homem”. Acontece quando atacamos a pessoa que fala e não o argumento. </a:t>
            </a:r>
          </a:p>
        </p:txBody>
      </p:sp>
      <p:pic>
        <p:nvPicPr>
          <p:cNvPr id="7170" name="Picture 2" descr="Resultado de imagem para ad hominem  mafal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7" y="3186696"/>
            <a:ext cx="8734145" cy="282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2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91882"/>
            <a:ext cx="748883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b="1" u="sng" dirty="0">
                <a:solidFill>
                  <a:schemeClr val="accent4">
                    <a:lumMod val="50000"/>
                  </a:schemeClr>
                </a:solidFill>
              </a:rPr>
              <a:t>Argumento de autoridade, tipo de argumento que se baseia na autoridade de quem fala e não na lógica </a:t>
            </a:r>
          </a:p>
        </p:txBody>
      </p:sp>
      <p:pic>
        <p:nvPicPr>
          <p:cNvPr id="8194" name="Picture 2" descr="Resultado de imagem para argumento de autoridade ch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3202"/>
            <a:ext cx="6330280" cy="305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esultado de imagem para food revolution 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198" name="Picture 6" descr="Resultado de imagem para jamie oliver sa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4237395"/>
            <a:ext cx="5776193" cy="250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4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408</TotalTime>
  <Words>384</Words>
  <Application>Microsoft Office PowerPoint</Application>
  <PresentationFormat>Apresentação na tela (4:3)</PresentationFormat>
  <Paragraphs>60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Capital Próprio</vt:lpstr>
      <vt:lpstr>Argumentum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Argumentum</dc:title>
  <dc:creator>Carlos</dc:creator>
  <cp:lastModifiedBy>Carlos</cp:lastModifiedBy>
  <cp:revision>33</cp:revision>
  <dcterms:created xsi:type="dcterms:W3CDTF">2017-05-16T09:30:02Z</dcterms:created>
  <dcterms:modified xsi:type="dcterms:W3CDTF">2018-03-05T23:43:14Z</dcterms:modified>
</cp:coreProperties>
</file>