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81DB-C3C0-42CB-B9BC-0C86E3B28A00}" type="datetimeFigureOut">
              <a:rPr lang="pt-BR" smtClean="0"/>
              <a:t>13/03/2018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C410-CEFF-42E5-BB46-F44C2D924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633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81DB-C3C0-42CB-B9BC-0C86E3B28A00}" type="datetimeFigureOut">
              <a:rPr lang="pt-BR" smtClean="0"/>
              <a:t>13/03/2018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C410-CEFF-42E5-BB46-F44C2D924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696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81DB-C3C0-42CB-B9BC-0C86E3B28A00}" type="datetimeFigureOut">
              <a:rPr lang="pt-BR" smtClean="0"/>
              <a:t>13/03/2018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C410-CEFF-42E5-BB46-F44C2D924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527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81DB-C3C0-42CB-B9BC-0C86E3B28A00}" type="datetimeFigureOut">
              <a:rPr lang="pt-BR" smtClean="0"/>
              <a:t>13/03/2018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C410-CEFF-42E5-BB46-F44C2D924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016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81DB-C3C0-42CB-B9BC-0C86E3B28A00}" type="datetimeFigureOut">
              <a:rPr lang="pt-BR" smtClean="0"/>
              <a:t>13/03/2018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C410-CEFF-42E5-BB46-F44C2D924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4456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81DB-C3C0-42CB-B9BC-0C86E3B28A00}" type="datetimeFigureOut">
              <a:rPr lang="pt-BR" smtClean="0"/>
              <a:t>13/03/2018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C410-CEFF-42E5-BB46-F44C2D924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7350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81DB-C3C0-42CB-B9BC-0C86E3B28A00}" type="datetimeFigureOut">
              <a:rPr lang="pt-BR" smtClean="0"/>
              <a:t>13/03/2018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C410-CEFF-42E5-BB46-F44C2D924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149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81DB-C3C0-42CB-B9BC-0C86E3B28A00}" type="datetimeFigureOut">
              <a:rPr lang="pt-BR" smtClean="0"/>
              <a:t>13/03/2018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C410-CEFF-42E5-BB46-F44C2D924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5043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81DB-C3C0-42CB-B9BC-0C86E3B28A00}" type="datetimeFigureOut">
              <a:rPr lang="pt-BR" smtClean="0"/>
              <a:t>13/03/2018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C410-CEFF-42E5-BB46-F44C2D924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113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81DB-C3C0-42CB-B9BC-0C86E3B28A00}" type="datetimeFigureOut">
              <a:rPr lang="pt-BR" smtClean="0"/>
              <a:t>13/03/2018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C410-CEFF-42E5-BB46-F44C2D924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4800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81DB-C3C0-42CB-B9BC-0C86E3B28A00}" type="datetimeFigureOut">
              <a:rPr lang="pt-BR" smtClean="0"/>
              <a:t>13/03/2018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C410-CEFF-42E5-BB46-F44C2D924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466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781DB-C3C0-42CB-B9BC-0C86E3B28A00}" type="datetimeFigureOut">
              <a:rPr lang="pt-BR" smtClean="0"/>
              <a:t>13/03/2018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2C410-CEFF-42E5-BB46-F44C2D924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5293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79512" y="908720"/>
            <a:ext cx="6696744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/>
              <a:t>Apesar do pensamento filosófico ter surgido no final do século VII </a:t>
            </a:r>
            <a:r>
              <a:rPr lang="pt-BR" sz="2400" dirty="0" err="1"/>
              <a:t>a.C</a:t>
            </a:r>
            <a:r>
              <a:rPr lang="pt-BR" sz="2400" dirty="0"/>
              <a:t>, a palavra Filosofia surgiu relativamente mais tarde e atribui-se a Pitágoras de </a:t>
            </a:r>
            <a:r>
              <a:rPr lang="pt-BR" sz="2400" dirty="0" err="1"/>
              <a:t>Samos</a:t>
            </a:r>
            <a:r>
              <a:rPr lang="pt-BR" sz="2400" dirty="0"/>
              <a:t> sua utilização pela primeira vez.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5292080" y="1988840"/>
            <a:ext cx="158417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 flipH="1">
            <a:off x="395536" y="2348880"/>
            <a:ext cx="64807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klick.com.br/2006/global/img/spac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klick.com.br/2006/global/img/spac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587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m para jogos olímpicos greg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53" y="2744923"/>
            <a:ext cx="3977616" cy="3168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ângulo 8"/>
          <p:cNvSpPr/>
          <p:nvPr/>
        </p:nvSpPr>
        <p:spPr>
          <a:xfrm>
            <a:off x="4427984" y="2564904"/>
            <a:ext cx="4572000" cy="39703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pt-BR" b="1" dirty="0"/>
              <a:t>1)</a:t>
            </a:r>
            <a:r>
              <a:rPr lang="pt-BR" dirty="0"/>
              <a:t> aquelas que iam pelos negócios, pois comercializavam durante os jogos;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/>
              <a:t>2)</a:t>
            </a:r>
            <a:r>
              <a:rPr lang="pt-BR" dirty="0"/>
              <a:t> as que iam para participar como competidores, exibindo seus talentos esportivos e seus corpos;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/>
              <a:t>3)</a:t>
            </a:r>
            <a:r>
              <a:rPr lang="pt-BR" dirty="0"/>
              <a:t> as que iam apenas por motivo de divertimento; e, por fim,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/>
              <a:t>4)</a:t>
            </a:r>
            <a:r>
              <a:rPr lang="pt-BR" dirty="0"/>
              <a:t> aquelas que além de assistir ao espetáculo, preocupavam-se em observar o desempenho e o valor dos atletas.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306353" y="25400"/>
            <a:ext cx="6407631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REVISÃO FILOSOFIA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852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m para MAFALDA FILOSOF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18" y="548680"/>
            <a:ext cx="9149518" cy="584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100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843" y="0"/>
            <a:ext cx="4380074" cy="4154984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2400" dirty="0"/>
              <a:t>A </a:t>
            </a:r>
            <a:r>
              <a:rPr lang="pt-BR" sz="2400" b="1" dirty="0"/>
              <a:t>formação etimológica</a:t>
            </a:r>
            <a:r>
              <a:rPr lang="pt-BR" sz="2400" dirty="0"/>
              <a:t> da própria palavra Filosofia representa isso muito bem. Ela é composta por dois outros termos: "filo", que deriva de </a:t>
            </a:r>
            <a:r>
              <a:rPr lang="pt-BR" sz="2400" i="1" dirty="0" err="1"/>
              <a:t>philía</a:t>
            </a:r>
            <a:r>
              <a:rPr lang="pt-BR" sz="2400" dirty="0"/>
              <a:t>, ou seja, amizade, e "</a:t>
            </a:r>
            <a:r>
              <a:rPr lang="pt-BR" sz="2400" dirty="0" err="1"/>
              <a:t>sofia</a:t>
            </a:r>
            <a:r>
              <a:rPr lang="pt-BR" sz="2400" dirty="0"/>
              <a:t>", palavra derivada de </a:t>
            </a:r>
            <a:r>
              <a:rPr lang="pt-BR" sz="2400" i="1" dirty="0" err="1"/>
              <a:t>sophia</a:t>
            </a:r>
            <a:r>
              <a:rPr lang="pt-BR" sz="2400" dirty="0"/>
              <a:t>, que significa sabedoria. Em resumo, </a:t>
            </a:r>
            <a:r>
              <a:rPr lang="pt-BR" sz="2400" i="1" dirty="0" err="1"/>
              <a:t>Philosophia</a:t>
            </a:r>
            <a:r>
              <a:rPr lang="pt-BR" sz="2400" dirty="0"/>
              <a:t> quer dizer amizade pela sabedoria, amor ao saber.</a:t>
            </a:r>
          </a:p>
        </p:txBody>
      </p:sp>
      <p:sp>
        <p:nvSpPr>
          <p:cNvPr id="5" name="Retângulo 4"/>
          <p:cNvSpPr/>
          <p:nvPr/>
        </p:nvSpPr>
        <p:spPr>
          <a:xfrm>
            <a:off x="4559586" y="2703016"/>
            <a:ext cx="4572000" cy="4154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pt-BR" sz="2400" dirty="0"/>
              <a:t>A palavra mito (ou </a:t>
            </a:r>
            <a:r>
              <a:rPr lang="pt-BR" sz="2400" i="1" dirty="0" err="1"/>
              <a:t>mythos</a:t>
            </a:r>
            <a:r>
              <a:rPr lang="pt-BR" sz="2400" dirty="0"/>
              <a:t>) deriva de dois verbos gregos: 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1) </a:t>
            </a:r>
            <a:r>
              <a:rPr lang="pt-BR" sz="2400" i="1" dirty="0" err="1"/>
              <a:t>Mytheyo</a:t>
            </a:r>
            <a:r>
              <a:rPr lang="pt-BR" sz="2400" dirty="0"/>
              <a:t>, que significa contar, narrar, e, 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2) </a:t>
            </a:r>
            <a:r>
              <a:rPr lang="pt-BR" sz="2400" i="1" dirty="0" err="1"/>
              <a:t>Mytheo</a:t>
            </a:r>
            <a:r>
              <a:rPr lang="pt-BR" sz="2400" dirty="0"/>
              <a:t>, que quer dizer conversar, anunciar. Assim, de acordo com a crença grega, o mito é um discurso proferido para ouvintes que confiam no narrador e aceitam a narração como verdade. </a:t>
            </a:r>
          </a:p>
        </p:txBody>
      </p:sp>
      <p:pic>
        <p:nvPicPr>
          <p:cNvPr id="3074" name="Picture 2" descr="Resultado de imagem para MITOLOG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917" y="0"/>
            <a:ext cx="4742669" cy="270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esultado de imagem para FILOSOFIA GREG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2" y="4005065"/>
            <a:ext cx="4550743" cy="285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7587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Resultado de imagem para eros e psiq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9" y="1466849"/>
            <a:ext cx="5056097" cy="539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467544" y="1466849"/>
            <a:ext cx="388843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EROS E PSIQUÊ</a:t>
            </a:r>
            <a:endParaRPr lang="pt-BR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5364088" y="332656"/>
            <a:ext cx="3240360" cy="480131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dirty="0" smtClean="0"/>
              <a:t>CARACTERÍSTICAS DOS MITOS</a:t>
            </a:r>
          </a:p>
          <a:p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DOGMÁTICO (FÉ OU CRENÇA)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NARRAR A ORIGEM DO MUNDO E DAS COISAS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ACOMODAR O SER HUMANO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7610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http://rdf.entresistemas.com.br/2006/global/img/spac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ipse 3"/>
          <p:cNvSpPr/>
          <p:nvPr/>
        </p:nvSpPr>
        <p:spPr>
          <a:xfrm>
            <a:off x="467544" y="764704"/>
            <a:ext cx="2592288" cy="1800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COSMO =</a:t>
            </a:r>
          </a:p>
          <a:p>
            <a:pPr algn="ctr"/>
            <a:r>
              <a:rPr lang="pt-BR" dirty="0" smtClean="0"/>
              <a:t>Mundo Organizado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476387" y="3241536"/>
            <a:ext cx="2592288" cy="1800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TEO = </a:t>
            </a:r>
          </a:p>
          <a:p>
            <a:pPr algn="ctr"/>
            <a:r>
              <a:rPr lang="pt-BR" dirty="0" smtClean="0"/>
              <a:t>Coisas Divinas</a:t>
            </a:r>
          </a:p>
          <a:p>
            <a:pPr algn="ctr"/>
            <a:r>
              <a:rPr lang="pt-BR" dirty="0" smtClean="0"/>
              <a:t>Seres Divinos</a:t>
            </a:r>
          </a:p>
        </p:txBody>
      </p:sp>
      <p:sp>
        <p:nvSpPr>
          <p:cNvPr id="5" name="Mais 4"/>
          <p:cNvSpPr/>
          <p:nvPr/>
        </p:nvSpPr>
        <p:spPr>
          <a:xfrm>
            <a:off x="2458616" y="2332694"/>
            <a:ext cx="914400" cy="914400"/>
          </a:xfrm>
          <a:prstGeom prst="mathPl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/>
          <p:nvPr/>
        </p:nvSpPr>
        <p:spPr>
          <a:xfrm>
            <a:off x="3373016" y="1708313"/>
            <a:ext cx="2592288" cy="18002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GONIA = </a:t>
            </a:r>
          </a:p>
          <a:p>
            <a:pPr algn="ctr"/>
            <a:r>
              <a:rPr lang="pt-BR" dirty="0" smtClean="0"/>
              <a:t>Gerar; Fazer.</a:t>
            </a:r>
          </a:p>
        </p:txBody>
      </p:sp>
      <p:sp>
        <p:nvSpPr>
          <p:cNvPr id="10" name="Elipse 9"/>
          <p:cNvSpPr/>
          <p:nvPr/>
        </p:nvSpPr>
        <p:spPr>
          <a:xfrm>
            <a:off x="6427048" y="514400"/>
            <a:ext cx="2592288" cy="18002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COSMOGONIA= </a:t>
            </a:r>
          </a:p>
          <a:p>
            <a:pPr algn="ctr"/>
            <a:r>
              <a:rPr lang="pt-BR" dirty="0" smtClean="0"/>
              <a:t>NARRATIVA</a:t>
            </a:r>
          </a:p>
          <a:p>
            <a:pPr algn="ctr"/>
            <a:r>
              <a:rPr lang="pt-BR" dirty="0" smtClean="0"/>
              <a:t>Da organização do mundo</a:t>
            </a:r>
          </a:p>
        </p:txBody>
      </p:sp>
      <p:sp>
        <p:nvSpPr>
          <p:cNvPr id="11" name="Elipse 10"/>
          <p:cNvSpPr/>
          <p:nvPr/>
        </p:nvSpPr>
        <p:spPr>
          <a:xfrm>
            <a:off x="6344574" y="3356992"/>
            <a:ext cx="2592288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TEOGONIA:</a:t>
            </a:r>
          </a:p>
          <a:p>
            <a:pPr algn="ctr"/>
            <a:r>
              <a:rPr lang="pt-BR" dirty="0" smtClean="0"/>
              <a:t>NARRATIVA</a:t>
            </a:r>
          </a:p>
          <a:p>
            <a:pPr algn="ctr"/>
            <a:r>
              <a:rPr lang="pt-BR" dirty="0" smtClean="0"/>
              <a:t>Da origem dos Deuses</a:t>
            </a:r>
          </a:p>
        </p:txBody>
      </p:sp>
      <p:pic>
        <p:nvPicPr>
          <p:cNvPr id="5125" name="Picture 5" descr="http://rdf.entresistemas.com.br/2006/global/img/spac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587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Igual 5"/>
          <p:cNvSpPr/>
          <p:nvPr/>
        </p:nvSpPr>
        <p:spPr>
          <a:xfrm>
            <a:off x="5965304" y="2332694"/>
            <a:ext cx="914400" cy="914400"/>
          </a:xfrm>
          <a:prstGeom prst="mathEqua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8" name="Texto explicativo em seta para a esquerda e para a direita 7"/>
          <p:cNvSpPr/>
          <p:nvPr/>
        </p:nvSpPr>
        <p:spPr>
          <a:xfrm>
            <a:off x="3033482" y="3558128"/>
            <a:ext cx="3275899" cy="2095676"/>
          </a:xfrm>
          <a:prstGeom prst="leftRight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HESÍODO</a:t>
            </a:r>
          </a:p>
          <a:p>
            <a:pPr algn="ctr"/>
            <a:r>
              <a:rPr lang="pt-BR" sz="2400" dirty="0" smtClean="0"/>
              <a:t>HOMÉRO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63502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xograma: Processo 3"/>
          <p:cNvSpPr/>
          <p:nvPr/>
        </p:nvSpPr>
        <p:spPr>
          <a:xfrm>
            <a:off x="899592" y="980728"/>
            <a:ext cx="2808312" cy="432048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MITO</a:t>
            </a:r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marL="285750" indent="-285750" algn="ctr">
              <a:buFontTx/>
              <a:buChar char="-"/>
            </a:pPr>
            <a:r>
              <a:rPr lang="pt-BR" dirty="0" smtClean="0"/>
              <a:t>Foco no passado</a:t>
            </a:r>
          </a:p>
          <a:p>
            <a:pPr marL="285750" indent="-285750" algn="ctr">
              <a:buFontTx/>
              <a:buChar char="-"/>
            </a:pPr>
            <a:endParaRPr lang="pt-BR" dirty="0" smtClean="0"/>
          </a:p>
          <a:p>
            <a:pPr marL="285750" indent="-285750" algn="ctr">
              <a:buFontTx/>
              <a:buChar char="-"/>
            </a:pPr>
            <a:r>
              <a:rPr lang="pt-BR" dirty="0" smtClean="0"/>
              <a:t>Entidades Sobrenaturais com caráter moral</a:t>
            </a:r>
          </a:p>
          <a:p>
            <a:pPr algn="ctr"/>
            <a:endParaRPr lang="pt-BR" dirty="0" smtClean="0"/>
          </a:p>
          <a:p>
            <a:pPr marL="285750" indent="-285750" algn="ctr">
              <a:buFontTx/>
              <a:buChar char="-"/>
            </a:pPr>
            <a:r>
              <a:rPr lang="pt-BR" dirty="0" smtClean="0"/>
              <a:t>Autoridade religiosa: Dogmático</a:t>
            </a:r>
            <a:endParaRPr lang="pt-BR" dirty="0"/>
          </a:p>
        </p:txBody>
      </p:sp>
      <p:sp>
        <p:nvSpPr>
          <p:cNvPr id="5" name="Fluxograma: Processo 4"/>
          <p:cNvSpPr/>
          <p:nvPr/>
        </p:nvSpPr>
        <p:spPr>
          <a:xfrm>
            <a:off x="5364088" y="989531"/>
            <a:ext cx="2808312" cy="4320480"/>
          </a:xfrm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FILOSOFIA</a:t>
            </a:r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marL="285750" indent="-285750" algn="ctr">
              <a:buFontTx/>
              <a:buChar char="-"/>
            </a:pPr>
            <a:r>
              <a:rPr lang="pt-BR" dirty="0" smtClean="0"/>
              <a:t>Foco no passado, presente e futuro.</a:t>
            </a:r>
          </a:p>
          <a:p>
            <a:pPr marL="285750" indent="-285750" algn="ctr">
              <a:buFontTx/>
              <a:buChar char="-"/>
            </a:pPr>
            <a:endParaRPr lang="pt-BR" dirty="0" smtClean="0"/>
          </a:p>
          <a:p>
            <a:pPr marL="285750" indent="-285750" algn="ctr">
              <a:buFontTx/>
              <a:buChar char="-"/>
            </a:pPr>
            <a:r>
              <a:rPr lang="pt-BR" dirty="0" smtClean="0"/>
              <a:t>Busca os acontecimentos naturais</a:t>
            </a:r>
          </a:p>
          <a:p>
            <a:pPr marL="285750" indent="-285750" algn="ctr">
              <a:buFontTx/>
              <a:buChar char="-"/>
            </a:pPr>
            <a:endParaRPr lang="pt-BR" dirty="0" smtClean="0"/>
          </a:p>
          <a:p>
            <a:pPr marL="285750" indent="-285750" algn="ctr">
              <a:buFontTx/>
              <a:buChar char="-"/>
            </a:pPr>
            <a:r>
              <a:rPr lang="pt-BR" dirty="0" smtClean="0"/>
              <a:t>Autoridade racional: lógica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3296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484304"/>
            <a:ext cx="4216951" cy="489364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sz="2400" dirty="0"/>
              <a:t>Na medida em que os mitos apresentam as ações de personagens atribuindo a eles um caráter heroico, eles inspiram as ações dos demais homens, servindo de parâmetro para a conduta daqueles. Nesse sentido, tais histórias possuíam um caráter: </a:t>
            </a:r>
          </a:p>
          <a:p>
            <a:r>
              <a:rPr lang="pt-BR" sz="2400" dirty="0"/>
              <a:t>a) racional.</a:t>
            </a:r>
          </a:p>
          <a:p>
            <a:r>
              <a:rPr lang="pt-BR" sz="2400" dirty="0"/>
              <a:t>b) religioso.</a:t>
            </a:r>
          </a:p>
          <a:p>
            <a:r>
              <a:rPr lang="pt-BR" sz="2400" dirty="0"/>
              <a:t>c) moralizador.</a:t>
            </a:r>
          </a:p>
          <a:p>
            <a:r>
              <a:rPr lang="pt-BR" sz="2400" dirty="0"/>
              <a:t>d) filosófico.</a:t>
            </a:r>
          </a:p>
        </p:txBody>
      </p:sp>
      <p:sp>
        <p:nvSpPr>
          <p:cNvPr id="2" name="Retângulo 1"/>
          <p:cNvSpPr/>
          <p:nvPr/>
        </p:nvSpPr>
        <p:spPr>
          <a:xfrm>
            <a:off x="4535084" y="488501"/>
            <a:ext cx="4572000" cy="46782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base"/>
            <a:r>
              <a:rPr lang="pt-BR" sz="2000" dirty="0"/>
              <a:t>Comparando-se mito e filosofia, é correto afirmar o seguinte: (0,3)</a:t>
            </a:r>
          </a:p>
          <a:p>
            <a:pPr fontAlgn="base"/>
            <a:r>
              <a:rPr lang="pt-BR" sz="2000" dirty="0"/>
              <a:t>a) A autoridade mito depende da confiança inspirada pelo narrador e é dogmática, ao passo que a autoridade da filosofia repousa na razão humana. </a:t>
            </a:r>
          </a:p>
          <a:p>
            <a:pPr fontAlgn="base"/>
            <a:r>
              <a:rPr lang="pt-BR" sz="2000" dirty="0"/>
              <a:t>b) Tanto o mito quanto a filosofia se ocupam da explicação de realidades passadas. </a:t>
            </a:r>
          </a:p>
          <a:p>
            <a:pPr fontAlgn="base"/>
            <a:r>
              <a:rPr lang="pt-BR" sz="2000" dirty="0"/>
              <a:t>c) Enquanto a função do mito é fornecer uma explicação parcial da realidade, a filosofia tem um caráter universal.</a:t>
            </a:r>
          </a:p>
          <a:p>
            <a:pPr fontAlgn="base"/>
            <a:r>
              <a:rPr lang="pt-BR" sz="2000" dirty="0"/>
              <a:t> d) O mito busca explicações racionais para o mundo e a Filosofia metafórica.</a:t>
            </a:r>
          </a:p>
          <a:p>
            <a:r>
              <a:rPr lang="pt-BR" dirty="0"/>
              <a:t> 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411760" y="0"/>
            <a:ext cx="432048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QUESTÕES PARA REVISAR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4249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138</Words>
  <Application>Microsoft Office PowerPoint</Application>
  <PresentationFormat>Apresentação na tela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Carlos</dc:creator>
  <cp:lastModifiedBy>Carlos</cp:lastModifiedBy>
  <cp:revision>14</cp:revision>
  <dcterms:created xsi:type="dcterms:W3CDTF">2017-08-21T13:58:59Z</dcterms:created>
  <dcterms:modified xsi:type="dcterms:W3CDTF">2018-03-13T17:19:18Z</dcterms:modified>
</cp:coreProperties>
</file>