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6600" dirty="0" smtClean="0"/>
              <a:t>ROMANTISMO</a:t>
            </a:r>
            <a:endParaRPr lang="pt-BR" sz="6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Origem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7440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Romantismo Português – 1° fase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4320" y="1606731"/>
            <a:ext cx="7720149" cy="4963886"/>
          </a:xfrm>
        </p:spPr>
        <p:txBody>
          <a:bodyPr>
            <a:normAutofit/>
          </a:bodyPr>
          <a:lstStyle/>
          <a:p>
            <a:pPr algn="just"/>
            <a:r>
              <a:rPr lang="pt-BR" sz="2200" dirty="0" smtClean="0"/>
              <a:t>Almeida Garret</a:t>
            </a:r>
          </a:p>
          <a:p>
            <a:pPr lvl="1" algn="just"/>
            <a:r>
              <a:rPr lang="pt-BR" sz="2200" dirty="0" smtClean="0"/>
              <a:t>Ideologia Liberal;</a:t>
            </a:r>
          </a:p>
          <a:p>
            <a:pPr lvl="1" algn="just"/>
            <a:r>
              <a:rPr lang="pt-BR" sz="2200" dirty="0" smtClean="0"/>
              <a:t>1825 – Camões: biografia de Camões;</a:t>
            </a:r>
          </a:p>
          <a:p>
            <a:pPr lvl="1" algn="just"/>
            <a:r>
              <a:rPr lang="pt-BR" sz="2200" dirty="0" smtClean="0"/>
              <a:t>1845/46 – Viagens na minha terra: Primeiro momento: viagem e citações; Segundo momento: Drama amoroso;</a:t>
            </a:r>
          </a:p>
          <a:p>
            <a:pPr lvl="1" algn="just"/>
            <a:r>
              <a:rPr lang="pt-BR" sz="2200" dirty="0" smtClean="0"/>
              <a:t>1853 – Folhas caídas: amor e insegurança com relação a mulher;</a:t>
            </a:r>
            <a:endParaRPr lang="pt-BR" sz="2200" dirty="0"/>
          </a:p>
          <a:p>
            <a:pPr lvl="1" algn="just"/>
            <a:endParaRPr lang="pt-BR" sz="2200" dirty="0" smtClean="0"/>
          </a:p>
          <a:p>
            <a:pPr lvl="1" algn="just"/>
            <a:r>
              <a:rPr lang="pt-BR" sz="2200" dirty="0"/>
              <a:t>Eu não sou romanesco. Romântico, Deus me livre de o ser – ao menos, o que na algaravia de hoje se entende por essa palavra”.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69" y="1930400"/>
            <a:ext cx="4197531" cy="412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86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Romantismo Português – 1° fase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548776"/>
          </a:xfrm>
        </p:spPr>
        <p:txBody>
          <a:bodyPr>
            <a:normAutofit/>
          </a:bodyPr>
          <a:lstStyle/>
          <a:p>
            <a:r>
              <a:rPr lang="pt-BR" sz="2200" dirty="0" smtClean="0"/>
              <a:t>Alexandre Herculano</a:t>
            </a:r>
          </a:p>
          <a:p>
            <a:pPr lvl="1"/>
            <a:r>
              <a:rPr lang="pt-BR" sz="2200" dirty="0" smtClean="0"/>
              <a:t>Liberal de armas na mão;</a:t>
            </a:r>
          </a:p>
          <a:p>
            <a:pPr lvl="1"/>
            <a:r>
              <a:rPr lang="pt-BR" sz="2200" dirty="0" smtClean="0"/>
              <a:t>Historiador – didático; panorama histórico para ficção;</a:t>
            </a:r>
          </a:p>
          <a:p>
            <a:pPr lvl="1"/>
            <a:r>
              <a:rPr lang="pt-BR" sz="2200" dirty="0" smtClean="0"/>
              <a:t>1844 - Eurico, o Presbítero: </a:t>
            </a:r>
          </a:p>
          <a:p>
            <a:pPr lvl="2"/>
            <a:r>
              <a:rPr lang="pt-BR" sz="2200" dirty="0" smtClean="0"/>
              <a:t>Mulher angelical;</a:t>
            </a:r>
          </a:p>
          <a:p>
            <a:pPr lvl="2"/>
            <a:r>
              <a:rPr lang="pt-BR" sz="2200" dirty="0" smtClean="0"/>
              <a:t>natureza.;</a:t>
            </a:r>
          </a:p>
          <a:p>
            <a:pPr lvl="2"/>
            <a:r>
              <a:rPr lang="pt-BR" sz="2200" dirty="0" smtClean="0"/>
              <a:t>Idealismo platônico</a:t>
            </a:r>
          </a:p>
          <a:p>
            <a:pPr lvl="2"/>
            <a:r>
              <a:rPr lang="pt-BR" sz="2200" dirty="0" smtClean="0"/>
              <a:t>Presbítero, Cavaleiro negro e poeta.</a:t>
            </a:r>
          </a:p>
        </p:txBody>
      </p:sp>
    </p:spTree>
    <p:extLst>
      <p:ext uri="{BB962C8B-B14F-4D97-AF65-F5344CB8AC3E}">
        <p14:creationId xmlns:p14="http://schemas.microsoft.com/office/powerpoint/2010/main" val="4078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283029"/>
            <a:ext cx="8596668" cy="918754"/>
          </a:xfrm>
        </p:spPr>
        <p:txBody>
          <a:bodyPr/>
          <a:lstStyle/>
          <a:p>
            <a:r>
              <a:rPr lang="pt-BR" dirty="0" smtClean="0"/>
              <a:t>Romantismo Português – 2°e 3° fases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1449978"/>
            <a:ext cx="10439157" cy="5316582"/>
          </a:xfrm>
        </p:spPr>
        <p:txBody>
          <a:bodyPr>
            <a:normAutofit lnSpcReduction="10000"/>
          </a:bodyPr>
          <a:lstStyle/>
          <a:p>
            <a:r>
              <a:rPr lang="pt-BR" sz="2200" dirty="0" smtClean="0"/>
              <a:t>Camilo Castelo Branco</a:t>
            </a:r>
          </a:p>
          <a:p>
            <a:pPr lvl="1"/>
            <a:r>
              <a:rPr lang="pt-BR" sz="2200" dirty="0" smtClean="0"/>
              <a:t>Amor impossível, exaltação de sentimentos e obsessão;</a:t>
            </a:r>
          </a:p>
          <a:p>
            <a:pPr lvl="1"/>
            <a:r>
              <a:rPr lang="pt-BR" sz="2200" dirty="0" smtClean="0"/>
              <a:t>Satiriza o Realismo: cientificismo;</a:t>
            </a:r>
          </a:p>
          <a:p>
            <a:pPr lvl="1"/>
            <a:r>
              <a:rPr lang="pt-BR" sz="2200" dirty="0" smtClean="0"/>
              <a:t>Restrições Românticas: consequências desastrosas;</a:t>
            </a:r>
          </a:p>
          <a:p>
            <a:pPr lvl="1"/>
            <a:r>
              <a:rPr lang="pt-BR" sz="2200" dirty="0" smtClean="0"/>
              <a:t>1862 - Amor de perdição: Cartas entre Simão Botelho e Teresa Albuquerque; Mariana; Baltasar;</a:t>
            </a:r>
          </a:p>
          <a:p>
            <a:endParaRPr lang="pt-BR" sz="2200" dirty="0" smtClean="0"/>
          </a:p>
          <a:p>
            <a:r>
              <a:rPr lang="pt-BR" sz="2200" dirty="0" smtClean="0"/>
              <a:t>Júlio Dinis</a:t>
            </a:r>
          </a:p>
          <a:p>
            <a:pPr lvl="1"/>
            <a:r>
              <a:rPr lang="pt-BR" sz="2200" dirty="0" smtClean="0"/>
              <a:t>Histórias amorosas com tragédias, mas finais felizes;</a:t>
            </a:r>
          </a:p>
          <a:p>
            <a:pPr lvl="1"/>
            <a:r>
              <a:rPr lang="pt-BR" sz="2200" dirty="0" smtClean="0"/>
              <a:t>Personagens sensatas; otimistas;</a:t>
            </a:r>
          </a:p>
          <a:p>
            <a:pPr lvl="1"/>
            <a:r>
              <a:rPr lang="pt-BR" sz="2200" dirty="0" smtClean="0"/>
              <a:t>Revalorização de tradições portuguesas;</a:t>
            </a:r>
          </a:p>
          <a:p>
            <a:pPr lvl="1"/>
            <a:r>
              <a:rPr lang="pt-BR" sz="2200" dirty="0" smtClean="0"/>
              <a:t>Oposição ao ultrarromantismo.</a:t>
            </a:r>
          </a:p>
          <a:p>
            <a:pPr lvl="1"/>
            <a:endParaRPr lang="pt-BR" sz="2200" dirty="0" smtClean="0"/>
          </a:p>
        </p:txBody>
      </p:sp>
    </p:spTree>
    <p:extLst>
      <p:ext uri="{BB962C8B-B14F-4D97-AF65-F5344CB8AC3E}">
        <p14:creationId xmlns:p14="http://schemas.microsoft.com/office/powerpoint/2010/main" val="588639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 smtClean="0"/>
              <a:t>Romantismo Inglês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58786" y="1763782"/>
            <a:ext cx="5997786" cy="4767943"/>
          </a:xfrm>
        </p:spPr>
        <p:txBody>
          <a:bodyPr>
            <a:normAutofit/>
          </a:bodyPr>
          <a:lstStyle/>
          <a:p>
            <a:r>
              <a:rPr lang="pt-BR" sz="2200" dirty="0"/>
              <a:t>George Gordon Byron – </a:t>
            </a:r>
            <a:r>
              <a:rPr lang="pt-BR" sz="2200" dirty="0" err="1"/>
              <a:t>Lord</a:t>
            </a:r>
            <a:r>
              <a:rPr lang="pt-BR" sz="2200" dirty="0"/>
              <a:t> Byron;</a:t>
            </a:r>
          </a:p>
          <a:p>
            <a:r>
              <a:rPr lang="pt-BR" sz="2200" dirty="0"/>
              <a:t>Possui uma vida extravagante e cheia de polêmicas;</a:t>
            </a:r>
          </a:p>
          <a:p>
            <a:r>
              <a:rPr lang="pt-BR" sz="2200" dirty="0"/>
              <a:t>Pessimismo;</a:t>
            </a:r>
          </a:p>
          <a:p>
            <a:r>
              <a:rPr lang="pt-BR" sz="2200" dirty="0"/>
              <a:t>Paixão desmedida;</a:t>
            </a:r>
          </a:p>
          <a:p>
            <a:r>
              <a:rPr lang="pt-BR" sz="2200" dirty="0"/>
              <a:t>Intensidade;</a:t>
            </a:r>
          </a:p>
          <a:p>
            <a:r>
              <a:rPr lang="pt-BR" sz="2200" dirty="0"/>
              <a:t>Exacerbação;</a:t>
            </a:r>
          </a:p>
          <a:p>
            <a:r>
              <a:rPr lang="pt-BR" sz="2200" dirty="0"/>
              <a:t>Egocentrismo;</a:t>
            </a:r>
          </a:p>
          <a:p>
            <a:r>
              <a:rPr lang="pt-BR" sz="2200" dirty="0"/>
              <a:t>Desapego às normas sociais;</a:t>
            </a:r>
          </a:p>
          <a:p>
            <a:r>
              <a:rPr lang="pt-BR" sz="2200" dirty="0"/>
              <a:t>BYRONIANO.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11574" y="1763782"/>
            <a:ext cx="5447212" cy="483209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72</a:t>
            </a:r>
          </a:p>
          <a:p>
            <a:endParaRPr lang="pt-BR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 vivo por mim mesmo. Sou só um</a:t>
            </a:r>
            <a:b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Elo do que me cerca, mas se a altura</a:t>
            </a:r>
            <a:b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Das montanhas enleva-me, o zum-zum</a:t>
            </a:r>
            <a:b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Das cidades humanas me tortura.</a:t>
            </a:r>
            <a:b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criação só errou na criatura</a:t>
            </a:r>
            <a:b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Presa à carne, onde paro, relutante,</a:t>
            </a:r>
            <a:b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Buscando, libertada a alma pura,</a:t>
            </a:r>
            <a:b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Mesclar-me ao céu, aos montes, ao ondeante</a:t>
            </a:r>
            <a:b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Plaino do oceano, às estrelas, e ir adiante.</a:t>
            </a:r>
          </a:p>
          <a:p>
            <a:pPr algn="just"/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54268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 smtClean="0"/>
              <a:t>Romantismo Alemão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160589"/>
            <a:ext cx="4809066" cy="3880773"/>
          </a:xfrm>
        </p:spPr>
        <p:txBody>
          <a:bodyPr>
            <a:normAutofit/>
          </a:bodyPr>
          <a:lstStyle/>
          <a:p>
            <a:r>
              <a:rPr lang="pt-BR" sz="2200" dirty="0"/>
              <a:t>Retorno à natureza e essência humana;</a:t>
            </a:r>
          </a:p>
          <a:p>
            <a:r>
              <a:rPr lang="pt-BR" sz="2200" dirty="0"/>
              <a:t>Sensibilidade excessiva;</a:t>
            </a:r>
          </a:p>
          <a:p>
            <a:r>
              <a:rPr lang="pt-BR" sz="2200" dirty="0"/>
              <a:t>Culto extremo do “eu”;</a:t>
            </a:r>
          </a:p>
          <a:p>
            <a:r>
              <a:rPr lang="pt-BR" sz="2200" dirty="0"/>
              <a:t>Impulso suicida;</a:t>
            </a:r>
          </a:p>
          <a:p>
            <a:r>
              <a:rPr lang="pt-BR" sz="2200" dirty="0"/>
              <a:t>Goethe – Os sofrimento do jovem </a:t>
            </a:r>
            <a:r>
              <a:rPr lang="pt-BR" sz="2200" dirty="0" err="1"/>
              <a:t>Werther</a:t>
            </a:r>
            <a:r>
              <a:rPr lang="pt-BR" sz="2200" dirty="0" smtClean="0"/>
              <a:t>.</a:t>
            </a:r>
            <a:endParaRPr lang="pt-BR" sz="2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760721" y="1930400"/>
            <a:ext cx="6021977" cy="4154984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(Carta 20) 16 de julho.</a:t>
            </a:r>
          </a:p>
          <a:p>
            <a:pPr algn="just"/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Ela é sagrada para mim. Todos os desejos morrem em sua presença. Desconheço o estado em que existo quando estou a seu lado; figura-se me que sou todo alma. Ela tem uma ária que toca no cravo com a energia de um anjo; quanto é expressiva e maviosa e ao mesmo tempo singela! É a sua ária favorita e dissipam-se todas as minhas pernas, os meus pesares, enfim, todos os meus males logo à primeira nota que Carlota toca. </a:t>
            </a:r>
          </a:p>
          <a:p>
            <a:endParaRPr lang="pt-BR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7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 smtClean="0"/>
              <a:t>Romantismo Francês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160589"/>
            <a:ext cx="6128415" cy="3880773"/>
          </a:xfrm>
        </p:spPr>
        <p:txBody>
          <a:bodyPr>
            <a:normAutofit/>
          </a:bodyPr>
          <a:lstStyle/>
          <a:p>
            <a:r>
              <a:rPr lang="pt-BR" sz="2200" dirty="0"/>
              <a:t>A sociedade francesa era dividida em duas:</a:t>
            </a:r>
          </a:p>
          <a:p>
            <a:r>
              <a:rPr lang="pt-BR" sz="2200" dirty="0"/>
              <a:t>Nobreza </a:t>
            </a:r>
          </a:p>
          <a:p>
            <a:r>
              <a:rPr lang="pt-BR" sz="2200" dirty="0"/>
              <a:t>Burguesia</a:t>
            </a:r>
          </a:p>
          <a:p>
            <a:r>
              <a:rPr lang="pt-BR" sz="2200" dirty="0"/>
              <a:t>Revolução Francesa – enaltece os valores burgueses;</a:t>
            </a:r>
          </a:p>
          <a:p>
            <a:r>
              <a:rPr lang="pt-BR" sz="2200" dirty="0"/>
              <a:t>Literatura volta-se para sua própria história;</a:t>
            </a:r>
          </a:p>
          <a:p>
            <a:r>
              <a:rPr lang="pt-BR" sz="2200" dirty="0"/>
              <a:t>Victor Hugo – Os miseráveis e O corcunda de </a:t>
            </a:r>
            <a:r>
              <a:rPr lang="pt-BR" sz="2200" dirty="0" err="1"/>
              <a:t>Notre-Dame</a:t>
            </a:r>
            <a:r>
              <a:rPr lang="pt-BR" sz="2200" dirty="0"/>
              <a:t>; (vídeos)</a:t>
            </a:r>
          </a:p>
          <a:p>
            <a:r>
              <a:rPr lang="pt-BR" sz="2200" dirty="0"/>
              <a:t>Alexandre Dumas – Os três mosqueteiros</a:t>
            </a:r>
            <a:r>
              <a:rPr lang="pt-BR" sz="2200" dirty="0" smtClean="0"/>
              <a:t>;</a:t>
            </a:r>
            <a:endParaRPr lang="pt-BR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075" y="2160589"/>
            <a:ext cx="4151925" cy="276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71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 smtClean="0"/>
              <a:t>Romantismo Português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92579" y="1672046"/>
            <a:ext cx="6180666" cy="5003075"/>
          </a:xfrm>
        </p:spPr>
        <p:txBody>
          <a:bodyPr>
            <a:normAutofit/>
          </a:bodyPr>
          <a:lstStyle/>
          <a:p>
            <a:r>
              <a:rPr lang="pt-BR" sz="2200" dirty="0"/>
              <a:t>1825 – “Camões”, de Almeida Garret;</a:t>
            </a:r>
          </a:p>
          <a:p>
            <a:r>
              <a:rPr lang="pt-BR" sz="2200" dirty="0"/>
              <a:t>1° Momento – características Neoclassicistas.</a:t>
            </a:r>
          </a:p>
          <a:p>
            <a:pPr lvl="1"/>
            <a:r>
              <a:rPr lang="pt-BR" sz="2000" dirty="0"/>
              <a:t>Almeida Garret</a:t>
            </a:r>
          </a:p>
          <a:p>
            <a:pPr lvl="1"/>
            <a:r>
              <a:rPr lang="pt-BR" sz="2000" dirty="0"/>
              <a:t>Herculano</a:t>
            </a:r>
          </a:p>
          <a:p>
            <a:r>
              <a:rPr lang="pt-BR" sz="2200" dirty="0"/>
              <a:t>2° Momento – Ultrarromantismo.</a:t>
            </a:r>
          </a:p>
          <a:p>
            <a:pPr lvl="1"/>
            <a:r>
              <a:rPr lang="pt-BR" sz="2000" dirty="0"/>
              <a:t>Soares de Passos</a:t>
            </a:r>
          </a:p>
          <a:p>
            <a:pPr lvl="1"/>
            <a:r>
              <a:rPr lang="pt-BR" sz="2000" dirty="0"/>
              <a:t>Camilo Castelo Branco</a:t>
            </a:r>
          </a:p>
          <a:p>
            <a:r>
              <a:rPr lang="pt-BR" sz="2200" dirty="0"/>
              <a:t>3° Momento – Prenúncio do Realismo.</a:t>
            </a:r>
          </a:p>
          <a:p>
            <a:pPr lvl="1"/>
            <a:r>
              <a:rPr lang="pt-BR" sz="2000" dirty="0"/>
              <a:t>João de Deus</a:t>
            </a:r>
          </a:p>
          <a:p>
            <a:pPr lvl="1"/>
            <a:r>
              <a:rPr lang="pt-BR" sz="2000" dirty="0" smtClean="0"/>
              <a:t>Júlio </a:t>
            </a:r>
            <a:r>
              <a:rPr lang="pt-BR" sz="2000" dirty="0"/>
              <a:t>Dinis</a:t>
            </a:r>
          </a:p>
          <a:p>
            <a:endParaRPr lang="pt-BR" sz="2200" dirty="0"/>
          </a:p>
        </p:txBody>
      </p:sp>
      <p:pic>
        <p:nvPicPr>
          <p:cNvPr id="1026" name="Picture 2" descr="Resultado de imagem para camÃµes de almeida garre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3023306"/>
            <a:ext cx="3240768" cy="383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00067" y="1476102"/>
            <a:ext cx="4792512" cy="1547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 smtClean="0"/>
              <a:t>Ascenção da burguesia;</a:t>
            </a:r>
          </a:p>
          <a:p>
            <a:pPr algn="just"/>
            <a:r>
              <a:rPr lang="pt-BR" sz="2000" dirty="0" smtClean="0"/>
              <a:t>Ameaças de invasão Napoleônica – Família Real vem para o Brasil</a:t>
            </a:r>
          </a:p>
        </p:txBody>
      </p:sp>
    </p:spTree>
    <p:extLst>
      <p:ext uri="{BB962C8B-B14F-4D97-AF65-F5344CB8AC3E}">
        <p14:creationId xmlns:p14="http://schemas.microsoft.com/office/powerpoint/2010/main" val="250922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 smtClean="0"/>
              <a:t>Romantismo Brasileiro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1727200"/>
          </a:xfrm>
        </p:spPr>
        <p:txBody>
          <a:bodyPr>
            <a:normAutofit/>
          </a:bodyPr>
          <a:lstStyle/>
          <a:p>
            <a:r>
              <a:rPr lang="pt-BR" sz="2200" dirty="0"/>
              <a:t>1808 – Chegada da Família real;</a:t>
            </a:r>
          </a:p>
          <a:p>
            <a:r>
              <a:rPr lang="pt-BR" sz="2200" dirty="0"/>
              <a:t>Capital: Rio de Janeiro;</a:t>
            </a:r>
          </a:p>
          <a:p>
            <a:r>
              <a:rPr lang="pt-BR" sz="2200" dirty="0"/>
              <a:t>1822 – Independência do </a:t>
            </a:r>
            <a:r>
              <a:rPr lang="pt-BR" sz="2200" dirty="0" smtClean="0"/>
              <a:t>Brasil</a:t>
            </a:r>
            <a:endParaRPr lang="pt-BR" sz="2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384" y="3390419"/>
            <a:ext cx="6799178" cy="346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61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Declaração dos Direitos do Homem e do Cidadão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586446"/>
            <a:ext cx="6141477" cy="34549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/>
              <a:t>Art. 11º. A livre comunicação das ideias e das opiniões é um dos mais preciosos direitos do homem. Todo cidadão pode, portanto, falar, escrever, imprimir livremente, respondendo, todavia, pelos abusos desta liberdade nos termos previstos na lei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784" y="1721393"/>
            <a:ext cx="3541028" cy="474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4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 smtClean="0"/>
              <a:t>Características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75668" y="2069149"/>
            <a:ext cx="6977500" cy="4370840"/>
          </a:xfrm>
        </p:spPr>
        <p:txBody>
          <a:bodyPr>
            <a:noAutofit/>
          </a:bodyPr>
          <a:lstStyle/>
          <a:p>
            <a:r>
              <a:rPr lang="pt-BR" sz="2200" dirty="0"/>
              <a:t>Individualismo – subjetivismo ou egocentrismo;</a:t>
            </a:r>
          </a:p>
          <a:p>
            <a:r>
              <a:rPr lang="pt-BR" sz="2200" dirty="0"/>
              <a:t>Recusar a imitação;</a:t>
            </a:r>
          </a:p>
          <a:p>
            <a:r>
              <a:rPr lang="pt-BR" sz="2200" dirty="0"/>
              <a:t>Sentimentalismo;</a:t>
            </a:r>
          </a:p>
          <a:p>
            <a:r>
              <a:rPr lang="pt-BR" sz="2200" dirty="0"/>
              <a:t>Culto à natureza;</a:t>
            </a:r>
          </a:p>
          <a:p>
            <a:r>
              <a:rPr lang="pt-BR" sz="2200" dirty="0"/>
              <a:t>Formas de evasão (sonho e fantasia);</a:t>
            </a:r>
          </a:p>
          <a:p>
            <a:r>
              <a:rPr lang="pt-BR" sz="2200" dirty="0"/>
              <a:t>O culto do passado;</a:t>
            </a:r>
          </a:p>
          <a:p>
            <a:r>
              <a:rPr lang="pt-BR" sz="2200" dirty="0"/>
              <a:t>Liberdade artística;</a:t>
            </a:r>
          </a:p>
          <a:p>
            <a:r>
              <a:rPr lang="pt-BR" sz="2200" dirty="0"/>
              <a:t>Nacionalismo – identidade, cor local;</a:t>
            </a:r>
          </a:p>
          <a:p>
            <a:r>
              <a:rPr lang="pt-BR" sz="2200" dirty="0"/>
              <a:t>Heroísmo</a:t>
            </a:r>
            <a:r>
              <a:rPr lang="pt-BR" sz="2200" dirty="0" smtClean="0"/>
              <a:t>.</a:t>
            </a:r>
            <a:endParaRPr lang="pt-BR" sz="2200" dirty="0"/>
          </a:p>
        </p:txBody>
      </p:sp>
      <p:pic>
        <p:nvPicPr>
          <p:cNvPr id="2050" name="Picture 2" descr="Resultado de imagem para nacionalis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06" y="2599508"/>
            <a:ext cx="4147457" cy="326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65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 smtClean="0"/>
              <a:t>Os Românticos e os leitores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811080"/>
            <a:ext cx="6128415" cy="2440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/>
              <a:t>Durante o Romantismo iniciou-se a profissionalização do escritor, que, para ganhar dinheiro e notoriedade, precisava cativar o público leitor valendo-se do estilo de vida e dos burgueses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541" y="2314691"/>
            <a:ext cx="4457223" cy="398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7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</TotalTime>
  <Words>503</Words>
  <Application>Microsoft Office PowerPoint</Application>
  <PresentationFormat>Widescreen</PresentationFormat>
  <Paragraphs>91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Facetado</vt:lpstr>
      <vt:lpstr>ROMANTISMO</vt:lpstr>
      <vt:lpstr>Romantismo Inglês</vt:lpstr>
      <vt:lpstr>Romantismo Alemão</vt:lpstr>
      <vt:lpstr>Romantismo Francês</vt:lpstr>
      <vt:lpstr>Romantismo Português</vt:lpstr>
      <vt:lpstr>Romantismo Brasileiro</vt:lpstr>
      <vt:lpstr>Declaração dos Direitos do Homem e do Cidadão</vt:lpstr>
      <vt:lpstr>Características</vt:lpstr>
      <vt:lpstr>Os Românticos e os leitores</vt:lpstr>
      <vt:lpstr>Romantismo Português – 1° fase</vt:lpstr>
      <vt:lpstr>Romantismo Português – 1° fase</vt:lpstr>
      <vt:lpstr>Romantismo Português – 2°e 3° fases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ROMANTISMO</dc:title>
  <dc:creator>USER</dc:creator>
  <cp:lastModifiedBy>USER</cp:lastModifiedBy>
  <cp:revision>8</cp:revision>
  <dcterms:created xsi:type="dcterms:W3CDTF">2018-04-11T12:09:17Z</dcterms:created>
  <dcterms:modified xsi:type="dcterms:W3CDTF">2018-04-16T13:39:19Z</dcterms:modified>
</cp:coreProperties>
</file>