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67" r:id="rId3"/>
    <p:sldId id="259" r:id="rId4"/>
    <p:sldId id="258" r:id="rId5"/>
    <p:sldId id="260" r:id="rId6"/>
    <p:sldId id="261" r:id="rId7"/>
    <p:sldId id="257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EB538-CCE5-42B2-8FBE-9BC87498C84B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7C353-BEE3-42F0-9DD7-A768AB151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35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C353-BEE3-42F0-9DD7-A768AB15104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23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893696A-EA8C-40C1-9E57-23B8846E5F83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DF8F534-BC62-41B0-BAC2-A45613FD882E}" type="datetimeFigureOut">
              <a:rPr lang="pt-BR" smtClean="0"/>
              <a:t>25/04/2018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597968"/>
            <a:ext cx="864096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Romantismo no Brasil</a:t>
            </a:r>
            <a:br>
              <a:rPr lang="pt-BR" dirty="0" smtClean="0"/>
            </a:br>
            <a:r>
              <a:rPr lang="pt-BR" dirty="0" smtClean="0"/>
              <a:t>A poesia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6400800" cy="288032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Poesia</a:t>
            </a:r>
            <a:r>
              <a:rPr lang="en-US" dirty="0"/>
              <a:t> </a:t>
            </a:r>
            <a:r>
              <a:rPr lang="en-US" dirty="0" err="1" smtClean="0"/>
              <a:t>Indianista</a:t>
            </a:r>
            <a:endParaRPr lang="en-US" dirty="0" smtClean="0"/>
          </a:p>
          <a:p>
            <a:r>
              <a:rPr lang="en-US" dirty="0" err="1" smtClean="0"/>
              <a:t>Poesia</a:t>
            </a:r>
            <a:r>
              <a:rPr lang="en-US" dirty="0" smtClean="0"/>
              <a:t> </a:t>
            </a:r>
            <a:r>
              <a:rPr lang="en-US" dirty="0" err="1" smtClean="0"/>
              <a:t>Ultrarromântica</a:t>
            </a:r>
            <a:endParaRPr lang="en-US" dirty="0" smtClean="0"/>
          </a:p>
          <a:p>
            <a:r>
              <a:rPr lang="en-US" dirty="0" err="1" smtClean="0"/>
              <a:t>Poesia</a:t>
            </a:r>
            <a:r>
              <a:rPr lang="en-US" dirty="0" smtClean="0"/>
              <a:t> </a:t>
            </a:r>
            <a:r>
              <a:rPr lang="en-US" dirty="0" err="1" smtClean="0"/>
              <a:t>Condoreira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93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5" y="1279879"/>
            <a:ext cx="9149705" cy="558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1770"/>
            <a:ext cx="7620000" cy="940966"/>
          </a:xfrm>
        </p:spPr>
        <p:txBody>
          <a:bodyPr/>
          <a:lstStyle/>
          <a:p>
            <a:r>
              <a:rPr lang="pt-BR" sz="4000" dirty="0"/>
              <a:t>3</a:t>
            </a:r>
            <a:r>
              <a:rPr lang="pt-BR" sz="4000" dirty="0" smtClean="0"/>
              <a:t>° </a:t>
            </a:r>
            <a:r>
              <a:rPr lang="pt-BR" sz="4000" dirty="0"/>
              <a:t>Geração - Poesia </a:t>
            </a:r>
            <a:r>
              <a:rPr lang="pt-BR" sz="4000" dirty="0" smtClean="0"/>
              <a:t>Condoreira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6516216" cy="468052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/>
              <a:t>Abandonou</a:t>
            </a:r>
            <a:r>
              <a:rPr lang="en-US" sz="2400" dirty="0"/>
              <a:t> a </a:t>
            </a:r>
            <a:r>
              <a:rPr lang="en-US" sz="2400" dirty="0" err="1"/>
              <a:t>investigação</a:t>
            </a:r>
            <a:r>
              <a:rPr lang="en-US" sz="2400" dirty="0"/>
              <a:t> </a:t>
            </a:r>
            <a:r>
              <a:rPr lang="en-US" sz="2400" dirty="0" err="1"/>
              <a:t>interna</a:t>
            </a:r>
            <a:r>
              <a:rPr lang="en-US" sz="2400" dirty="0"/>
              <a:t> e </a:t>
            </a:r>
            <a:r>
              <a:rPr lang="en-US" sz="2400" dirty="0" err="1"/>
              <a:t>passou</a:t>
            </a:r>
            <a:r>
              <a:rPr lang="en-US" sz="2400" dirty="0"/>
              <a:t> para a </a:t>
            </a:r>
            <a:r>
              <a:rPr lang="en-US" sz="2400" dirty="0" err="1"/>
              <a:t>realidade</a:t>
            </a:r>
            <a:r>
              <a:rPr lang="en-US" sz="2400" dirty="0"/>
              <a:t> externa;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Preocupação</a:t>
            </a:r>
            <a:r>
              <a:rPr lang="en-US" sz="2400" dirty="0"/>
              <a:t> social;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Negros – </a:t>
            </a:r>
            <a:r>
              <a:rPr lang="en-US" sz="2400" dirty="0" err="1"/>
              <a:t>foco</a:t>
            </a:r>
            <a:r>
              <a:rPr lang="en-US" sz="2400" dirty="0"/>
              <a:t> da </a:t>
            </a:r>
            <a:r>
              <a:rPr lang="en-US" sz="2400" dirty="0" err="1"/>
              <a:t>poesia</a:t>
            </a:r>
            <a:r>
              <a:rPr lang="en-US" sz="2400" dirty="0"/>
              <a:t> que </a:t>
            </a:r>
            <a:r>
              <a:rPr lang="en-US" sz="2400" dirty="0" err="1"/>
              <a:t>clama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liberdade</a:t>
            </a:r>
            <a:r>
              <a:rPr lang="en-US" sz="2400" dirty="0"/>
              <a:t> e </a:t>
            </a:r>
            <a:r>
              <a:rPr lang="en-US" sz="2400" dirty="0" err="1"/>
              <a:t>igualdade</a:t>
            </a:r>
            <a:r>
              <a:rPr lang="en-US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i="1" dirty="0" err="1" smtClean="0"/>
              <a:t>Navio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Negreiro</a:t>
            </a:r>
            <a:r>
              <a:rPr lang="en-US" sz="2400" i="1" dirty="0" smtClean="0"/>
              <a:t> – Castro Alves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714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944" y="66684"/>
            <a:ext cx="7620000" cy="1143000"/>
          </a:xfrm>
        </p:spPr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09684"/>
            <a:ext cx="3923928" cy="5648316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Postura crítica e realista em relação às questões humanas;</a:t>
            </a:r>
          </a:p>
          <a:p>
            <a:pPr algn="just"/>
            <a:r>
              <a:rPr lang="pt-BR" dirty="0"/>
              <a:t>Rompimento com o egocentrismo;</a:t>
            </a:r>
          </a:p>
          <a:p>
            <a:pPr algn="just"/>
            <a:r>
              <a:rPr lang="pt-BR" dirty="0"/>
              <a:t>Realidade exterior;</a:t>
            </a:r>
          </a:p>
          <a:p>
            <a:pPr algn="just"/>
            <a:r>
              <a:rPr lang="pt-BR" dirty="0"/>
              <a:t>Questões abolicionistas e republicanas;</a:t>
            </a:r>
          </a:p>
          <a:p>
            <a:pPr algn="just"/>
            <a:r>
              <a:rPr lang="pt-BR" dirty="0"/>
              <a:t>Amor que pode se concretizar;</a:t>
            </a:r>
          </a:p>
          <a:p>
            <a:pPr algn="just"/>
            <a:r>
              <a:rPr lang="pt-BR" dirty="0"/>
              <a:t>Visão Feminina – idealizada, mas não intocável;</a:t>
            </a:r>
          </a:p>
          <a:p>
            <a:pPr algn="just"/>
            <a:r>
              <a:rPr lang="pt-BR" dirty="0"/>
              <a:t>Castro Alves – Poeta dos Escravos – Navio negreiro;</a:t>
            </a:r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09132" y="260648"/>
            <a:ext cx="4176464" cy="61863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IV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Era um sonho dantesco... o tombadilho   </a:t>
            </a:r>
            <a:br>
              <a:rPr lang="pt-BR" dirty="0"/>
            </a:br>
            <a:r>
              <a:rPr lang="pt-BR" dirty="0"/>
              <a:t>Que das luzernas avermelha o brilho.  </a:t>
            </a:r>
            <a:br>
              <a:rPr lang="pt-BR" dirty="0"/>
            </a:br>
            <a:r>
              <a:rPr lang="pt-BR" dirty="0"/>
              <a:t>Em sangue a se banhar.  </a:t>
            </a:r>
            <a:br>
              <a:rPr lang="pt-BR" dirty="0"/>
            </a:br>
            <a:r>
              <a:rPr lang="pt-BR" dirty="0"/>
              <a:t>Tinir de ferros... estalar de açoite...   </a:t>
            </a:r>
            <a:br>
              <a:rPr lang="pt-BR" dirty="0"/>
            </a:br>
            <a:r>
              <a:rPr lang="pt-BR" dirty="0"/>
              <a:t>Legiões de homens negros como a noite,  </a:t>
            </a:r>
            <a:br>
              <a:rPr lang="pt-BR" dirty="0"/>
            </a:br>
            <a:r>
              <a:rPr lang="pt-BR" dirty="0"/>
              <a:t>Horrendos a dançar</a:t>
            </a:r>
            <a:r>
              <a:rPr lang="pt-BR" dirty="0" smtClean="0"/>
              <a:t>...</a:t>
            </a:r>
          </a:p>
          <a:p>
            <a:endParaRPr lang="pt-BR" dirty="0"/>
          </a:p>
          <a:p>
            <a:r>
              <a:rPr lang="pt-BR" dirty="0"/>
              <a:t>Negras mulheres, suspendendo às tetas   </a:t>
            </a:r>
            <a:br>
              <a:rPr lang="pt-BR" dirty="0"/>
            </a:br>
            <a:r>
              <a:rPr lang="pt-BR" dirty="0"/>
              <a:t>Magras crianças, cujas bocas pretas   </a:t>
            </a:r>
            <a:br>
              <a:rPr lang="pt-BR" dirty="0"/>
            </a:br>
            <a:r>
              <a:rPr lang="pt-BR" dirty="0"/>
              <a:t>Rega o sangue das mães:   </a:t>
            </a:r>
            <a:br>
              <a:rPr lang="pt-BR" dirty="0"/>
            </a:br>
            <a:r>
              <a:rPr lang="pt-BR" dirty="0"/>
              <a:t>Outras moças, mas nuas e espantadas,   </a:t>
            </a:r>
            <a:br>
              <a:rPr lang="pt-BR" dirty="0"/>
            </a:br>
            <a:r>
              <a:rPr lang="pt-BR" dirty="0"/>
              <a:t>No turbilhão de espectros arrastadas,  </a:t>
            </a:r>
            <a:br>
              <a:rPr lang="pt-BR" dirty="0"/>
            </a:br>
            <a:r>
              <a:rPr lang="pt-BR" dirty="0"/>
              <a:t>Em ânsia e mágoa vãs</a:t>
            </a:r>
            <a:r>
              <a:rPr lang="pt-BR" dirty="0" smtClean="0"/>
              <a:t>!</a:t>
            </a:r>
          </a:p>
          <a:p>
            <a:endParaRPr lang="pt-BR" dirty="0"/>
          </a:p>
          <a:p>
            <a:r>
              <a:rPr lang="pt-BR" dirty="0"/>
              <a:t>E ri-se a orquestra irônica, estridente...  </a:t>
            </a:r>
            <a:br>
              <a:rPr lang="pt-BR" dirty="0"/>
            </a:br>
            <a:r>
              <a:rPr lang="pt-BR" dirty="0"/>
              <a:t>E da ronda fantástica a serpente   </a:t>
            </a:r>
            <a:br>
              <a:rPr lang="pt-BR" dirty="0"/>
            </a:br>
            <a:r>
              <a:rPr lang="pt-BR" dirty="0"/>
              <a:t>Faz </a:t>
            </a:r>
            <a:r>
              <a:rPr lang="pt-BR" dirty="0" err="1"/>
              <a:t>doudas</a:t>
            </a:r>
            <a:r>
              <a:rPr lang="pt-BR" dirty="0"/>
              <a:t> espirais ...  </a:t>
            </a:r>
            <a:br>
              <a:rPr lang="pt-BR" dirty="0"/>
            </a:br>
            <a:r>
              <a:rPr lang="pt-BR" dirty="0"/>
              <a:t>Se o velho arqueja, se no chão resvala,   </a:t>
            </a:r>
            <a:br>
              <a:rPr lang="pt-BR" dirty="0"/>
            </a:br>
            <a:r>
              <a:rPr lang="pt-BR" dirty="0"/>
              <a:t>Ouvem-se gritos... o chicote estala.  </a:t>
            </a:r>
            <a:br>
              <a:rPr lang="pt-BR" dirty="0"/>
            </a:br>
            <a:r>
              <a:rPr lang="pt-BR" dirty="0"/>
              <a:t>E voam mais e mais...</a:t>
            </a:r>
          </a:p>
        </p:txBody>
      </p:sp>
    </p:spTree>
    <p:extLst>
      <p:ext uri="{BB962C8B-B14F-4D97-AF65-F5344CB8AC3E}">
        <p14:creationId xmlns:p14="http://schemas.microsoft.com/office/powerpoint/2010/main" val="4613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6110" r="16228"/>
          <a:stretch/>
        </p:blipFill>
        <p:spPr>
          <a:xfrm>
            <a:off x="35496" y="8079"/>
            <a:ext cx="9073008" cy="68499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64807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Os Miseráveis, Victor Hugo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 numCol="2">
            <a:noAutofit/>
          </a:bodyPr>
          <a:lstStyle/>
          <a:p>
            <a:pPr marL="114300" indent="0">
              <a:buNone/>
            </a:pPr>
            <a:r>
              <a:rPr lang="pt-BR" sz="2600" dirty="0"/>
              <a:t>E eis então mais uma vez que eu estou aqui sozinha</a:t>
            </a:r>
          </a:p>
          <a:p>
            <a:pPr marL="114300" indent="0">
              <a:buNone/>
            </a:pPr>
            <a:r>
              <a:rPr lang="pt-BR" sz="2600" dirty="0"/>
              <a:t>Nenhum amigo pra falar, nenhuma voz além da minha</a:t>
            </a:r>
          </a:p>
          <a:p>
            <a:pPr marL="114300" indent="0">
              <a:buNone/>
            </a:pPr>
            <a:r>
              <a:rPr lang="pt-BR" sz="2600" dirty="0"/>
              <a:t>Já vai anoitecer, e ele vai aparecer</a:t>
            </a:r>
          </a:p>
          <a:p>
            <a:pPr marL="114300" indent="0">
              <a:buNone/>
            </a:pPr>
            <a:endParaRPr lang="pt-BR" sz="2600" dirty="0"/>
          </a:p>
          <a:p>
            <a:pPr marL="114300" indent="0">
              <a:buNone/>
            </a:pPr>
            <a:r>
              <a:rPr lang="pt-BR" sz="2600" dirty="0"/>
              <a:t>A noite eu ando por ai quando a cidade está dormindo</a:t>
            </a:r>
          </a:p>
          <a:p>
            <a:pPr marL="114300" indent="0">
              <a:buNone/>
            </a:pPr>
            <a:r>
              <a:rPr lang="pt-BR" sz="2600" dirty="0"/>
              <a:t>Eu penso nele e sou feliz, e de repente estou sorrindo</a:t>
            </a:r>
          </a:p>
          <a:p>
            <a:pPr marL="114300" indent="0">
              <a:buNone/>
            </a:pPr>
            <a:r>
              <a:rPr lang="pt-BR" sz="2600" dirty="0"/>
              <a:t>O mundo vai dormir</a:t>
            </a:r>
          </a:p>
          <a:p>
            <a:pPr marL="114300" indent="0">
              <a:buNone/>
            </a:pPr>
            <a:r>
              <a:rPr lang="pt-BR" sz="2600" dirty="0"/>
              <a:t>Eu vou sonhar, eu vou sentir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7191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88640"/>
            <a:ext cx="8003233" cy="633670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Povo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(…) 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praça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 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praça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é do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povo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Como 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céu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é do condor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 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águas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(…)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Castro Alves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portuguesa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1808 e 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abertura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nações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amigas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facilitaram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intercâmbio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cultural;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Biblioteca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1810;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Inauguração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Real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Teatro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São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1813;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missões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artísticas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científicas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Europa;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Fundação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Faculdades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Recife e São Paulo;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PROCLAMAÇÃO DA INDEPENDÊNCIA DO BRASIL EM 1822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547">
            <a:off x="5923709" y="551746"/>
            <a:ext cx="2683865" cy="174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7931224" cy="5721499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7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literariamente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brasileiro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brasileiro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obras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específico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notadamente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paisagem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aborígene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.”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Antônio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Cândido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professor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pesquisador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2880320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2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1836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208912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Tudo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e para o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algn="just">
              <a:buNone/>
            </a:pPr>
            <a:endParaRPr lang="pt-B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Nitheroy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Brasiliense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Ciências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Letras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Temas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interesse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Domingos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José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Gonçalves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Magalhães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Suspiros</a:t>
            </a:r>
            <a:r>
              <a:rPr lang="en-US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poéticos</a:t>
            </a:r>
            <a:r>
              <a:rPr lang="en-US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saudades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Gonçalves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Dias – INDIANISMO: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Canção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Exílio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afirmando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-se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identidade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e com a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sensibilidade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de um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nível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linguagem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estético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elevado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4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53" y="0"/>
            <a:ext cx="916370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850106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1° Geração - Poesia </a:t>
            </a:r>
            <a:r>
              <a:rPr lang="pt-BR" sz="4000" dirty="0" smtClean="0"/>
              <a:t>Indianista -</a:t>
            </a:r>
            <a:r>
              <a:rPr lang="en-US" sz="4000" dirty="0" err="1" smtClean="0">
                <a:cs typeface="Arial" panose="020B0604020202020204" pitchFamily="34" charset="0"/>
              </a:rPr>
              <a:t>Características</a:t>
            </a:r>
            <a:endParaRPr lang="pt-BR" sz="4000" dirty="0"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66401"/>
            <a:ext cx="8003232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Desejo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autonomia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Início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nacionalista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Afirmação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Patriotismo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Ruptura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influência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Portuguesa;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Sentimento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valorização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Exacerbação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“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Proximidade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 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cotidiano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linguagem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Índio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selvagem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Rousseau.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64088" y="1399382"/>
            <a:ext cx="2927469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Tentativa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compreender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era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brasileiro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786210"/>
          </a:xfrm>
        </p:spPr>
        <p:txBody>
          <a:bodyPr numCol="2">
            <a:noAutofit/>
          </a:bodyPr>
          <a:lstStyle/>
          <a:p>
            <a:r>
              <a:rPr lang="en-US" sz="2400" b="1" dirty="0" smtClean="0">
                <a:latin typeface="Adobe Myungjo Std M" pitchFamily="18" charset="-128"/>
                <a:ea typeface="Adobe Myungjo Std M" pitchFamily="18" charset="-128"/>
              </a:rPr>
              <a:t>	</a:t>
            </a:r>
            <a:endParaRPr lang="pt-BR" sz="2000" b="1" dirty="0">
              <a:latin typeface="Adobe Myungjo Std M" pitchFamily="18" charset="-128"/>
              <a:ea typeface="Adobe Myungjo Std M" pitchFamily="18" charset="-128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42226" y="1741407"/>
            <a:ext cx="3449948" cy="451818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3528" y="5486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3568" y="2204864"/>
            <a:ext cx="7704856" cy="55092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Minha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terra tem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palmeiras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,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Onde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canta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o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sabiá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;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As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aves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que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aqui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gorjeiam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,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Não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gorjeiam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como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lá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.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Nosso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céu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tem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mais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estrelas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,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Nossas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várzeas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têm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mais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flores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,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Nossos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bosques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têm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mais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vida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,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Nossa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vida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mais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amores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.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[…]</a:t>
            </a:r>
          </a:p>
          <a:p>
            <a:pPr algn="ctr"/>
            <a:endParaRPr lang="en-US" sz="2200" dirty="0">
              <a:latin typeface="Arial" panose="020B0604020202020204" pitchFamily="34" charset="0"/>
              <a:ea typeface="Adobe Myungjo Std M" pitchFamily="18" charset="-128"/>
              <a:cs typeface="Arial" panose="020B0604020202020204" pitchFamily="34" charset="0"/>
            </a:endParaRPr>
          </a:p>
          <a:p>
            <a:pPr algn="ctr"/>
            <a:endParaRPr lang="en-US" sz="2200" dirty="0" smtClean="0">
              <a:latin typeface="Arial" panose="020B0604020202020204" pitchFamily="34" charset="0"/>
              <a:ea typeface="Adobe Myungjo Std M" pitchFamily="18" charset="-128"/>
              <a:cs typeface="Arial" panose="020B0604020202020204" pitchFamily="34" charset="0"/>
            </a:endParaRPr>
          </a:p>
          <a:p>
            <a:pPr algn="ctr"/>
            <a:endParaRPr lang="en-US" sz="2200" dirty="0">
              <a:latin typeface="Arial" panose="020B0604020202020204" pitchFamily="34" charset="0"/>
              <a:ea typeface="Adobe Myungjo Std M" pitchFamily="18" charset="-128"/>
              <a:cs typeface="Arial" panose="020B0604020202020204" pitchFamily="34" charset="0"/>
            </a:endParaRPr>
          </a:p>
          <a:p>
            <a:pPr algn="ctr"/>
            <a:endParaRPr lang="en-US" sz="2200" dirty="0">
              <a:latin typeface="Arial" panose="020B0604020202020204" pitchFamily="34" charset="0"/>
              <a:ea typeface="Adobe Myungjo Std M" pitchFamily="18" charset="-128"/>
              <a:cs typeface="Arial" panose="020B0604020202020204" pitchFamily="34" charset="0"/>
            </a:endParaRPr>
          </a:p>
          <a:p>
            <a:pPr algn="ctr"/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Não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permita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Deus que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eu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morra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,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Sem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que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eu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volte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pra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lá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;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Sem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que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desfrute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os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primores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Que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não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encontro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por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cá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;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Sem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qu`inda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aviste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as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palmeiras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,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Onde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canta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o </a:t>
            </a:r>
            <a:r>
              <a:rPr lang="en-US" sz="2200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sabiá</a:t>
            </a: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.</a:t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(</a:t>
            </a:r>
            <a:r>
              <a:rPr lang="en-US" sz="2200" b="1" dirty="0" err="1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Gonçalves</a:t>
            </a:r>
            <a:r>
              <a:rPr lang="en-US" sz="2200" b="1" dirty="0" smtClean="0">
                <a:latin typeface="Arial" panose="020B0604020202020204" pitchFamily="34" charset="0"/>
                <a:ea typeface="Adobe Myungjo Std M" pitchFamily="18" charset="-128"/>
                <a:cs typeface="Arial" panose="020B0604020202020204" pitchFamily="34" charset="0"/>
              </a:rPr>
              <a:t> Dias)</a:t>
            </a: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5249" y="316035"/>
            <a:ext cx="2957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Canção do exílio</a:t>
            </a:r>
            <a:endParaRPr lang="pt-BR" sz="3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69113" y="478070"/>
            <a:ext cx="523451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i="1" dirty="0" smtClean="0"/>
              <a:t>Conheces a região onde florescem os limoeiros?</a:t>
            </a:r>
          </a:p>
          <a:p>
            <a:pPr algn="r"/>
            <a:r>
              <a:rPr lang="pt-BR" i="1" dirty="0" smtClean="0"/>
              <a:t>Laranjas de ouro ardem no verde escuro da folhagem;</a:t>
            </a:r>
          </a:p>
          <a:p>
            <a:pPr algn="r"/>
            <a:r>
              <a:rPr lang="pt-BR" i="1" dirty="0" smtClean="0"/>
              <a:t>Conheces bem? Nesse lugar, eu desejava estar.</a:t>
            </a:r>
          </a:p>
          <a:p>
            <a:pPr algn="r"/>
            <a:r>
              <a:rPr lang="pt-BR" i="1" dirty="0" smtClean="0"/>
              <a:t>Goethe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905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928" y="75364"/>
            <a:ext cx="7620000" cy="778098"/>
          </a:xfrm>
        </p:spPr>
        <p:txBody>
          <a:bodyPr/>
          <a:lstStyle/>
          <a:p>
            <a:r>
              <a:rPr lang="pt-BR" sz="3600" dirty="0" smtClean="0"/>
              <a:t>2° </a:t>
            </a:r>
            <a:r>
              <a:rPr lang="pt-BR" sz="3600" dirty="0"/>
              <a:t>Geração - Poesia </a:t>
            </a:r>
            <a:r>
              <a:rPr lang="pt-BR" sz="3600" dirty="0" smtClean="0"/>
              <a:t>Ultrarromântica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709" y="1124744"/>
            <a:ext cx="7793219" cy="5465503"/>
          </a:xfrm>
        </p:spPr>
        <p:txBody>
          <a:bodyPr>
            <a:noAutofit/>
          </a:bodyPr>
          <a:lstStyle/>
          <a:p>
            <a:r>
              <a:rPr lang="en-US" dirty="0" err="1" smtClean="0"/>
              <a:t>Álvares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Azevedo</a:t>
            </a:r>
            <a:r>
              <a:rPr lang="en-US" dirty="0"/>
              <a:t> </a:t>
            </a:r>
          </a:p>
          <a:p>
            <a:pPr lvl="1"/>
            <a:r>
              <a:rPr lang="en-US" sz="2200" dirty="0"/>
              <a:t>Lira dos </a:t>
            </a:r>
            <a:r>
              <a:rPr lang="en-US" sz="2200" dirty="0" err="1"/>
              <a:t>Vinte</a:t>
            </a:r>
            <a:r>
              <a:rPr lang="en-US" sz="2200" dirty="0"/>
              <a:t> </a:t>
            </a:r>
            <a:r>
              <a:rPr lang="en-US" sz="2200" dirty="0" err="1"/>
              <a:t>Anos</a:t>
            </a:r>
            <a:r>
              <a:rPr lang="en-US" sz="2200" dirty="0"/>
              <a:t> (</a:t>
            </a:r>
            <a:r>
              <a:rPr lang="en-US" sz="2200" dirty="0" err="1"/>
              <a:t>poesia</a:t>
            </a:r>
            <a:r>
              <a:rPr lang="en-US" sz="2200" dirty="0"/>
              <a:t>)</a:t>
            </a:r>
          </a:p>
          <a:p>
            <a:pPr lvl="1"/>
            <a:r>
              <a:rPr lang="en-US" sz="2200" dirty="0" err="1"/>
              <a:t>Noite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Taverna</a:t>
            </a:r>
            <a:r>
              <a:rPr lang="en-US" sz="2200" dirty="0"/>
              <a:t> (</a:t>
            </a:r>
            <a:r>
              <a:rPr lang="en-US" sz="2200" dirty="0" err="1"/>
              <a:t>conto</a:t>
            </a:r>
            <a:r>
              <a:rPr lang="en-US" sz="2200" dirty="0"/>
              <a:t> </a:t>
            </a:r>
            <a:r>
              <a:rPr lang="en-US" sz="2200" dirty="0" err="1"/>
              <a:t>sobrenatural</a:t>
            </a:r>
            <a:r>
              <a:rPr lang="en-US" sz="2200" dirty="0"/>
              <a:t>)</a:t>
            </a:r>
          </a:p>
          <a:p>
            <a:r>
              <a:rPr lang="en-US" dirty="0" err="1" smtClean="0"/>
              <a:t>Casimiro</a:t>
            </a:r>
            <a:r>
              <a:rPr lang="en-US" dirty="0" smtClean="0"/>
              <a:t> </a:t>
            </a:r>
            <a:r>
              <a:rPr lang="en-US" dirty="0"/>
              <a:t>de Abreu</a:t>
            </a:r>
          </a:p>
          <a:p>
            <a:r>
              <a:rPr lang="en-US" dirty="0" err="1" smtClean="0"/>
              <a:t>Fagundes</a:t>
            </a:r>
            <a:r>
              <a:rPr lang="en-US" dirty="0" smtClean="0"/>
              <a:t> </a:t>
            </a:r>
            <a:r>
              <a:rPr lang="en-US" dirty="0" smtClean="0"/>
              <a:t>Varela</a:t>
            </a:r>
          </a:p>
          <a:p>
            <a:pPr marL="114300" indent="0">
              <a:buNone/>
            </a:pPr>
            <a:endParaRPr lang="pt-BR" dirty="0"/>
          </a:p>
          <a:p>
            <a:r>
              <a:rPr lang="en-US" dirty="0"/>
              <a:t>Amor e </a:t>
            </a:r>
            <a:r>
              <a:rPr lang="en-US" dirty="0" err="1" smtClean="0"/>
              <a:t>morte</a:t>
            </a:r>
            <a:r>
              <a:rPr lang="en-US" dirty="0" smtClean="0"/>
              <a:t>; </a:t>
            </a:r>
            <a:r>
              <a:rPr lang="en-US" dirty="0" err="1" smtClean="0"/>
              <a:t>Sonho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realidade</a:t>
            </a:r>
            <a:r>
              <a:rPr lang="en-US" dirty="0"/>
              <a:t>;</a:t>
            </a:r>
          </a:p>
          <a:p>
            <a:r>
              <a:rPr lang="en-US" dirty="0" err="1"/>
              <a:t>Presença</a:t>
            </a:r>
            <a:r>
              <a:rPr lang="en-US" dirty="0"/>
              <a:t> </a:t>
            </a:r>
            <a:r>
              <a:rPr lang="en-US" dirty="0" err="1"/>
              <a:t>sombria</a:t>
            </a:r>
            <a:r>
              <a:rPr lang="en-US" dirty="0"/>
              <a:t> da </a:t>
            </a:r>
            <a:r>
              <a:rPr lang="en-US" dirty="0" err="1"/>
              <a:t>noite</a:t>
            </a:r>
            <a:r>
              <a:rPr lang="en-US" dirty="0"/>
              <a:t>;</a:t>
            </a:r>
          </a:p>
          <a:p>
            <a:r>
              <a:rPr lang="en-US" dirty="0" err="1"/>
              <a:t>Exagero</a:t>
            </a:r>
            <a:r>
              <a:rPr lang="en-US" dirty="0"/>
              <a:t> da </a:t>
            </a:r>
            <a:r>
              <a:rPr lang="en-US" dirty="0" err="1"/>
              <a:t>Subjetividade</a:t>
            </a:r>
            <a:r>
              <a:rPr lang="en-US" dirty="0"/>
              <a:t>;</a:t>
            </a:r>
          </a:p>
          <a:p>
            <a:r>
              <a:rPr lang="en-US" dirty="0" err="1" smtClean="0"/>
              <a:t>Fuga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realidade</a:t>
            </a:r>
            <a:r>
              <a:rPr lang="en-US" dirty="0"/>
              <a:t> - </a:t>
            </a:r>
            <a:r>
              <a:rPr lang="en-US" dirty="0" err="1"/>
              <a:t>opressora</a:t>
            </a:r>
            <a:r>
              <a:rPr lang="en-US" dirty="0"/>
              <a:t> e </a:t>
            </a:r>
            <a:r>
              <a:rPr lang="en-US" dirty="0" err="1"/>
              <a:t>angustiante</a:t>
            </a:r>
            <a:r>
              <a:rPr lang="en-US" dirty="0"/>
              <a:t>;</a:t>
            </a:r>
          </a:p>
          <a:p>
            <a:r>
              <a:rPr lang="en-US" dirty="0" err="1"/>
              <a:t>Escapismo</a:t>
            </a:r>
            <a:r>
              <a:rPr lang="en-US" dirty="0"/>
              <a:t> – </a:t>
            </a:r>
            <a:r>
              <a:rPr lang="en-US" dirty="0" err="1"/>
              <a:t>morte</a:t>
            </a:r>
            <a:r>
              <a:rPr lang="en-US" dirty="0"/>
              <a:t> </a:t>
            </a:r>
            <a:r>
              <a:rPr lang="en-US" dirty="0" err="1"/>
              <a:t>recorrente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obras</a:t>
            </a:r>
            <a:r>
              <a:rPr lang="en-US" dirty="0"/>
              <a:t>;</a:t>
            </a:r>
          </a:p>
          <a:p>
            <a:r>
              <a:rPr lang="en-US" dirty="0" err="1"/>
              <a:t>Melancolia</a:t>
            </a:r>
            <a:r>
              <a:rPr lang="en-US" dirty="0"/>
              <a:t> – </a:t>
            </a:r>
            <a:r>
              <a:rPr lang="en-US" dirty="0" err="1"/>
              <a:t>cultuando</a:t>
            </a:r>
            <a:r>
              <a:rPr lang="en-US" dirty="0"/>
              <a:t> a </a:t>
            </a:r>
            <a:r>
              <a:rPr lang="en-US" dirty="0" err="1"/>
              <a:t>morte</a:t>
            </a:r>
            <a:r>
              <a:rPr lang="en-US" dirty="0"/>
              <a:t> e a </a:t>
            </a:r>
            <a:r>
              <a:rPr lang="en-US" dirty="0" err="1"/>
              <a:t>saudade</a:t>
            </a:r>
            <a:r>
              <a:rPr lang="en-US" dirty="0"/>
              <a:t>;</a:t>
            </a:r>
          </a:p>
          <a:p>
            <a:r>
              <a:rPr lang="en-US" dirty="0" err="1"/>
              <a:t>Mulher</a:t>
            </a:r>
            <a:r>
              <a:rPr lang="en-US" dirty="0"/>
              <a:t> </a:t>
            </a:r>
            <a:r>
              <a:rPr lang="en-US" dirty="0" err="1"/>
              <a:t>idealizada</a:t>
            </a:r>
            <a:r>
              <a:rPr lang="en-US" dirty="0"/>
              <a:t> – </a:t>
            </a:r>
            <a:r>
              <a:rPr lang="en-US" dirty="0" err="1"/>
              <a:t>misto</a:t>
            </a:r>
            <a:r>
              <a:rPr lang="en-US" dirty="0"/>
              <a:t> de </a:t>
            </a:r>
            <a:r>
              <a:rPr lang="en-US" dirty="0" err="1"/>
              <a:t>anjo</a:t>
            </a:r>
            <a:r>
              <a:rPr lang="en-US" dirty="0"/>
              <a:t> e </a:t>
            </a:r>
            <a:r>
              <a:rPr lang="en-US" dirty="0" err="1"/>
              <a:t>humano</a:t>
            </a:r>
            <a:r>
              <a:rPr lang="en-US" dirty="0" smtClean="0"/>
              <a:t>;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388115"/>
            <a:ext cx="3491880" cy="466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136904" cy="6597352"/>
          </a:xfrm>
        </p:spPr>
        <p:txBody>
          <a:bodyPr numCol="2">
            <a:normAutofit lnSpcReduction="10000"/>
          </a:bodyPr>
          <a:lstStyle/>
          <a:p>
            <a:pPr marL="114300" indent="0">
              <a:buNone/>
            </a:pPr>
            <a:r>
              <a:rPr lang="pt-BR" b="1" dirty="0"/>
              <a:t>LEMBRANÇAS DE MORRER</a:t>
            </a: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Eu deixo a vida como deixa o tédio </a:t>
            </a:r>
            <a:br>
              <a:rPr lang="pt-BR" dirty="0"/>
            </a:br>
            <a:r>
              <a:rPr lang="pt-BR" dirty="0"/>
              <a:t>Do deserto, o poento caminheiro, </a:t>
            </a:r>
            <a:br>
              <a:rPr lang="pt-BR" dirty="0"/>
            </a:br>
            <a:r>
              <a:rPr lang="pt-BR" dirty="0"/>
              <a:t>- Como as horas de um longo pesadelo </a:t>
            </a:r>
            <a:br>
              <a:rPr lang="pt-BR" dirty="0"/>
            </a:br>
            <a:r>
              <a:rPr lang="pt-BR" dirty="0"/>
              <a:t>Que se desfaz ao dobre de um sineiro; 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Como o desterro de </a:t>
            </a:r>
            <a:r>
              <a:rPr lang="pt-BR" dirty="0" err="1"/>
              <a:t>minh’alma</a:t>
            </a:r>
            <a:r>
              <a:rPr lang="pt-BR" dirty="0"/>
              <a:t> errante, </a:t>
            </a:r>
            <a:br>
              <a:rPr lang="pt-BR" dirty="0"/>
            </a:br>
            <a:r>
              <a:rPr lang="pt-BR" dirty="0"/>
              <a:t>Onde fogo insensato a consumia: </a:t>
            </a:r>
            <a:br>
              <a:rPr lang="pt-BR" dirty="0"/>
            </a:br>
            <a:r>
              <a:rPr lang="pt-BR" dirty="0"/>
              <a:t>Só levo uma saudade - é desses tempos </a:t>
            </a:r>
            <a:br>
              <a:rPr lang="pt-BR" dirty="0"/>
            </a:br>
            <a:r>
              <a:rPr lang="pt-BR" dirty="0"/>
              <a:t>Que amorosa ilusão embelecia. </a:t>
            </a:r>
            <a:br>
              <a:rPr lang="pt-BR" dirty="0"/>
            </a:br>
            <a:r>
              <a:rPr lang="pt-BR" dirty="0" smtClean="0"/>
              <a:t>[...]</a:t>
            </a:r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r>
              <a:rPr lang="pt-BR" dirty="0" smtClean="0"/>
              <a:t>Se </a:t>
            </a:r>
            <a:r>
              <a:rPr lang="pt-BR" dirty="0"/>
              <a:t>uma lágrima as pálpebras me inunda, </a:t>
            </a:r>
            <a:br>
              <a:rPr lang="pt-BR" dirty="0"/>
            </a:br>
            <a:r>
              <a:rPr lang="pt-BR" dirty="0"/>
              <a:t>Se um suspiro nos seios treme ainda, </a:t>
            </a:r>
            <a:br>
              <a:rPr lang="pt-BR" dirty="0"/>
            </a:br>
            <a:r>
              <a:rPr lang="pt-BR" dirty="0"/>
              <a:t>É pela virgem que sonhei. que nunca </a:t>
            </a:r>
            <a:br>
              <a:rPr lang="pt-BR" dirty="0"/>
            </a:br>
            <a:r>
              <a:rPr lang="pt-BR" dirty="0"/>
              <a:t>Aos lábios me encostou a face linda! </a:t>
            </a:r>
            <a:br>
              <a:rPr lang="pt-BR" dirty="0"/>
            </a:br>
            <a:r>
              <a:rPr lang="pt-BR" dirty="0" smtClean="0"/>
              <a:t>[...]</a:t>
            </a:r>
          </a:p>
          <a:p>
            <a:pPr marL="114300" indent="0">
              <a:buNone/>
            </a:pPr>
            <a:r>
              <a:rPr lang="pt-BR" dirty="0"/>
              <a:t>Descansem o meu leito solitário </a:t>
            </a:r>
            <a:br>
              <a:rPr lang="pt-BR" dirty="0"/>
            </a:br>
            <a:r>
              <a:rPr lang="pt-BR" dirty="0"/>
              <a:t>Na floresta dos homens esquecida, </a:t>
            </a:r>
            <a:br>
              <a:rPr lang="pt-BR" dirty="0"/>
            </a:br>
            <a:r>
              <a:rPr lang="pt-BR" dirty="0"/>
              <a:t>À sombra de uma cruz, e escrevam nela: </a:t>
            </a:r>
            <a:br>
              <a:rPr lang="pt-BR" dirty="0"/>
            </a:br>
            <a:r>
              <a:rPr lang="pt-BR" dirty="0"/>
              <a:t>Foi poeta - sonhou - e amou na </a:t>
            </a:r>
            <a:r>
              <a:rPr lang="pt-BR" dirty="0" smtClean="0"/>
              <a:t>vida.</a:t>
            </a:r>
          </a:p>
          <a:p>
            <a:pPr marL="114300" indent="0">
              <a:buNone/>
            </a:pPr>
            <a:endParaRPr lang="pt-BR" dirty="0"/>
          </a:p>
          <a:p>
            <a:pPr marL="114300" indent="0" algn="r">
              <a:buNone/>
            </a:pPr>
            <a:r>
              <a:rPr lang="pt-BR" dirty="0" smtClean="0"/>
              <a:t>Álvares de Azevedo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43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316</TotalTime>
  <Words>563</Words>
  <Application>Microsoft Office PowerPoint</Application>
  <PresentationFormat>Apresentação na tela (4:3)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Adobe Myungjo Std M</vt:lpstr>
      <vt:lpstr>Arial</vt:lpstr>
      <vt:lpstr>Calibri</vt:lpstr>
      <vt:lpstr>Cambria</vt:lpstr>
      <vt:lpstr>Wingdings</vt:lpstr>
      <vt:lpstr>Adjacência</vt:lpstr>
      <vt:lpstr>Romantismo no Brasil A poesia</vt:lpstr>
      <vt:lpstr>Os Miseráveis, Victor Hugo</vt:lpstr>
      <vt:lpstr>Apresentação do PowerPoint</vt:lpstr>
      <vt:lpstr>Apresentação do PowerPoint</vt:lpstr>
      <vt:lpstr>1836</vt:lpstr>
      <vt:lpstr>1° Geração - Poesia Indianista -Características</vt:lpstr>
      <vt:lpstr> </vt:lpstr>
      <vt:lpstr>2° Geração - Poesia Ultrarromântica</vt:lpstr>
      <vt:lpstr>Apresentação do PowerPoint</vt:lpstr>
      <vt:lpstr>3° Geração - Poesia Condoreira</vt:lpstr>
      <vt:lpstr>Características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PRESBITERIANO  SAMUEL GRAHAM  “E a verdade vos libertará.”</dc:title>
  <dc:creator>ROBSON</dc:creator>
  <cp:lastModifiedBy>USER</cp:lastModifiedBy>
  <cp:revision>33</cp:revision>
  <dcterms:created xsi:type="dcterms:W3CDTF">2015-06-15T11:42:56Z</dcterms:created>
  <dcterms:modified xsi:type="dcterms:W3CDTF">2018-04-25T21:40:06Z</dcterms:modified>
</cp:coreProperties>
</file>