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8540-47F6-4921-A4E7-7D648B01BFB8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5BC4-1E91-429A-8A05-B807AE3EE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BC4-1E91-429A-8A05-B807AE3EE4B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9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0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9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8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9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27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58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1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F0A8-5D4F-4564-8670-80D243328ADD}" type="datetimeFigureOut">
              <a:rPr lang="pt-BR" smtClean="0"/>
              <a:t>03/06/2018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br/url?sa=i&amp;source=images&amp;cd=&amp;cad=rja&amp;uact=8&amp;ved=2ahUKEwjcxuiVs7XbAhXGQZAKHa8nDX0QjRx6BAgBEAU&amp;url=http://artedemestre.blogspot.com/2013/03/anita-malfatti-e-boba.html&amp;psig=AOvVaw1ziVVVBEsbshXRNGRgGH2i&amp;ust=15280433325753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.br/url?sa=i&amp;source=images&amp;cd=&amp;cad=rja&amp;uact=8&amp;ved=2ahUKEwiG7_W9s7XbAhWIFpAKHU3OAr0QjRx6BAgBEAU&amp;url=https://br.pinterest.com/pin/122371314849692942/&amp;psig=AOvVaw05FnF8tYayNclrngABV_VQ&amp;ust=152804337637216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s://forademim.com.br/2013/05/picasso-e-a-fase-azul/azuis-picasso-la-celesti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ademim.com.br/2013/05/picasso-e-a-fase-azul/azuis-picasso-o-velho-guitarrista-1903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forademim.com.br/2013/05/picasso-e-a-fase-azul/azuis-picasso-o-mendigo-e-o-menino-190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lditovivant.files.wordpress.com/2011/02/picasso-actor.jpe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PÓS-IMPRESSIONISMO e EXPRESSIONIMO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4572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Crítico de Arte inglês – Roger </a:t>
            </a:r>
            <a:r>
              <a:rPr lang="pt-BR" dirty="0" err="1" smtClean="0"/>
              <a:t>Fry</a:t>
            </a:r>
            <a:r>
              <a:rPr lang="pt-BR" dirty="0" smtClean="0"/>
              <a:t>: O pós-impressionismo serviria para ampliar a capacidade de expressão. Destaca-se a </a:t>
            </a:r>
            <a:r>
              <a:rPr lang="pt-BR" sz="2000" b="1" dirty="0" smtClean="0">
                <a:solidFill>
                  <a:srgbClr val="FF0000"/>
                </a:solidFill>
              </a:rPr>
              <a:t>HETEROGENEIDADE e a DIVERSIDADE</a:t>
            </a:r>
            <a:r>
              <a:rPr lang="pt-BR" dirty="0" smtClean="0"/>
              <a:t>. (Quer dizer que os artistas buscavam seu próprio caminho.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4027683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CARACTERIZAÇÃO DO PÓS-IMPRESSIONISMO</a:t>
            </a:r>
          </a:p>
          <a:p>
            <a:r>
              <a:rPr lang="pt-BR" sz="2000" b="1" dirty="0" smtClean="0"/>
              <a:t>1- Busca individual por teorias, interesses e objetivos.</a:t>
            </a:r>
          </a:p>
          <a:p>
            <a:r>
              <a:rPr lang="pt-BR" sz="2000" b="1" dirty="0" smtClean="0"/>
              <a:t>2 – Não havia interesse em registrar o fenômeno da cor e da luz, mas sim de </a:t>
            </a:r>
            <a:r>
              <a:rPr lang="pt-BR" sz="2000" b="1" dirty="0" smtClean="0">
                <a:solidFill>
                  <a:schemeClr val="tx1"/>
                </a:solidFill>
              </a:rPr>
              <a:t>expressar o sentimento</a:t>
            </a:r>
            <a:r>
              <a:rPr lang="pt-BR" sz="2000" b="1" dirty="0" smtClean="0"/>
              <a:t>.</a:t>
            </a:r>
          </a:p>
          <a:p>
            <a:r>
              <a:rPr lang="pt-BR" sz="2000" b="1" dirty="0" smtClean="0"/>
              <a:t>3 – As linhas reaparecem</a:t>
            </a:r>
          </a:p>
          <a:p>
            <a:r>
              <a:rPr lang="pt-BR" sz="2000" b="1" dirty="0" smtClean="0"/>
              <a:t>4 – </a:t>
            </a:r>
            <a:r>
              <a:rPr lang="pt-BR" sz="2000" b="1" dirty="0" smtClean="0">
                <a:solidFill>
                  <a:schemeClr val="tx1"/>
                </a:solidFill>
              </a:rPr>
              <a:t>Expressar livremente</a:t>
            </a:r>
            <a:r>
              <a:rPr lang="pt-BR" sz="2000" b="1" dirty="0" smtClean="0"/>
              <a:t>.</a:t>
            </a: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839"/>
            <a:ext cx="2789173" cy="37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1" y="6488666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pic>
        <p:nvPicPr>
          <p:cNvPr id="2052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1" y="581721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72000" y="3645024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pic>
        <p:nvPicPr>
          <p:cNvPr id="2054" name="Picture 6" descr="Resultado de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0252"/>
            <a:ext cx="2123728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20272" y="3381351"/>
            <a:ext cx="21237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Paul </a:t>
            </a:r>
            <a:r>
              <a:rPr lang="pt-BR" dirty="0" err="1"/>
              <a:t>Gauguin</a:t>
            </a:r>
            <a:r>
              <a:rPr lang="pt-BR" dirty="0"/>
              <a:t> (1848 - 1903</a:t>
            </a:r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c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2" y="25314"/>
            <a:ext cx="890684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1561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Anita Malfatti – (1889 – 1964)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20688"/>
            <a:ext cx="615617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Criticada por Monteiro Lobato no texto: “Paranoia ou Mistificação?” – neste texto Lobato comparou os desenhos de Anita a desenhos de internos e loucos de manicômios.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Anita traz a influência das vanguardas europeias: Cubismo e Expressionismo.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Fez parte do movimento da semana de arte moderna em 1922 junto com Mario de Andrade, Tarsila do Amaral, Oswald de Andrade, entre outros.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Pintou os quadros “A boba” e “Uma estudante.”</a:t>
            </a:r>
            <a:endParaRPr lang="pt-BR" sz="2000" dirty="0"/>
          </a:p>
        </p:txBody>
      </p:sp>
      <p:pic>
        <p:nvPicPr>
          <p:cNvPr id="1026" name="Picture 2" descr="Resultado de imagem para a bo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0787"/>
            <a:ext cx="2993391" cy="30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Resultado de imagem para uma estudante Ani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36144"/>
            <a:ext cx="2619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524625" y="2874479"/>
            <a:ext cx="26193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UMA ESTUDANTE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2993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boba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68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CUBISMO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23220"/>
            <a:ext cx="4788024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Surge em Paris no século XX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Seus nomes principais são Pablo Picasso e Georges </a:t>
            </a:r>
            <a:r>
              <a:rPr lang="pt-BR" sz="2000" dirty="0" err="1" smtClean="0"/>
              <a:t>Braques</a:t>
            </a:r>
            <a:endParaRPr lang="pt-BR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Influências da Arte Africana e concepções pictóricas de Cézanne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Os movimentos são de recriação do objeto: desmontagem do objeto e sintetização das linhas (mistura-se as formas dando um novo traçado de linhas)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Fases: </a:t>
            </a:r>
            <a:r>
              <a:rPr lang="pt-BR" sz="2000" dirty="0" err="1" smtClean="0"/>
              <a:t>Pré</a:t>
            </a:r>
            <a:r>
              <a:rPr lang="pt-BR" sz="2000" dirty="0" smtClean="0"/>
              <a:t>-Cubismo, Cubismo Analítico e Cubismo Sintético.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Para </a:t>
            </a:r>
            <a:r>
              <a:rPr lang="pt-BR" sz="2400" dirty="0" smtClean="0">
                <a:solidFill>
                  <a:srgbClr val="FF0000"/>
                </a:solidFill>
              </a:rPr>
              <a:t>Pablo Picasso </a:t>
            </a:r>
            <a:r>
              <a:rPr lang="pt-BR" sz="2000" dirty="0" smtClean="0"/>
              <a:t>o cubismo é como a feiura, ou seja, um esforço do criador para dizer algo novo.</a:t>
            </a:r>
            <a:endParaRPr lang="pt-BR" sz="20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1556792"/>
            <a:ext cx="302433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544794" y="1288783"/>
            <a:ext cx="3456384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fases: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Rosa: sentimento, emoção humana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azul: a tristeza que Picasso teve após o suicídio de seu amigo.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Africana – Elementos da arte africana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19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OBRAS DA FASE AZUL</a:t>
            </a:r>
            <a:endParaRPr lang="pt-BR" dirty="0"/>
          </a:p>
        </p:txBody>
      </p:sp>
      <p:pic>
        <p:nvPicPr>
          <p:cNvPr id="2050" name="Picture 2" descr="https://i1.wp.com/forademim.com.br/wp-content/uploads/2013/05/azuis-picasso-la-celestina.jpg?resize=362%2C450&amp;ssl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448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forademim.com.br/wp-content/uploads/2013/05/azuis-picasso-o-mendigo-e-o-menino-1903.jpg?resize=318%2C450&amp;ssl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6672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forademim.com.br/wp-content/uploads/2013/05/azuis-picasso-o-velho-guitarrista-1903.jpg?resize=299%2C450&amp;ssl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6672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4365104"/>
            <a:ext cx="3448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 Celestina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48050" y="4393590"/>
            <a:ext cx="28445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mendigo e O menino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96025" y="4393590"/>
            <a:ext cx="28435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guitarrista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08417" y="5085184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2000" b="1" dirty="0"/>
              <a:t>Picasso retrata  a </a:t>
            </a:r>
            <a:r>
              <a:rPr lang="pt-BR" sz="2000" b="1" dirty="0" err="1"/>
              <a:t>solildão</a:t>
            </a:r>
            <a:r>
              <a:rPr lang="pt-BR" sz="2000" b="1" dirty="0"/>
              <a:t>, a pobreza, mendigos, cegos, a velhice. Sua melancolia se expressa </a:t>
            </a:r>
            <a:r>
              <a:rPr lang="pt-BR" sz="2000" b="1" dirty="0" err="1"/>
              <a:t>monocromaticamente</a:t>
            </a:r>
            <a:r>
              <a:rPr lang="pt-BR" sz="2000" b="1" dirty="0"/>
              <a:t> em azul, com uma pequena permissão ao verde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0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Período Rosa – 1905 – 1906 – As pinturas deste período caracterizam-se por grande </a:t>
            </a:r>
            <a:r>
              <a:rPr lang="pt-BR" sz="2400" dirty="0" smtClean="0"/>
              <a:t>lirismo, personagens de teatro e circo, </a:t>
            </a:r>
            <a:r>
              <a:rPr lang="pt-BR" sz="2400" dirty="0"/>
              <a:t>ganhando suavidade, com as personagens num clima de ternura, com cores esbatidas. </a:t>
            </a:r>
          </a:p>
        </p:txBody>
      </p:sp>
      <p:pic>
        <p:nvPicPr>
          <p:cNvPr id="3074" name="Picture 2" descr="garoto com cachi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3644404" cy="5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5540"/>
            <a:ext cx="36444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Garçom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Pipe</a:t>
            </a:r>
            <a:endParaRPr lang="pt-BR" dirty="0"/>
          </a:p>
        </p:txBody>
      </p:sp>
      <p:pic>
        <p:nvPicPr>
          <p:cNvPr id="3076" name="Picture 4" descr="https://malditovivant.files.wordpress.com/2011/02/picasso-actor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47" y="1340769"/>
            <a:ext cx="4191000" cy="55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43547" y="6465540"/>
            <a:ext cx="4191000" cy="374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 ACTOR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03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africana - </a:t>
            </a:r>
            <a:endParaRPr lang="pt-BR" dirty="0"/>
          </a:p>
        </p:txBody>
      </p:sp>
      <p:pic>
        <p:nvPicPr>
          <p:cNvPr id="4098" name="Picture 2" descr="Les Demoiselles d'Avig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5715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805264"/>
            <a:ext cx="571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 err="1"/>
              <a:t>Les</a:t>
            </a:r>
            <a:r>
              <a:rPr lang="pt-BR" b="1" i="1" dirty="0"/>
              <a:t> </a:t>
            </a:r>
            <a:r>
              <a:rPr lang="pt-BR" b="1" i="1" dirty="0" err="1"/>
              <a:t>Demoiselles</a:t>
            </a:r>
            <a:r>
              <a:rPr lang="pt-BR" b="1" i="1" dirty="0"/>
              <a:t> d'</a:t>
            </a:r>
            <a:r>
              <a:rPr lang="pt-BR" b="1" i="1" dirty="0" err="1"/>
              <a:t>Avignon</a:t>
            </a:r>
            <a:r>
              <a:rPr lang="pt-BR" b="1" dirty="0"/>
              <a:t> (1907)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15000" y="369332"/>
            <a:ext cx="342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Este quadro marca o começo da fase em que Picasso sofre grande influência das artes africanas, que durou de 1907 à 1909. Apesar de parte do quadro ser influenciado pelas artes ibéricas, é possível ver claramente às referências da África. </a:t>
            </a:r>
          </a:p>
        </p:txBody>
      </p:sp>
    </p:spTree>
    <p:extLst>
      <p:ext uri="{BB962C8B-B14F-4D97-AF65-F5344CB8AC3E}">
        <p14:creationId xmlns:p14="http://schemas.microsoft.com/office/powerpoint/2010/main" val="88489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86944"/>
            <a:ext cx="91440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Guernica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 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é a obra mais famosa de Picasso e do cubismo. Representa os bombardeios nazistas na Espanha durante a Guerra Civil Espanhola. Os quadros de Picasso se tornaram mais sombrios, com o uso de cores pasteis. </a:t>
            </a:r>
          </a:p>
        </p:txBody>
      </p:sp>
      <p:pic>
        <p:nvPicPr>
          <p:cNvPr id="5122" name="Picture 2" descr="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3"/>
            <a:ext cx="9144000" cy="31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764704"/>
            <a:ext cx="45720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t-BR" dirty="0"/>
              <a:t>Artistas modernos perderam seus cargos em museus e universidades e foram proibidos de exibir ou vender sua arte – e, às vezes, até mesmo produzi-la privadamente. Em 1937, deu-se o passo adiante e passou-se a confiscar quadros modernistas de coleções públicas e privadas. O butim totalizaria 5 mil obras, e parte disso seria exibida na </a:t>
            </a:r>
            <a:r>
              <a:rPr lang="pt-BR" i="1" dirty="0"/>
              <a:t>Die </a:t>
            </a:r>
            <a:r>
              <a:rPr lang="pt-BR" i="1" dirty="0" err="1"/>
              <a:t>Ausstellung</a:t>
            </a:r>
            <a:r>
              <a:rPr lang="pt-BR" i="1" dirty="0"/>
              <a:t> </a:t>
            </a:r>
            <a:r>
              <a:rPr lang="pt-BR" i="1" dirty="0" err="1"/>
              <a:t>Entartete</a:t>
            </a:r>
            <a:r>
              <a:rPr lang="pt-BR" i="1" dirty="0"/>
              <a:t> “</a:t>
            </a:r>
            <a:r>
              <a:rPr lang="pt-BR" i="1" dirty="0" err="1"/>
              <a:t>Kunst</a:t>
            </a:r>
            <a:r>
              <a:rPr lang="pt-BR" i="1" dirty="0"/>
              <a:t>”</a:t>
            </a:r>
            <a:r>
              <a:rPr lang="pt-BR" dirty="0"/>
              <a:t> – “Exposição da ‘Arte’ Degenerada”, com aspas sarcásticas mesmo – de julho a novembro de 1937. </a:t>
            </a:r>
          </a:p>
          <a:p>
            <a:pPr algn="just"/>
            <a:r>
              <a:rPr lang="pt-BR" dirty="0"/>
              <a:t>Era uma mostra didática, com três salas dedicadas a “ofensa à religião”, “insulto aos soldados, mulheres e lavradores alemães” e “artistas judeus” (claro). Era uma exibição intencionalmente bagunçada, com quadros expostos da pior forma possível, com iluminação inadequada e cobertos parcialmente por slogans como “o ideal – o cretino e a prostituta”. 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ENTARTETE KUNST – A ARTE DEGENERADA PELOS NAZISTAS</a:t>
            </a:r>
            <a:endParaRPr lang="pt-BR" sz="28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907704" y="1556792"/>
            <a:ext cx="381642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24128" y="1124744"/>
            <a:ext cx="302433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MELHOR FORMA DE CONTROLAR O PENSAMENTO CRIADOR É TRATANDO O DIFERENTE COMO LIXO!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6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3033931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8272" y="-3733"/>
            <a:ext cx="2771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 - Conhecido como pai da arte moderna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Planos de cores: relação de espaço e perspectiva.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Ressalta o volume de cor que define o que há na figura.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442228"/>
            <a:ext cx="3073152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“Reproduza a natureza em termos do cilindro, da esfera e do cone... O pintor possui um olho e um cérebro... os dois têm de trabalhar juntos.”</a:t>
            </a:r>
            <a:endParaRPr lang="pt-BR" sz="2000" b="1" dirty="0"/>
          </a:p>
        </p:txBody>
      </p:sp>
      <p:pic>
        <p:nvPicPr>
          <p:cNvPr id="3074" name="Picture 2" descr="Resultado de imagem para Monte Saint-Victoire CÃ©z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2" y="2550812"/>
            <a:ext cx="6096000" cy="43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3152" y="6525344"/>
            <a:ext cx="609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Monte Saint-</a:t>
            </a:r>
            <a:r>
              <a:rPr lang="pt-BR" dirty="0" err="1"/>
              <a:t>Victoire</a:t>
            </a:r>
            <a:endParaRPr lang="pt-BR" dirty="0"/>
          </a:p>
        </p:txBody>
      </p:sp>
      <p:pic>
        <p:nvPicPr>
          <p:cNvPr id="3076" name="Picture 4" descr="Resultado de imagem para natureza morta CÃ©za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2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2181480"/>
            <a:ext cx="3923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NATUREZA MORTA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78917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036" y="2285925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89173" y="0"/>
            <a:ext cx="3078971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“O taciturno e solitário”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06209" y="620688"/>
            <a:ext cx="305868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CARACTERIZAÇÕES</a:t>
            </a:r>
          </a:p>
          <a:p>
            <a:r>
              <a:rPr lang="pt-BR" b="1" dirty="0" smtClean="0"/>
              <a:t>1- Grossas e Contorcidas pinceladas</a:t>
            </a:r>
          </a:p>
          <a:p>
            <a:r>
              <a:rPr lang="pt-BR" b="1" dirty="0" smtClean="0"/>
              <a:t>2- Movimento e Vibração nas linhas</a:t>
            </a:r>
          </a:p>
          <a:p>
            <a:r>
              <a:rPr lang="pt-BR" b="1" dirty="0" smtClean="0"/>
              <a:t>3- Amarelo: felicidade.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751"/>
            <a:ext cx="3275856" cy="684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5864894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467225" cy="68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7225" y="87015"/>
            <a:ext cx="4676775" cy="49427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-428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Arte e solidão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rgbClr val="1D2129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Vincent Van Gogh (1853-1890) sofria de uma angústia solitária extrema. Sentia dor pelo peso financeiro que impunha a seu amado irmão, Theo. Não conseguiu seduzir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Gauguin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 como amigo e colega de arte. Nenhuma mulher ficava com ele muito tempo. Fez 3 versões do quarto em Arles, entre 1888 e 1889. Os objetos são quase todos duplos: cadeiras, travesseiros portas etc. Tudo parece indicar a espera de um outro, que nunca chegou. O primeiro está no Museu Van Gogh, em Amsterdã. O segundo está no museu de Chicago. O terceiro esta no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Orsay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, em Paris. A angústia deste holandês transbordava pelos seu pincéis e telas em ritmo frenético. Suicidou-se; solitário até o fim.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67225" y="5029728"/>
            <a:ext cx="4676775" cy="1828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67225" y="0"/>
            <a:ext cx="4676775" cy="870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05263"/>
            <a:ext cx="4486275" cy="1872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3717032"/>
            <a:ext cx="46440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CARACTERIZAÇÕES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1967"/>
            <a:ext cx="4542428" cy="39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85192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No EXPRESSIONISMO: 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Os artistas dão forte ênfase nas Emoções e reações psicológicas 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Impactar o expectador.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Subjetividade, sem assumir compromissos com o real.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Introspectivo: a verdade do artista.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3785652"/>
            <a:ext cx="504056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Movimentos de inspiração “</a:t>
            </a:r>
            <a:r>
              <a:rPr lang="pt-BR" sz="2400" dirty="0" err="1" smtClean="0"/>
              <a:t>Nietzscheneana</a:t>
            </a:r>
            <a:r>
              <a:rPr lang="pt-BR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Alemanha – Die </a:t>
            </a:r>
            <a:r>
              <a:rPr lang="pt-BR" sz="2400" dirty="0" err="1" smtClean="0"/>
              <a:t>Brucke</a:t>
            </a:r>
            <a:r>
              <a:rPr lang="pt-BR" sz="2400" dirty="0" smtClean="0"/>
              <a:t> (a ponte)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Der Blau </a:t>
            </a:r>
            <a:r>
              <a:rPr lang="pt-BR" sz="2400" dirty="0" err="1" smtClean="0"/>
              <a:t>Reite</a:t>
            </a:r>
            <a:r>
              <a:rPr lang="pt-BR" sz="2400" dirty="0" smtClean="0"/>
              <a:t> (o cavaleiro azul)</a:t>
            </a:r>
          </a:p>
          <a:p>
            <a:endParaRPr lang="pt-BR" sz="2400" dirty="0"/>
          </a:p>
          <a:p>
            <a:r>
              <a:rPr lang="pt-BR" sz="2400" dirty="0" smtClean="0"/>
              <a:t>Principais ideias: Criatividade e Expressão Individual 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269200" y="3212976"/>
            <a:ext cx="31091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57"/>
            <a:ext cx="35638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81250" y="0"/>
            <a:ext cx="449500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EDVARD MUNCH – (1863-1944)</a:t>
            </a:r>
          </a:p>
          <a:p>
            <a:r>
              <a:rPr lang="pt-BR" sz="2000" dirty="0" smtClean="0"/>
              <a:t>- “Doença, loucura e morte foram os anjos negros que embalaram meu berço”. </a:t>
            </a:r>
          </a:p>
          <a:p>
            <a:r>
              <a:rPr lang="pt-BR" sz="2000" dirty="0" smtClean="0"/>
              <a:t>-“Há muito em minha arte que devo a minha doença.” </a:t>
            </a:r>
          </a:p>
          <a:p>
            <a:endParaRPr lang="pt-BR" sz="2000" dirty="0"/>
          </a:p>
        </p:txBody>
      </p:sp>
      <p:pic>
        <p:nvPicPr>
          <p:cNvPr id="2052" name="Picture 4" descr="o grito de edvard m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38992"/>
            <a:ext cx="4495006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5436096" y="1938992"/>
            <a:ext cx="1872208" cy="265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08304" y="1685925"/>
            <a:ext cx="17281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Simbólico da cor: Céu (cor quente)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004048" y="4005064"/>
            <a:ext cx="21602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64288" y="3861048"/>
            <a:ext cx="187220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Emoção Humana: dor e dificuldades da vida. (melancolia e ansiedade)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5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sie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Ansied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http://2.bp.blogspot.com/-z_raXNKwoYc/VbEvzX04XxI/AAAAAAAAG8g/c_PO0Gx3I7I/s400/Ansiedade%2Bde%2BMu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1632" cy="42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41632" y="7937"/>
            <a:ext cx="57023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ANSIEDADE - 1894</a:t>
            </a:r>
            <a:endParaRPr lang="pt-BR" dirty="0"/>
          </a:p>
        </p:txBody>
      </p:sp>
      <p:sp>
        <p:nvSpPr>
          <p:cNvPr id="7" name="AutoShape 8" descr="Amor e 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4.bp.blogspot.com/_YYwmFAEvpmU/SQ-XTlG8pPI/AAAAAAAABHg/8HfEo9rfaMI/s400/amoredormu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407139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1887" y="6488668"/>
            <a:ext cx="5076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Amor e Dor - 1894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1/1b/Kirchner_1919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573016"/>
            <a:ext cx="30598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Ernst Ludwig </a:t>
            </a:r>
            <a:r>
              <a:rPr lang="pt-BR" dirty="0" smtClean="0"/>
              <a:t>Kirchner 1880-1938</a:t>
            </a:r>
            <a:endParaRPr lang="pt-BR" dirty="0"/>
          </a:p>
        </p:txBody>
      </p:sp>
      <p:pic>
        <p:nvPicPr>
          <p:cNvPr id="5124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25" y="0"/>
            <a:ext cx="480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33325" y="6237312"/>
            <a:ext cx="48005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Marcella</a:t>
            </a:r>
            <a:r>
              <a:rPr lang="pt-BR" dirty="0" smtClean="0"/>
              <a:t> - 1909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3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878</Words>
  <Application>Microsoft Office PowerPoint</Application>
  <PresentationFormat>Apresentação na tela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43</cp:revision>
  <dcterms:created xsi:type="dcterms:W3CDTF">2018-04-04T01:38:36Z</dcterms:created>
  <dcterms:modified xsi:type="dcterms:W3CDTF">2018-06-03T17:30:59Z</dcterms:modified>
</cp:coreProperties>
</file>