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368" r:id="rId3"/>
    <p:sldId id="28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351" r:id="rId24"/>
    <p:sldId id="352" r:id="rId25"/>
    <p:sldId id="353" r:id="rId26"/>
    <p:sldId id="354" r:id="rId27"/>
    <p:sldId id="355" r:id="rId28"/>
    <p:sldId id="357" r:id="rId29"/>
    <p:sldId id="361" r:id="rId30"/>
    <p:sldId id="367" r:id="rId31"/>
    <p:sldId id="359" r:id="rId32"/>
    <p:sldId id="271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D0340-B845-4B34-9833-61B82940742D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7B0221-42A4-494C-9146-5735B7917FF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557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37643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744497D-07C0-4C41-BC69-CF8989264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C4E026-7381-4051-B03D-B009D17D9E8F}" type="slidenum">
              <a:rPr lang="en-US" altLang="pt-BR" sz="1200">
                <a:latin typeface="Arial" panose="020B0604020202020204" pitchFamily="34" charset="0"/>
              </a:rPr>
              <a:pPr/>
              <a:t>31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4186868-3B93-421D-B5AC-63C3916FAE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4978ECF2-4DDC-43C0-9BFF-940AF043B8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comente com os alunos que a primeira condição a ser satisfeita para a obtenção da função inversa é descobrir se a função é bijetora. No caso, </a:t>
            </a:r>
            <a:r>
              <a:rPr lang="pt-BR" altLang="pt-BR" i="1">
                <a:latin typeface="Arial" panose="020B0604020202020204" pitchFamily="34" charset="0"/>
              </a:rPr>
              <a:t>f</a:t>
            </a:r>
            <a:r>
              <a:rPr lang="pt-BR" altLang="pt-BR">
                <a:latin typeface="Arial" panose="020B0604020202020204" pitchFamily="34" charset="0"/>
              </a:rPr>
              <a:t>(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) é bijetora, como toda função polinomial do 1</a:t>
            </a:r>
            <a:r>
              <a:rPr lang="pt-BR" altLang="pt-BR" u="sng" baseline="30000">
                <a:latin typeface="Arial" panose="020B0604020202020204" pitchFamily="34" charset="0"/>
              </a:rPr>
              <a:t>o</a:t>
            </a:r>
            <a:r>
              <a:rPr lang="pt-BR" altLang="pt-BR">
                <a:latin typeface="Arial" panose="020B0604020202020204" pitchFamily="34" charset="0"/>
              </a:rPr>
              <a:t> grau, salvo domínios que não sejam o conjunto dos números reais.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7B9DAA3-85A3-40CC-BA8B-C80B6FD1AA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DA717-AC2E-46B1-8940-281177A95B27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11BA0F5A-BA99-4B18-B92B-AF032DD2FD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794FC37B-D119-43FD-8ABF-FC756C74D1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A59C451-A120-4D23-A801-B4235A5EEE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ED025D2-0843-4F9A-8B83-A33DFA6CA900}" type="slidenum">
              <a:rPr lang="en-US" altLang="pt-BR" sz="1200">
                <a:latin typeface="Arial" panose="020B0604020202020204" pitchFamily="34" charset="0"/>
              </a:rPr>
              <a:pPr/>
              <a:t>23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E9846A35-4CCD-4A60-80D5-B6A8236E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AABE7A2-FE2E-4389-A3BD-AEDAB3314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sugerimos que a atividade seja realizada com o auxílio dos alunos. 1</a:t>
            </a:r>
            <a:r>
              <a:rPr lang="pt-BR" altLang="pt-BR" u="sng" baseline="30000">
                <a:latin typeface="Arial" panose="020B0604020202020204" pitchFamily="34" charset="0"/>
              </a:rPr>
              <a:t>a</a:t>
            </a:r>
            <a:r>
              <a:rPr lang="pt-BR" altLang="pt-BR">
                <a:latin typeface="Arial" panose="020B0604020202020204" pitchFamily="34" charset="0"/>
              </a:rPr>
              <a:t> lacuna: 2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 + 3; 2</a:t>
            </a:r>
            <a:r>
              <a:rPr lang="pt-BR" altLang="pt-BR" u="sng" baseline="30000">
                <a:latin typeface="Arial" panose="020B0604020202020204" pitchFamily="34" charset="0"/>
              </a:rPr>
              <a:t>a</a:t>
            </a:r>
            <a:r>
              <a:rPr lang="pt-BR" altLang="pt-BR" baseline="30000">
                <a:latin typeface="Arial" panose="020B0604020202020204" pitchFamily="34" charset="0"/>
              </a:rPr>
              <a:t> </a:t>
            </a:r>
            <a:r>
              <a:rPr lang="pt-BR" altLang="pt-BR">
                <a:latin typeface="Arial" panose="020B0604020202020204" pitchFamily="34" charset="0"/>
              </a:rPr>
              <a:t>lacuna: 4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 baseline="30000">
                <a:latin typeface="Arial" panose="020B0604020202020204" pitchFamily="34" charset="0"/>
              </a:rPr>
              <a:t>2</a:t>
            </a:r>
            <a:r>
              <a:rPr lang="pt-BR" altLang="pt-BR">
                <a:latin typeface="Arial" panose="020B0604020202020204" pitchFamily="34" charset="0"/>
              </a:rPr>
              <a:t> + 12</a:t>
            </a:r>
            <a:r>
              <a:rPr lang="pt-BR" altLang="pt-BR" i="1">
                <a:latin typeface="Arial" panose="020B0604020202020204" pitchFamily="34" charset="0"/>
              </a:rPr>
              <a:t>x</a:t>
            </a:r>
            <a:r>
              <a:rPr lang="pt-BR" altLang="pt-BR">
                <a:latin typeface="Arial" panose="020B0604020202020204" pitchFamily="34" charset="0"/>
              </a:rPr>
              <a:t> + 13.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2E89454-DB5C-44CE-946F-E3F903A50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32190C1-D3B4-4BC9-AADC-ECFA525FCAFF}" type="slidenum">
              <a:rPr lang="en-US" altLang="pt-BR" sz="1200">
                <a:latin typeface="Arial" panose="020B0604020202020204" pitchFamily="34" charset="0"/>
              </a:rPr>
              <a:pPr/>
              <a:t>24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1211A571-998D-4268-BACC-74318AB965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A4D0BD1-2001-4BD5-9879-48D8949D62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esse diagrama é um complemento da atividade anterior. Tome-o como base para discutir o tema.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09D981D6-4A8B-4435-B98F-ABE89D8C94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ECC2A71-54F5-4EE7-9C2C-1F62989B3D71}" type="slidenum">
              <a:rPr lang="en-US" altLang="pt-BR" sz="1200">
                <a:latin typeface="Arial" panose="020B0604020202020204" pitchFamily="34" charset="0"/>
              </a:rPr>
              <a:pPr/>
              <a:t>25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85779E5-6C21-42D2-85C9-0C85E54FA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EB2FECB-760C-41CB-97E6-F10018C1AB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todo elemento de </a:t>
            </a:r>
            <a:r>
              <a:rPr lang="pt-BR" altLang="pt-BR" i="1">
                <a:latin typeface="Arial" panose="020B0604020202020204" pitchFamily="34" charset="0"/>
              </a:rPr>
              <a:t>B</a:t>
            </a:r>
            <a:r>
              <a:rPr lang="pt-BR" altLang="pt-BR">
                <a:latin typeface="Arial" panose="020B0604020202020204" pitchFamily="34" charset="0"/>
              </a:rPr>
              <a:t> possui um correspondente em </a:t>
            </a:r>
            <a:r>
              <a:rPr lang="pt-BR" altLang="pt-BR" i="1">
                <a:latin typeface="Arial" panose="020B0604020202020204" pitchFamily="34" charset="0"/>
              </a:rPr>
              <a:t>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3124EDA-B274-4CAA-9552-8DF385121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C68D04B-D210-4A49-B3A2-DC6E895D1ADC}" type="slidenum">
              <a:rPr lang="en-US" altLang="pt-BR" sz="1200">
                <a:latin typeface="Arial" panose="020B0604020202020204" pitchFamily="34" charset="0"/>
              </a:rPr>
              <a:pPr/>
              <a:t>26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A9500149-A18D-4FF1-95FD-666127CD3E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149AE8FD-351A-465E-8983-6D4B619ED3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quaisquer dois elementos distintos em </a:t>
            </a:r>
            <a:r>
              <a:rPr lang="pt-BR" altLang="pt-BR" i="1">
                <a:latin typeface="Arial" panose="020B0604020202020204" pitchFamily="34" charset="0"/>
              </a:rPr>
              <a:t>A</a:t>
            </a:r>
            <a:r>
              <a:rPr lang="pt-BR" altLang="pt-BR">
                <a:latin typeface="Arial" panose="020B0604020202020204" pitchFamily="34" charset="0"/>
              </a:rPr>
              <a:t> possuem correspondentes distintos em </a:t>
            </a:r>
            <a:r>
              <a:rPr lang="pt-BR" altLang="pt-BR" i="1">
                <a:latin typeface="Arial" panose="020B0604020202020204" pitchFamily="34" charset="0"/>
              </a:rPr>
              <a:t>B</a:t>
            </a:r>
            <a:r>
              <a:rPr lang="pt-BR" altLang="pt-BR">
                <a:latin typeface="Arial" panose="020B0604020202020204" pitchFamily="34" charset="0"/>
              </a:rPr>
              <a:t>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595319-57FA-45C7-8BF2-FF73BFDA4B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4A64616-F51A-4D15-A9C9-FFBC547A9E29}" type="slidenum">
              <a:rPr lang="en-US" altLang="pt-BR" sz="1200">
                <a:latin typeface="Arial" panose="020B0604020202020204" pitchFamily="34" charset="0"/>
              </a:rPr>
              <a:pPr/>
              <a:t>27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D1D931DD-15A3-4860-9048-3343A4CE2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81CE7D0-E837-4659-A4E3-D575561B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sim, pois </a:t>
            </a:r>
            <a:r>
              <a:rPr lang="pt-BR" altLang="pt-BR" i="1">
                <a:latin typeface="Arial" panose="020B0604020202020204" pitchFamily="34" charset="0"/>
              </a:rPr>
              <a:t>h</a:t>
            </a:r>
            <a:r>
              <a:rPr lang="pt-BR" altLang="pt-BR">
                <a:latin typeface="Arial" panose="020B0604020202020204" pitchFamily="34" charset="0"/>
              </a:rPr>
              <a:t> é sobrejetora e injetora.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56F43BC-4BAC-449E-BE22-A94934309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A5DC092-43E8-4999-95A9-042C1D886EAD}" type="slidenum">
              <a:rPr lang="en-US" altLang="pt-BR" sz="1200">
                <a:latin typeface="Arial" panose="020B0604020202020204" pitchFamily="34" charset="0"/>
              </a:rPr>
              <a:pPr/>
              <a:t>28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C36CB94-734C-45E8-AA03-939C65B3C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06832FED-30C5-4347-B4C5-688B79190F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pt-BR" altLang="pt-BR" b="1">
                <a:latin typeface="Arial" panose="020B0604020202020204" pitchFamily="34" charset="0"/>
              </a:rPr>
              <a:t>Professor</a:t>
            </a:r>
            <a:r>
              <a:rPr lang="pt-BR" altLang="pt-BR">
                <a:latin typeface="Arial" panose="020B0604020202020204" pitchFamily="34" charset="0"/>
              </a:rPr>
              <a:t>: utilize a situação apresentada na página 47 do módulo para introduzir o conceito de função inversa. Neste </a:t>
            </a:r>
            <a:r>
              <a:rPr lang="pt-BR" altLang="pt-BR" i="1">
                <a:latin typeface="Arial" panose="020B0604020202020204" pitchFamily="34" charset="0"/>
              </a:rPr>
              <a:t>slide</a:t>
            </a:r>
            <a:r>
              <a:rPr lang="pt-BR" altLang="pt-BR">
                <a:latin typeface="Arial" panose="020B0604020202020204" pitchFamily="34" charset="0"/>
              </a:rPr>
              <a:t> temos a relação entre a quantidade de camisetas e seus respectivos preços; no próximo </a:t>
            </a:r>
            <a:r>
              <a:rPr lang="pt-BR" altLang="pt-BR" i="1">
                <a:latin typeface="Arial" panose="020B0604020202020204" pitchFamily="34" charset="0"/>
              </a:rPr>
              <a:t>slide</a:t>
            </a:r>
            <a:r>
              <a:rPr lang="pt-BR" altLang="pt-BR">
                <a:latin typeface="Arial" panose="020B0604020202020204" pitchFamily="34" charset="0"/>
              </a:rPr>
              <a:t> aparece a situação inversa.</a:t>
            </a:r>
            <a:endParaRPr lang="pt-BR" altLang="pt-BR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DDFAE194-5E46-4EF4-AD82-A9F9F378D1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2BC33EE-5677-49D4-861E-B734AB1C1A80}" type="slidenum">
              <a:rPr lang="en-US" altLang="pt-BR" sz="1200">
                <a:latin typeface="Arial" panose="020B0604020202020204" pitchFamily="34" charset="0"/>
              </a:rPr>
              <a:pPr/>
              <a:t>29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2F2A071-AB05-45D8-9BB4-BF879063D8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275A2F-0FF0-47B4-A28E-026AD38119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A7EE238E-D532-440B-9B50-BAEAF039FF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81FC17D-B1B0-40C4-82E2-5AC7A6AEBB93}" type="slidenum">
              <a:rPr lang="en-US" altLang="pt-BR" sz="1200">
                <a:latin typeface="Arial" panose="020B0604020202020204" pitchFamily="34" charset="0"/>
              </a:rPr>
              <a:pPr/>
              <a:t>30</a:t>
            </a:fld>
            <a:endParaRPr lang="en-US" altLang="pt-BR" sz="1200">
              <a:latin typeface="Arial" panose="020B0604020202020204" pitchFamily="34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8E6B615-3D02-4809-92F6-8115D81EE0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21361C7-FEA8-4DD8-B6B3-11100C9FF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7AB44-51EE-469C-8F08-B5D2371B3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A97AD11-2CB6-4182-A34E-1BA81C139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1B539DF-D2C0-466D-A558-E664449EC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ABC52F5-29B9-4316-A175-4DA809EB2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DB2C30-8E43-4219-9A57-E9F2483A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528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015B90-F53D-4587-95E8-DEBAA003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2E7F947-F17B-476E-ADBC-84FFC0A7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6F702F-0E62-40F1-84E1-E665A7FF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2C0F33-F6A7-4A9F-8F11-3EBB43C3C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06C165-5AC6-4F5C-80D5-1AA42025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398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074EFAF-E348-48A0-9740-F62A0BA2EF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3D5C03-D1A0-4554-BEB3-41A9DAF740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69E34D-397A-46AD-9352-23C75214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09AAE1D-15DD-46D7-B35A-C98864DB3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2F75CF-CF22-44CA-BCF2-0F908EC1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788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AA8E7F-ECDC-4DCB-A15C-F739B14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3" y="275123"/>
            <a:ext cx="10972076" cy="114204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8DDE00A-EEA3-43FD-A0B2-3C38B0422C1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962" y="1600583"/>
            <a:ext cx="5399159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25E993A-DB50-41EF-AA29-0565E2AF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2879" y="1600583"/>
            <a:ext cx="5399160" cy="452519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DAFD3C-64A6-4C1C-9937-1711F910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962" y="6244706"/>
            <a:ext cx="2845283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329782B-7EED-44C0-B384-F4EDDB9C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4757" y="6244706"/>
            <a:ext cx="3862489" cy="477166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7F35FC5-DDDA-47D0-AA43-B2382623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>
            <a:lvl1pPr>
              <a:defRPr/>
            </a:lvl1pPr>
          </a:lstStyle>
          <a:p>
            <a:fld id="{5AC5B493-68DA-4F4F-AAB7-1D5C897D75D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28092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369BB-A048-4CE1-AA92-DAE016669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CACE93-1FEF-4597-A55B-8A31F58963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3A4678F-5796-4A10-80FF-C34D8961B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B0389-9BC3-4DBA-B982-4B7B7E795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81B83B-518C-4328-BE17-50C4EA21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24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30FE07-8135-4334-9147-1E01A14D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58738-BE94-4D6D-BAE9-CA90CF2F5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7DE1AD-85F9-4B37-9E57-CEDD8B81B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2C477A-5177-49FA-B37E-75179474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7C88EE-8969-44F0-AAB4-E9B6DA6F3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87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AB7172-9778-44A2-8B6A-96D969536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97683F-4332-47C1-B25C-740B012D41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0397E2-BFFD-4688-9EBE-6168D9F93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2E62C6-CF7A-4907-BF54-7F09438C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B0E847-60AC-4EE7-9F3D-404B70D61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A17CF6-64D4-4995-8F92-83EC65CE4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24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010C37-0F79-40D6-B71D-133A1B989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BFB85EC-3BC5-4BB6-8FD2-B600EE55C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FA5CC1-D37C-459A-840E-2FBC6B6EF5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53F49B-9115-41AA-879D-BBD2443DF3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07DC4A-0C04-4B44-A2D7-11F46D3CA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2A7C128-684A-4C8E-8883-9D1FD6F9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CB26E18-E4A1-4ADC-BEBF-47509B97B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79973F3-E00B-4541-8238-89A3E847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3542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A7137-5440-4CB3-80CD-FFB8D8A31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EE0FEB5-5AA0-485E-9736-88048D63A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E03B753-94CF-40AA-95B0-E03E1BC9C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6AAEB7-E7B9-4EE1-93C1-FC9E466A7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719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D447D1B-E939-4AFD-9BE2-254BB3259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8A0BBF2-C50A-4A7D-B644-58B75C9A4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77AA9-D8CB-4E01-A8DE-E21D748F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9408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F81416-6B2B-4FD0-942E-AA6B875B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D8F3CC-B66E-4F5B-B1EB-07269079E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A28D83C-66DF-41E9-97C7-E722110D9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6516A0-5666-4191-B399-DDCB2AD4A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E9A6D43-C08C-492A-9FE3-17E7FC690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C2A2DCC-B7D8-40DC-A542-2FFE257EF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801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297AF9-47F8-4A1D-B60F-31DCB6D1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B3369D2-7E5B-40D7-8264-4A1081F7CF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098E554-BE54-4654-872F-DCCC77487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3560E8-C51F-4B51-8644-10271DB1A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58FA5D-A994-464A-99FC-54C662352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581AC9F-C780-4CC2-8F46-4163296AA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177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C3E322E-5C66-4710-95B6-C8C718372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CCCAC3-FF30-4972-987C-467A0B83D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979D5-5D02-4AA9-9B3E-CE3EA3B73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072CD-B52A-48E4-A1CB-283F45D6C60A}" type="datetimeFigureOut">
              <a:rPr lang="pt-BR" smtClean="0"/>
              <a:t>29/08/2018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114F992-A8C6-4948-BCA2-80A3C2D56F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B9B8C8-2F5D-4DE0-A742-034633F63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0E0DD-4E68-4193-8AD7-87ED2BCB6E7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09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9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Resultado de imagem para FUNÃÃO INJETORA">
            <a:extLst>
              <a:ext uri="{FF2B5EF4-FFF2-40B4-BE49-F238E27FC236}">
                <a16:creationId xmlns:a16="http://schemas.microsoft.com/office/drawing/2014/main" id="{7E6FAAE5-2F3E-4442-91AF-FCD5BD10B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1"/>
          <a:stretch/>
        </p:blipFill>
        <p:spPr bwMode="auto">
          <a:xfrm>
            <a:off x="-1" y="0"/>
            <a:ext cx="12191999" cy="68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AB38BE95-EC70-4E90-9D9D-E13B6B60519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2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EDF5AE5-B7E3-4B76-9152-942454DA0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DB7521-1172-4163-AC98-8A7EEA184B42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B01B812-89DF-460F-B9DF-152CAD1710AF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3</a:t>
            </a:r>
          </a:p>
        </p:txBody>
      </p:sp>
    </p:spTree>
    <p:extLst>
      <p:ext uri="{BB962C8B-B14F-4D97-AF65-F5344CB8AC3E}">
        <p14:creationId xmlns:p14="http://schemas.microsoft.com/office/powerpoint/2010/main" val="2269569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7033D24-BA51-4760-ABF9-0B8C823EB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 + 1|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1F56F47C-5C66-445D-8C63-B97A6BD4637D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8DB1AFC6-75B4-4FD8-93FE-9367358CE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9309315-633F-45AA-BB2C-D1A79760233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863A54-514C-400D-A08D-7306B4769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8E18C7C-B3AD-4451-B35E-07699F5EFA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-3x + 3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CCA2FA5D-5163-47A2-800C-27507880BD0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2D09DBF-CEC6-41A1-8401-D3F0D61B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E5DC586-7A6B-4A90-B140-027DEDEE1B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D3462DF-0843-4A34-9967-FCBC69185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E66A3D-1449-4A15-B219-6FBA705957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|-3x + 3|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id="{0D08EDB0-8862-45BE-8C3B-8A22E489629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A62974F0-3BA3-4DD3-81D0-109B9A3D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18C353A-3293-4806-992D-06B914E9B4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02FE0C7-5E9B-4448-B0AA-007B31A19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F3CDA0D-0D91-429D-A58C-B7B647153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– 2x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180272F5-7F27-43F4-A5C7-D90231D4CB8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D8EA586B-E679-40AE-A091-7EB2327D0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CA152FB-1D1B-42E9-99E3-0155E8831D8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3834A8-0AF1-43B4-AD9B-0F2AFBEC3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F2304D4-51E3-4060-80D9-7FB33A696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– 2x|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FE64D8AC-6679-419A-9342-BA306E7F91B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E9A5AB6-36E9-494F-B219-5305FFA6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2835F5-DC20-41EE-B739-F8BE1A87924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8D77AA9-7C31-4CB2-B2FD-5452C79B58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D1EBB92-7AF3-46E3-9191-8A75766569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x - 2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8905FD92-3CB5-4C56-BBD9-7DBECB0573F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44A2F5F0-A648-434F-B2A6-9D38132AB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45D10D-3044-480C-9FA0-133B0257DD8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C364EEB-301E-4923-BBC3-7176AFB63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D5C7876-4961-41A1-A90B-B370657940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x – 2|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3335BA7C-B87B-40B5-A416-970F10A44E0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C608DD26-3896-4376-A7B9-D63128481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BDEC7CB-AA17-495E-B831-57DB6ED44E3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1C88458-C0ED-4424-84DF-A40B95B38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65F54E8C-EF91-4754-9E1B-0213FBE183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+ 2x + 3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C0BA435B-54AB-495E-8585-F9FB931CAE7C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5AAC2EB4-B7BE-445B-ADB4-9D1E57B82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F09B2E3-D73B-424D-87A4-1E9D2AF8D88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1B0E53-5607-40A6-BC99-BFFFE2303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087A667-B81D-447B-AA93-E299F04ABA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|-x</a:t>
            </a:r>
            <a:r>
              <a:rPr lang="pt-BR" altLang="pt-BR" sz="4000" b="1" baseline="30000"/>
              <a:t>2</a:t>
            </a:r>
            <a:r>
              <a:rPr lang="pt-BR" altLang="pt-BR" sz="4000" b="1"/>
              <a:t> + 2x + 3|</a:t>
            </a:r>
          </a:p>
        </p:txBody>
      </p:sp>
      <p:pic>
        <p:nvPicPr>
          <p:cNvPr id="22531" name="Picture 3">
            <a:extLst>
              <a:ext uri="{FF2B5EF4-FFF2-40B4-BE49-F238E27FC236}">
                <a16:creationId xmlns:a16="http://schemas.microsoft.com/office/drawing/2014/main" id="{9779541C-3DAF-4F91-83D3-2B9C76C5249A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53951A1-0BC8-468C-9FE9-7693042C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79B7142-E883-405C-B995-91A55CE53D5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4DC5DB9-1F50-4FEF-A6D9-91B77062B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63AC804-456B-46B1-B8AA-1BDCEBD09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|x| + 1</a:t>
            </a:r>
          </a:p>
        </p:txBody>
      </p:sp>
      <p:pic>
        <p:nvPicPr>
          <p:cNvPr id="24579" name="Picture 3">
            <a:extLst>
              <a:ext uri="{FF2B5EF4-FFF2-40B4-BE49-F238E27FC236}">
                <a16:creationId xmlns:a16="http://schemas.microsoft.com/office/drawing/2014/main" id="{0BE60940-007A-4DB0-9476-0D06DA4FDFF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054955E6-3942-4D2F-B485-F2EB267A6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AB66936-8DC1-49B6-A301-5EEDA50EA40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EEA37A6-86FF-4892-8E46-9BB0EC697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Resultado de imagem para frases e autores">
            <a:extLst>
              <a:ext uri="{FF2B5EF4-FFF2-40B4-BE49-F238E27FC236}">
                <a16:creationId xmlns:a16="http://schemas.microsoft.com/office/drawing/2014/main" id="{591AD70A-E8BE-46C1-94CA-D963A3050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106" y="0"/>
            <a:ext cx="91977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52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759B6A-F97C-49DB-BC52-9EDEDA98A5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-3|x| + 3</a:t>
            </a:r>
          </a:p>
        </p:txBody>
      </p:sp>
      <p:pic>
        <p:nvPicPr>
          <p:cNvPr id="25603" name="Picture 3">
            <a:extLst>
              <a:ext uri="{FF2B5EF4-FFF2-40B4-BE49-F238E27FC236}">
                <a16:creationId xmlns:a16="http://schemas.microsoft.com/office/drawing/2014/main" id="{C9E5506A-2600-4C2E-ACB6-14FFAADFDA80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2A7C4F66-1ECB-4CDB-846C-490B150B1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D5E38FA-80C6-4C15-922A-7760426B4C5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894437-15B0-4D0A-8AD6-6386DCE0B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65043" y="214290"/>
            <a:ext cx="104029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Operação: Função composta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043" y="1825625"/>
            <a:ext cx="11088757" cy="4351338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pt-BR" sz="3600" b="1" dirty="0"/>
              <a:t>Dadas duas funções </a:t>
            </a:r>
            <a:r>
              <a:rPr lang="pt-BR" sz="3600" b="1" i="1" dirty="0"/>
              <a:t>f</a:t>
            </a:r>
            <a:r>
              <a:rPr lang="pt-BR" sz="3600" b="1" dirty="0"/>
              <a:t> e </a:t>
            </a:r>
            <a:r>
              <a:rPr lang="pt-BR" sz="3600" b="1" i="1" dirty="0"/>
              <a:t>g</a:t>
            </a:r>
            <a:r>
              <a:rPr lang="pt-BR" sz="3600" b="1" dirty="0"/>
              <a:t> , a função composta de </a:t>
            </a:r>
            <a:r>
              <a:rPr lang="pt-BR" sz="3600" b="1" i="1" dirty="0"/>
              <a:t>g</a:t>
            </a:r>
            <a:r>
              <a:rPr lang="pt-BR" sz="3600" b="1" dirty="0"/>
              <a:t> com  </a:t>
            </a:r>
            <a:r>
              <a:rPr lang="pt-BR" sz="3600" b="1" i="1" dirty="0"/>
              <a:t>f</a:t>
            </a:r>
            <a:r>
              <a:rPr lang="pt-BR" sz="3600" b="1" dirty="0"/>
              <a:t>, denotada por </a:t>
            </a:r>
            <a:r>
              <a:rPr lang="pt-BR" sz="3600" b="1" i="1" dirty="0"/>
              <a:t>g</a:t>
            </a:r>
            <a:r>
              <a:rPr lang="pt-BR" sz="3600" b="1" i="1" baseline="-25000" dirty="0"/>
              <a:t>0 </a:t>
            </a:r>
            <a:r>
              <a:rPr lang="pt-BR" sz="3600" b="1" i="1" dirty="0"/>
              <a:t>f</a:t>
            </a:r>
            <a:r>
              <a:rPr lang="pt-BR" sz="3600" b="1" dirty="0"/>
              <a:t>, </a:t>
            </a:r>
            <a:r>
              <a:rPr lang="pt-BR" sz="3600" b="1" dirty="0">
                <a:sym typeface="Symbol" pitchFamily="18" charset="2"/>
              </a:rPr>
              <a:t>é definida por: </a:t>
            </a:r>
          </a:p>
          <a:p>
            <a:pPr algn="just" eaLnBrk="1" hangingPunct="1">
              <a:lnSpc>
                <a:spcPct val="90000"/>
              </a:lnSpc>
            </a:pPr>
            <a:r>
              <a:rPr lang="pt-BR" sz="3600" b="1" i="1" dirty="0"/>
              <a:t>(g</a:t>
            </a:r>
            <a:r>
              <a:rPr lang="pt-BR" sz="3600" b="1" i="1" baseline="-25000" dirty="0"/>
              <a:t>0 </a:t>
            </a:r>
            <a:r>
              <a:rPr lang="pt-BR" sz="3600" b="1" i="1" dirty="0"/>
              <a:t>f</a:t>
            </a:r>
            <a:r>
              <a:rPr lang="pt-BR" sz="3600" b="1" dirty="0">
                <a:sym typeface="Symbol" pitchFamily="18" charset="2"/>
              </a:rPr>
              <a:t>) (x) = g(f(x)).</a:t>
            </a:r>
          </a:p>
          <a:p>
            <a:pPr algn="just" eaLnBrk="1" hangingPunct="1">
              <a:lnSpc>
                <a:spcPct val="90000"/>
              </a:lnSpc>
            </a:pPr>
            <a:endParaRPr lang="pt-BR" sz="3600" b="1" dirty="0">
              <a:sym typeface="Symbol" pitchFamily="18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pt-BR" sz="3600" b="1" dirty="0">
                <a:sym typeface="Symbol" pitchFamily="18" charset="2"/>
              </a:rPr>
              <a:t>A imagem de f(x) corresponde ao domínio de g(x).</a:t>
            </a:r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11D98E5A-C190-4309-A014-E2DD7C92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D56A004-5263-46A3-BBA7-0970C5DD51F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2EE0A1B-457A-48F5-8F1F-9F820D4338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51288"/>
            <a:ext cx="10515600" cy="1325563"/>
          </a:xfrm>
        </p:spPr>
        <p:txBody>
          <a:bodyPr/>
          <a:lstStyle/>
          <a:p>
            <a:pPr eaLnBrk="1" hangingPunct="1"/>
            <a:r>
              <a:rPr lang="pt-BR" b="1" dirty="0"/>
              <a:t>Simbolicamente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pt-BR" sz="4000" b="1" dirty="0"/>
              <a:t>Dm(</a:t>
            </a:r>
            <a:r>
              <a:rPr lang="pt-BR" sz="4000" b="1" i="1" dirty="0"/>
              <a:t>g</a:t>
            </a:r>
            <a:r>
              <a:rPr lang="pt-BR" sz="4000" b="1" i="1" baseline="-25000" dirty="0"/>
              <a:t>0 </a:t>
            </a:r>
            <a:r>
              <a:rPr lang="pt-BR" sz="4000" b="1" i="1" dirty="0"/>
              <a:t>f</a:t>
            </a:r>
            <a:r>
              <a:rPr lang="pt-BR" sz="4000" b="1" i="1" dirty="0">
                <a:sym typeface="Symbol" pitchFamily="18" charset="2"/>
              </a:rPr>
              <a:t>)</a:t>
            </a:r>
            <a:r>
              <a:rPr lang="pt-BR" sz="4000" b="1" dirty="0">
                <a:sym typeface="Symbol" pitchFamily="18" charset="2"/>
              </a:rPr>
              <a:t> = {</a:t>
            </a:r>
            <a:r>
              <a:rPr lang="pt-BR" sz="4000" b="1" dirty="0" err="1">
                <a:sym typeface="Symbol" pitchFamily="18" charset="2"/>
              </a:rPr>
              <a:t>xDm</a:t>
            </a:r>
            <a:r>
              <a:rPr lang="pt-BR" sz="4000" b="1" dirty="0">
                <a:sym typeface="Symbol" pitchFamily="18" charset="2"/>
              </a:rPr>
              <a:t>(f) / f(x)  Dm(g)}.</a:t>
            </a:r>
          </a:p>
          <a:p>
            <a:pPr eaLnBrk="1" hangingPunct="1"/>
            <a:r>
              <a:rPr lang="pt-BR" sz="4000" b="1" dirty="0">
                <a:sym typeface="Symbol" pitchFamily="18" charset="2"/>
              </a:rPr>
              <a:t>Em diagrama</a:t>
            </a:r>
          </a:p>
          <a:p>
            <a:pPr eaLnBrk="1" hangingPunct="1"/>
            <a:endParaRPr lang="pt-BR" sz="4000" b="1" dirty="0">
              <a:sym typeface="Symbol" pitchFamily="18" charset="2"/>
            </a:endParaRPr>
          </a:p>
          <a:p>
            <a:pPr eaLnBrk="1" hangingPunct="1"/>
            <a:endParaRPr lang="pt-BR" sz="4000" b="1" dirty="0">
              <a:sym typeface="Symbol" pitchFamily="18" charset="2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048000" y="3505200"/>
            <a:ext cx="12954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3" name="Oval 5"/>
          <p:cNvSpPr>
            <a:spLocks noChangeArrowheads="1"/>
          </p:cNvSpPr>
          <p:nvPr/>
        </p:nvSpPr>
        <p:spPr bwMode="auto">
          <a:xfrm>
            <a:off x="5486400" y="3810000"/>
            <a:ext cx="1295400" cy="1295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7924800" y="3352800"/>
            <a:ext cx="14478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505200" y="39624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x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791201" y="4267201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f(x)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305801" y="4038601"/>
            <a:ext cx="10054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g(f(x))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791200" y="52578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g</a:t>
            </a:r>
            <a:r>
              <a:rPr lang="pt-BR" sz="2400" baseline="-25000">
                <a:latin typeface="Times New Roman" pitchFamily="18" charset="0"/>
              </a:rPr>
              <a:t>0 </a:t>
            </a:r>
            <a:r>
              <a:rPr lang="pt-BR" sz="2400">
                <a:latin typeface="Times New Roman" pitchFamily="18" charset="0"/>
              </a:rPr>
              <a:t>f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44958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baseline="-25000">
                <a:latin typeface="Times New Roman" pitchFamily="18" charset="0"/>
              </a:rPr>
              <a:t>     </a:t>
            </a:r>
            <a:r>
              <a:rPr lang="pt-BR" sz="2400">
                <a:latin typeface="Times New Roman" pitchFamily="18" charset="0"/>
              </a:rPr>
              <a:t>f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6934200" y="3581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>
                <a:latin typeface="Times New Roman" pitchFamily="18" charset="0"/>
              </a:rPr>
              <a:t>   g</a:t>
            </a:r>
          </a:p>
        </p:txBody>
      </p:sp>
      <p:sp>
        <p:nvSpPr>
          <p:cNvPr id="22541" name="Freeform 13"/>
          <p:cNvSpPr>
            <a:spLocks/>
          </p:cNvSpPr>
          <p:nvPr/>
        </p:nvSpPr>
        <p:spPr bwMode="auto">
          <a:xfrm>
            <a:off x="3733800" y="3276600"/>
            <a:ext cx="4724400" cy="838200"/>
          </a:xfrm>
          <a:custGeom>
            <a:avLst/>
            <a:gdLst>
              <a:gd name="T0" fmla="*/ 0 w 3072"/>
              <a:gd name="T1" fmla="*/ 432 h 528"/>
              <a:gd name="T2" fmla="*/ 768 w 3072"/>
              <a:gd name="T3" fmla="*/ 48 h 528"/>
              <a:gd name="T4" fmla="*/ 1536 w 3072"/>
              <a:gd name="T5" fmla="*/ 528 h 528"/>
              <a:gd name="T6" fmla="*/ 2352 w 3072"/>
              <a:gd name="T7" fmla="*/ 48 h 528"/>
              <a:gd name="T8" fmla="*/ 3072 w 3072"/>
              <a:gd name="T9" fmla="*/ 240 h 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72"/>
              <a:gd name="T16" fmla="*/ 0 h 528"/>
              <a:gd name="T17" fmla="*/ 3072 w 3072"/>
              <a:gd name="T18" fmla="*/ 528 h 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72" h="528">
                <a:moveTo>
                  <a:pt x="0" y="432"/>
                </a:moveTo>
                <a:cubicBezTo>
                  <a:pt x="256" y="232"/>
                  <a:pt x="512" y="32"/>
                  <a:pt x="768" y="48"/>
                </a:cubicBezTo>
                <a:cubicBezTo>
                  <a:pt x="1024" y="64"/>
                  <a:pt x="1272" y="528"/>
                  <a:pt x="1536" y="528"/>
                </a:cubicBezTo>
                <a:cubicBezTo>
                  <a:pt x="1800" y="528"/>
                  <a:pt x="2096" y="96"/>
                  <a:pt x="2352" y="48"/>
                </a:cubicBezTo>
                <a:cubicBezTo>
                  <a:pt x="2608" y="0"/>
                  <a:pt x="2944" y="200"/>
                  <a:pt x="3072" y="24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2" name="Oval 14"/>
          <p:cNvSpPr>
            <a:spLocks noChangeArrowheads="1"/>
          </p:cNvSpPr>
          <p:nvPr/>
        </p:nvSpPr>
        <p:spPr bwMode="auto">
          <a:xfrm>
            <a:off x="6019800" y="4038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3" name="Oval 15"/>
          <p:cNvSpPr>
            <a:spLocks noChangeArrowheads="1"/>
          </p:cNvSpPr>
          <p:nvPr/>
        </p:nvSpPr>
        <p:spPr bwMode="auto">
          <a:xfrm>
            <a:off x="3657600" y="38862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Oval 16"/>
          <p:cNvSpPr>
            <a:spLocks noChangeArrowheads="1"/>
          </p:cNvSpPr>
          <p:nvPr/>
        </p:nvSpPr>
        <p:spPr bwMode="auto">
          <a:xfrm>
            <a:off x="8458200" y="3657600"/>
            <a:ext cx="228600" cy="228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4648200" y="32766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5791200" y="57912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>
            <a:off x="7239000" y="3276600"/>
            <a:ext cx="533400" cy="228600"/>
          </a:xfrm>
          <a:prstGeom prst="chevron">
            <a:avLst>
              <a:gd name="adj" fmla="val 58333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2548" name="Freeform 20"/>
          <p:cNvSpPr>
            <a:spLocks/>
          </p:cNvSpPr>
          <p:nvPr/>
        </p:nvSpPr>
        <p:spPr bwMode="auto">
          <a:xfrm>
            <a:off x="3733800" y="3886200"/>
            <a:ext cx="4800600" cy="2070100"/>
          </a:xfrm>
          <a:custGeom>
            <a:avLst/>
            <a:gdLst>
              <a:gd name="T0" fmla="*/ 0 w 3024"/>
              <a:gd name="T1" fmla="*/ 0 h 1256"/>
              <a:gd name="T2" fmla="*/ 1440 w 3024"/>
              <a:gd name="T3" fmla="*/ 1248 h 1256"/>
              <a:gd name="T4" fmla="*/ 3024 w 3024"/>
              <a:gd name="T5" fmla="*/ 48 h 1256"/>
              <a:gd name="T6" fmla="*/ 0 60000 65536"/>
              <a:gd name="T7" fmla="*/ 0 60000 65536"/>
              <a:gd name="T8" fmla="*/ 0 60000 65536"/>
              <a:gd name="T9" fmla="*/ 0 w 3024"/>
              <a:gd name="T10" fmla="*/ 0 h 1256"/>
              <a:gd name="T11" fmla="*/ 3024 w 3024"/>
              <a:gd name="T12" fmla="*/ 1256 h 12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024" h="1256">
                <a:moveTo>
                  <a:pt x="0" y="0"/>
                </a:moveTo>
                <a:cubicBezTo>
                  <a:pt x="468" y="620"/>
                  <a:pt x="936" y="1240"/>
                  <a:pt x="1440" y="1248"/>
                </a:cubicBezTo>
                <a:cubicBezTo>
                  <a:pt x="1944" y="1256"/>
                  <a:pt x="2760" y="248"/>
                  <a:pt x="3024" y="4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1" name="Espaço Reservado para Número de Slide 6">
            <a:extLst>
              <a:ext uri="{FF2B5EF4-FFF2-40B4-BE49-F238E27FC236}">
                <a16:creationId xmlns:a16="http://schemas.microsoft.com/office/drawing/2014/main" id="{7DE74DBC-7F45-4A62-B6FA-98B7458DA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182A9D6-8FDB-44BE-A264-331ECC5A1BBB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EFB1A48D-14B6-464A-B965-1AEEAB3BF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>
            <a:extLst>
              <a:ext uri="{FF2B5EF4-FFF2-40B4-BE49-F238E27FC236}">
                <a16:creationId xmlns:a16="http://schemas.microsoft.com/office/drawing/2014/main" id="{E3288834-FC32-433A-BE74-7540E877D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981075"/>
            <a:ext cx="6985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/>
              <a:t>Dadas:</a:t>
            </a:r>
          </a:p>
          <a:p>
            <a:pPr eaLnBrk="1" hangingPunct="1"/>
            <a:endParaRPr lang="pt-BR" altLang="pt-BR" sz="2800" b="1" dirty="0"/>
          </a:p>
          <a:p>
            <a:pPr eaLnBrk="1" hangingPunct="1"/>
            <a:endParaRPr lang="pt-BR" altLang="pt-BR" sz="2800" b="1" dirty="0"/>
          </a:p>
        </p:txBody>
      </p:sp>
      <p:sp>
        <p:nvSpPr>
          <p:cNvPr id="4099" name="Rectangle 8">
            <a:extLst>
              <a:ext uri="{FF2B5EF4-FFF2-40B4-BE49-F238E27FC236}">
                <a16:creationId xmlns:a16="http://schemas.microsoft.com/office/drawing/2014/main" id="{A4CB7CDC-1B9E-4195-A83B-B156789FE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068639"/>
            <a:ext cx="6329704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</a:t>
            </a:r>
            <a:r>
              <a:rPr lang="pt-BR" altLang="pt-BR" sz="3200" b="1" i="1" dirty="0"/>
              <a:t>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>
                <a:latin typeface="Arial" panose="020B0604020202020204" pitchFamily="34" charset="0"/>
              </a:rPr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</a:t>
            </a:r>
            <a:r>
              <a:rPr lang="pt-BR" altLang="pt-BR" sz="2800" b="1" i="1" dirty="0"/>
              <a:t>g</a:t>
            </a:r>
            <a:r>
              <a:rPr lang="pt-BR" altLang="pt-BR" sz="2800" b="1" dirty="0"/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f</a:t>
            </a:r>
            <a:r>
              <a:rPr lang="pt-BR" altLang="pt-BR" sz="2800" b="1" dirty="0">
                <a:solidFill>
                  <a:srgbClr val="B455A0"/>
                </a:solidFill>
              </a:rPr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x</a:t>
            </a:r>
            <a:r>
              <a:rPr lang="pt-BR" altLang="pt-BR" sz="2800" b="1" dirty="0">
                <a:solidFill>
                  <a:srgbClr val="B455A0"/>
                </a:solidFill>
              </a:rPr>
              <a:t>)</a:t>
            </a:r>
            <a:r>
              <a:rPr lang="pt-BR" altLang="pt-BR" sz="2800" b="1" dirty="0"/>
              <a:t>)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(</a:t>
            </a:r>
            <a:r>
              <a:rPr lang="pt-BR" altLang="pt-BR" sz="2800" b="1" i="1" dirty="0">
                <a:solidFill>
                  <a:srgbClr val="B455A0"/>
                </a:solidFill>
              </a:rPr>
              <a:t>f</a:t>
            </a:r>
            <a:r>
              <a:rPr lang="pt-BR" altLang="pt-BR" sz="2800" b="1" dirty="0">
                <a:solidFill>
                  <a:srgbClr val="B455A0"/>
                </a:solidFill>
              </a:rPr>
              <a:t>(</a:t>
            </a:r>
            <a:r>
              <a:rPr lang="pt-BR" altLang="pt-BR" sz="2800" b="1" i="1" dirty="0">
                <a:solidFill>
                  <a:srgbClr val="B455A0"/>
                </a:solidFill>
              </a:rPr>
              <a:t>x</a:t>
            </a:r>
            <a:r>
              <a:rPr lang="pt-BR" altLang="pt-BR" sz="2800" b="1" dirty="0">
                <a:solidFill>
                  <a:srgbClr val="B455A0"/>
                </a:solidFill>
              </a:rPr>
              <a:t>)</a:t>
            </a:r>
            <a:r>
              <a:rPr lang="pt-BR" altLang="pt-BR" sz="2800" b="1" dirty="0"/>
              <a:t>)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(</a:t>
            </a:r>
            <a:r>
              <a:rPr lang="pt-BR" altLang="pt-BR" sz="2800" b="1" dirty="0">
                <a:solidFill>
                  <a:srgbClr val="990099"/>
                </a:solidFill>
              </a:rPr>
              <a:t>2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dirty="0">
                <a:solidFill>
                  <a:srgbClr val="990099"/>
                </a:solidFill>
              </a:rPr>
              <a:t> + 3</a:t>
            </a:r>
            <a:r>
              <a:rPr lang="pt-BR" altLang="pt-BR" sz="2800" b="1" dirty="0"/>
              <a:t>)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</a:t>
            </a:r>
          </a:p>
          <a:p>
            <a:pPr eaLnBrk="1" hangingPunct="1"/>
            <a:endParaRPr lang="pt-BR" altLang="pt-BR" sz="2800" b="1" dirty="0"/>
          </a:p>
          <a:p>
            <a:pPr eaLnBrk="1" hangingPunct="1">
              <a:buClr>
                <a:schemeClr val="bg2"/>
              </a:buClr>
              <a:buSzPct val="130000"/>
              <a:buFont typeface="Wingdings" panose="05000000000000000000" pitchFamily="2" charset="2"/>
              <a:buNone/>
            </a:pPr>
            <a:r>
              <a:rPr lang="pt-BR" altLang="pt-BR" sz="2800" b="1" dirty="0"/>
              <a:t> (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latin typeface="Arial" panose="020B0604020202020204" pitchFamily="34" charset="0"/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)(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</a:t>
            </a:r>
            <a:r>
              <a:rPr lang="pt-BR" altLang="pt-BR" sz="2800" b="1" dirty="0">
                <a:solidFill>
                  <a:srgbClr val="990099"/>
                </a:solidFill>
              </a:rPr>
              <a:t>4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baseline="30000" dirty="0">
                <a:solidFill>
                  <a:srgbClr val="990099"/>
                </a:solidFill>
              </a:rPr>
              <a:t>2</a:t>
            </a:r>
            <a:r>
              <a:rPr lang="pt-BR" altLang="pt-BR" sz="2800" b="1" dirty="0">
                <a:solidFill>
                  <a:srgbClr val="990099"/>
                </a:solidFill>
              </a:rPr>
              <a:t> + 12</a:t>
            </a:r>
            <a:r>
              <a:rPr lang="pt-BR" altLang="pt-BR" sz="2800" b="1" i="1" dirty="0">
                <a:solidFill>
                  <a:srgbClr val="990099"/>
                </a:solidFill>
              </a:rPr>
              <a:t>x</a:t>
            </a:r>
            <a:r>
              <a:rPr lang="pt-BR" altLang="pt-BR" sz="2800" b="1" dirty="0">
                <a:solidFill>
                  <a:srgbClr val="990099"/>
                </a:solidFill>
              </a:rPr>
              <a:t> + 13</a:t>
            </a:r>
          </a:p>
        </p:txBody>
      </p:sp>
      <p:sp>
        <p:nvSpPr>
          <p:cNvPr id="4100" name="Rectangle 18">
            <a:extLst>
              <a:ext uri="{FF2B5EF4-FFF2-40B4-BE49-F238E27FC236}">
                <a16:creationId xmlns:a16="http://schemas.microsoft.com/office/drawing/2014/main" id="{053A5A30-9E4C-4AF4-8784-C9EE20430D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392" y="-26987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composta</a:t>
            </a:r>
          </a:p>
        </p:txBody>
      </p:sp>
      <p:sp>
        <p:nvSpPr>
          <p:cNvPr id="4101" name="Rectangle 22">
            <a:extLst>
              <a:ext uri="{FF2B5EF4-FFF2-40B4-BE49-F238E27FC236}">
                <a16:creationId xmlns:a16="http://schemas.microsoft.com/office/drawing/2014/main" id="{99CE813F-3655-4383-9095-ACF04DE740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3" y="1268413"/>
            <a:ext cx="63297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400" b="1" i="1" dirty="0"/>
              <a:t> </a:t>
            </a:r>
          </a:p>
          <a:p>
            <a:pPr algn="ctr" eaLnBrk="1" hangingPunct="1"/>
            <a:r>
              <a:rPr lang="pt-BR" altLang="pt-BR" sz="2800" b="1" i="1" dirty="0"/>
              <a:t>f</a:t>
            </a:r>
            <a:r>
              <a:rPr lang="pt-BR" altLang="pt-BR" sz="2800" b="1" dirty="0"/>
              <a:t>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2</a:t>
            </a:r>
            <a:r>
              <a:rPr lang="pt-BR" altLang="pt-BR" sz="2800" b="1" i="1" dirty="0"/>
              <a:t>x </a:t>
            </a:r>
            <a:r>
              <a:rPr lang="pt-BR" altLang="pt-BR" sz="2800" b="1" dirty="0"/>
              <a:t>+ 3 e </a:t>
            </a:r>
            <a:r>
              <a:rPr lang="pt-BR" altLang="pt-BR" sz="2800" b="1" i="1" dirty="0"/>
              <a:t>g</a:t>
            </a:r>
            <a:r>
              <a:rPr lang="pt-BR" altLang="pt-BR" sz="2800" b="1" dirty="0"/>
              <a:t>(</a:t>
            </a:r>
            <a:r>
              <a:rPr lang="pt-BR" altLang="pt-BR" sz="2800" b="1" i="1" dirty="0"/>
              <a:t>x</a:t>
            </a:r>
            <a:r>
              <a:rPr lang="pt-BR" altLang="pt-BR" sz="2800" b="1" dirty="0"/>
              <a:t>) = </a:t>
            </a:r>
            <a:r>
              <a:rPr lang="pt-BR" altLang="pt-BR" sz="2800" b="1" i="1" dirty="0"/>
              <a:t>x</a:t>
            </a:r>
            <a:r>
              <a:rPr lang="pt-BR" altLang="pt-BR" sz="2800" b="1" baseline="30000" dirty="0"/>
              <a:t>2</a:t>
            </a:r>
            <a:r>
              <a:rPr lang="pt-BR" altLang="pt-BR" sz="2800" b="1" dirty="0"/>
              <a:t> + 4 </a:t>
            </a:r>
          </a:p>
          <a:p>
            <a:pPr eaLnBrk="1" hangingPunct="1"/>
            <a:endParaRPr lang="pt-BR" altLang="pt-BR" sz="2800" b="1" dirty="0"/>
          </a:p>
        </p:txBody>
      </p:sp>
      <p:sp>
        <p:nvSpPr>
          <p:cNvPr id="4102" name="Rectangle 23">
            <a:extLst>
              <a:ext uri="{FF2B5EF4-FFF2-40B4-BE49-F238E27FC236}">
                <a16:creationId xmlns:a16="http://schemas.microsoft.com/office/drawing/2014/main" id="{36DD6622-642C-462A-90A3-F08A34DF69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492375"/>
            <a:ext cx="29899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 dirty="0"/>
              <a:t>obtenha </a:t>
            </a:r>
            <a:r>
              <a:rPr lang="pt-BR" altLang="pt-BR" sz="2800" b="1" i="1" dirty="0"/>
              <a:t>g </a:t>
            </a:r>
            <a:r>
              <a:rPr lang="en-US" altLang="pt-BR" sz="2800" b="1" i="1" dirty="0">
                <a:sym typeface="Euclid Extra" pitchFamily="18" charset="2"/>
              </a:rPr>
              <a:t>o</a:t>
            </a:r>
            <a:r>
              <a:rPr lang="pt-BR" altLang="pt-BR" sz="2800" b="1" dirty="0"/>
              <a:t> </a:t>
            </a:r>
            <a:r>
              <a:rPr lang="pt-BR" altLang="pt-BR" sz="2800" b="1" i="1" dirty="0"/>
              <a:t>f</a:t>
            </a:r>
            <a:r>
              <a:rPr lang="pt-BR" altLang="pt-BR" sz="2800" b="1" dirty="0"/>
              <a:t>.</a:t>
            </a:r>
          </a:p>
        </p:txBody>
      </p:sp>
      <p:sp>
        <p:nvSpPr>
          <p:cNvPr id="4103" name="Rectangle 24">
            <a:extLst>
              <a:ext uri="{FF2B5EF4-FFF2-40B4-BE49-F238E27FC236}">
                <a16:creationId xmlns:a16="http://schemas.microsoft.com/office/drawing/2014/main" id="{BD785CE0-9AA3-4C4E-8A9A-FFF368830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6407150"/>
            <a:ext cx="38211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pt-BR" altLang="pt-BR" sz="1400" b="1">
                <a:solidFill>
                  <a:srgbClr val="777777"/>
                </a:solidFill>
              </a:rPr>
              <a:t>4 Função composta e função inversa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F900993D-83A9-44AE-9466-0F56F3E75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8DD5D5-FBB9-4A7E-9BE3-DB32A789BBF6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D10100A-B215-4756-8DC6-A56074BC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>
            <a:extLst>
              <a:ext uri="{FF2B5EF4-FFF2-40B4-BE49-F238E27FC236}">
                <a16:creationId xmlns:a16="http://schemas.microsoft.com/office/drawing/2014/main" id="{C99BA339-DB58-4B35-9432-BFA39E99D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25539"/>
            <a:ext cx="9037638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13">
            <a:extLst>
              <a:ext uri="{FF2B5EF4-FFF2-40B4-BE49-F238E27FC236}">
                <a16:creationId xmlns:a16="http://schemas.microsoft.com/office/drawing/2014/main" id="{5271D5DF-FD51-41B2-AE6B-0F3E06ABC0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8113" y="0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composta</a:t>
            </a:r>
          </a:p>
        </p:txBody>
      </p:sp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59932855-E8AD-4462-A1D4-7FF5DA338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5969DDD-A809-4DCC-9054-7F1A4CE66DC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93FA70A-EBFC-4945-962C-D52C948233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4">
            <a:extLst>
              <a:ext uri="{FF2B5EF4-FFF2-40B4-BE49-F238E27FC236}">
                <a16:creationId xmlns:a16="http://schemas.microsoft.com/office/drawing/2014/main" id="{A1699866-DE23-44A3-9386-C39FA72A3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557339"/>
            <a:ext cx="8280400" cy="4535487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EE3E40C-AFB8-4874-85E0-EE29FA9118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8425" y="-63499"/>
            <a:ext cx="11671726" cy="1325563"/>
          </a:xfrm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  <a:endParaRPr lang="pt-BR" altLang="pt-BR" sz="1100" dirty="0">
              <a:solidFill>
                <a:schemeClr val="accent1">
                  <a:lumMod val="50000"/>
                </a:schemeClr>
              </a:solidFill>
              <a:latin typeface="Goudy Stout" panose="0202090407030B020401" pitchFamily="18" charset="0"/>
            </a:endParaRPr>
          </a:p>
        </p:txBody>
      </p:sp>
      <p:sp>
        <p:nvSpPr>
          <p:cNvPr id="396292" name="Rectangle 4">
            <a:extLst>
              <a:ext uri="{FF2B5EF4-FFF2-40B4-BE49-F238E27FC236}">
                <a16:creationId xmlns:a16="http://schemas.microsoft.com/office/drawing/2014/main" id="{0EF2D9B1-6CA5-4410-A86E-78470BB4B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628775"/>
            <a:ext cx="84248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sobrejetora? Por quê?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DA6D565E-4330-4C8F-81F7-1D793FDFE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08050"/>
            <a:ext cx="82296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Sobrejetora</a:t>
            </a:r>
            <a:r>
              <a:rPr lang="pt-BR" altLang="pt-BR" sz="2100"/>
              <a:t>: </a:t>
            </a:r>
            <a:r>
              <a:rPr lang="pt-BR" altLang="pt-BR" sz="2100">
                <a:sym typeface="Symbol" panose="05050102010706020507" pitchFamily="18" charset="2"/>
              </a:rPr>
              <a:t> </a:t>
            </a:r>
            <a:r>
              <a:rPr lang="pt-BR" altLang="pt-BR" sz="2100" i="1"/>
              <a:t>y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B</a:t>
            </a:r>
            <a:r>
              <a:rPr lang="pt-BR" altLang="pt-BR" sz="2100"/>
              <a:t> temos </a:t>
            </a:r>
            <a:r>
              <a:rPr lang="pt-BR" altLang="pt-BR" sz="2100" i="1"/>
              <a:t>x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A</a:t>
            </a:r>
            <a:r>
              <a:rPr lang="pt-BR" altLang="pt-BR" sz="2100"/>
              <a:t>, tal que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/>
              <a:t>) = </a:t>
            </a:r>
            <a:r>
              <a:rPr lang="pt-BR" altLang="pt-BR" sz="2100" i="1"/>
              <a:t>y</a:t>
            </a:r>
            <a:r>
              <a:rPr lang="pt-BR" altLang="pt-BR" sz="2100"/>
              <a:t>.</a:t>
            </a:r>
          </a:p>
        </p:txBody>
      </p:sp>
      <p:pic>
        <p:nvPicPr>
          <p:cNvPr id="396299" name="Picture 11">
            <a:extLst>
              <a:ext uri="{FF2B5EF4-FFF2-40B4-BE49-F238E27FC236}">
                <a16:creationId xmlns:a16="http://schemas.microsoft.com/office/drawing/2014/main" id="{3BEE26EC-FACA-4BA8-977E-5D087811C3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2290764"/>
            <a:ext cx="4105275" cy="3506787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0AA066D1-9BCA-4250-BA1C-D386DDBA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07667E0-49B4-4055-BD03-855CE869879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C055C7A-5D81-4699-8DC0-6569CAAB0F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6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4">
            <a:extLst>
              <a:ext uri="{FF2B5EF4-FFF2-40B4-BE49-F238E27FC236}">
                <a16:creationId xmlns:a16="http://schemas.microsoft.com/office/drawing/2014/main" id="{7FCFEF5F-C332-4313-AA51-1CBDCFC18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1" y="1471613"/>
            <a:ext cx="7834313" cy="4608512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7315" name="Rectangle 3">
            <a:extLst>
              <a:ext uri="{FF2B5EF4-FFF2-40B4-BE49-F238E27FC236}">
                <a16:creationId xmlns:a16="http://schemas.microsoft.com/office/drawing/2014/main" id="{5CC86D52-6826-4A12-98CE-20B028B21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1514475"/>
            <a:ext cx="806450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injetora? Por quê?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7BF556DF-4154-4F3E-91B7-164F5F5F86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836614"/>
            <a:ext cx="822960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Injetora</a:t>
            </a:r>
            <a:r>
              <a:rPr lang="pt-BR" altLang="pt-BR" sz="2100"/>
              <a:t>: </a:t>
            </a:r>
            <a:r>
              <a:rPr lang="pt-BR" altLang="pt-BR" sz="2100">
                <a:sym typeface="Symbol" panose="05050102010706020507" pitchFamily="18" charset="2"/>
              </a:rPr>
              <a:t> </a:t>
            </a:r>
            <a:r>
              <a:rPr lang="pt-BR" altLang="pt-BR" sz="2100" i="1"/>
              <a:t>x</a:t>
            </a:r>
            <a:r>
              <a:rPr lang="pt-BR" altLang="pt-BR" sz="2100" baseline="-25000"/>
              <a:t>1</a:t>
            </a:r>
            <a:r>
              <a:rPr lang="pt-BR" altLang="pt-BR" sz="2100"/>
              <a:t> </a:t>
            </a:r>
            <a:r>
              <a:rPr lang="pt-BR" altLang="pt-BR" sz="2100">
                <a:sym typeface="Symbol" panose="05050102010706020507" pitchFamily="18" charset="2"/>
              </a:rPr>
              <a:t>≠</a:t>
            </a:r>
            <a:r>
              <a:rPr lang="pt-BR" altLang="pt-BR" sz="2100"/>
              <a:t> </a:t>
            </a:r>
            <a:r>
              <a:rPr lang="pt-BR" altLang="pt-BR" sz="2100" i="1"/>
              <a:t>x</a:t>
            </a:r>
            <a:r>
              <a:rPr lang="pt-BR" altLang="pt-BR" sz="2100" baseline="-25000"/>
              <a:t>2</a:t>
            </a:r>
            <a:r>
              <a:rPr lang="pt-BR" altLang="pt-BR" sz="2100"/>
              <a:t> </a:t>
            </a:r>
            <a:r>
              <a:rPr lang="pt-BR" altLang="pt-BR" sz="2400">
                <a:sym typeface="Symbol" panose="05050102010706020507" pitchFamily="18" charset="2"/>
              </a:rPr>
              <a:t></a:t>
            </a:r>
            <a:r>
              <a:rPr lang="pt-BR" altLang="pt-BR" sz="2100"/>
              <a:t> </a:t>
            </a:r>
            <a:r>
              <a:rPr lang="pt-BR" altLang="pt-BR" sz="2100" i="1"/>
              <a:t>A</a:t>
            </a:r>
            <a:r>
              <a:rPr lang="pt-BR" altLang="pt-BR" sz="2100"/>
              <a:t> </a:t>
            </a:r>
            <a:r>
              <a:rPr lang="pt-BR" altLang="pt-BR" sz="2100">
                <a:solidFill>
                  <a:srgbClr val="0033CC"/>
                </a:solidFill>
                <a:sym typeface="Symbol" panose="05050102010706020507" pitchFamily="18" charset="2"/>
              </a:rPr>
              <a:t></a:t>
            </a:r>
            <a:r>
              <a:rPr lang="pt-BR" altLang="pt-BR" sz="2100"/>
              <a:t>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 baseline="-25000"/>
              <a:t>1</a:t>
            </a:r>
            <a:r>
              <a:rPr lang="pt-BR" altLang="pt-BR" sz="2100"/>
              <a:t>) </a:t>
            </a:r>
            <a:r>
              <a:rPr lang="pt-BR" altLang="pt-BR" sz="2100">
                <a:sym typeface="Symbol" panose="05050102010706020507" pitchFamily="18" charset="2"/>
              </a:rPr>
              <a:t>≠</a:t>
            </a:r>
            <a:r>
              <a:rPr lang="pt-BR" altLang="pt-BR" sz="2100"/>
              <a:t> </a:t>
            </a:r>
            <a:r>
              <a:rPr lang="pt-BR" altLang="pt-BR" sz="2100" i="1">
                <a:latin typeface="Times New Roman" panose="02020603050405020304" pitchFamily="18" charset="0"/>
              </a:rPr>
              <a:t>f</a:t>
            </a:r>
            <a:r>
              <a:rPr lang="pt-BR" altLang="pt-BR" sz="2100"/>
              <a:t>(</a:t>
            </a:r>
            <a:r>
              <a:rPr lang="pt-BR" altLang="pt-BR" sz="2100" i="1"/>
              <a:t>x</a:t>
            </a:r>
            <a:r>
              <a:rPr lang="pt-BR" altLang="pt-BR" sz="2100" baseline="-25000"/>
              <a:t>2</a:t>
            </a:r>
            <a:r>
              <a:rPr lang="pt-BR" altLang="pt-BR" sz="2100"/>
              <a:t>)</a:t>
            </a:r>
          </a:p>
        </p:txBody>
      </p:sp>
      <p:pic>
        <p:nvPicPr>
          <p:cNvPr id="397321" name="Picture 9">
            <a:extLst>
              <a:ext uri="{FF2B5EF4-FFF2-40B4-BE49-F238E27FC236}">
                <a16:creationId xmlns:a16="http://schemas.microsoft.com/office/drawing/2014/main" id="{9DFCD9F1-C8CB-47C7-8268-7A0672EDA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9" y="2035176"/>
            <a:ext cx="4537075" cy="3890963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4" name="Rectangle 11">
            <a:extLst>
              <a:ext uri="{FF2B5EF4-FFF2-40B4-BE49-F238E27FC236}">
                <a16:creationId xmlns:a16="http://schemas.microsoft.com/office/drawing/2014/main" id="{9F2372A8-23C2-4704-9B2E-2A2BE07EEF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583" y="-153193"/>
            <a:ext cx="11380304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E8D4A6B5-BD5D-4057-8B43-BE66622BD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92FF63F-2907-468D-A577-8DD21157C16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9201001-841B-4336-8F3B-8D9EB3213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7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7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>
            <a:extLst>
              <a:ext uri="{FF2B5EF4-FFF2-40B4-BE49-F238E27FC236}">
                <a16:creationId xmlns:a16="http://schemas.microsoft.com/office/drawing/2014/main" id="{9118D5B6-7247-45A9-9AEC-0719FC076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6450" y="1557339"/>
            <a:ext cx="7848600" cy="4535487"/>
          </a:xfrm>
          <a:prstGeom prst="rect">
            <a:avLst/>
          </a:prstGeom>
          <a:solidFill>
            <a:srgbClr val="FFFFEF"/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4B918DA1-5B6C-47F8-8944-7561CC5C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1628775"/>
            <a:ext cx="8280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O diagrama a seguir representa uma função bijetora? Por quê?</a:t>
            </a:r>
          </a:p>
        </p:txBody>
      </p:sp>
      <p:sp>
        <p:nvSpPr>
          <p:cNvPr id="8196" name="Rectangle 6">
            <a:extLst>
              <a:ext uri="{FF2B5EF4-FFF2-40B4-BE49-F238E27FC236}">
                <a16:creationId xmlns:a16="http://schemas.microsoft.com/office/drawing/2014/main" id="{4E9F36D5-B34C-476B-AAB7-B1CC6568FF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908051"/>
            <a:ext cx="82296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100" b="1"/>
              <a:t>Bijetora</a:t>
            </a:r>
            <a:r>
              <a:rPr lang="pt-BR" altLang="pt-BR" sz="2100"/>
              <a:t>: é sobrejetora e injetora ao mesmo tempo.</a:t>
            </a:r>
          </a:p>
        </p:txBody>
      </p:sp>
      <p:pic>
        <p:nvPicPr>
          <p:cNvPr id="398344" name="Picture 8">
            <a:extLst>
              <a:ext uri="{FF2B5EF4-FFF2-40B4-BE49-F238E27FC236}">
                <a16:creationId xmlns:a16="http://schemas.microsoft.com/office/drawing/2014/main" id="{B17101D1-B044-4615-8215-813036EDF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26" y="2176463"/>
            <a:ext cx="4392613" cy="3706812"/>
          </a:xfrm>
          <a:prstGeom prst="rect">
            <a:avLst/>
          </a:prstGeom>
          <a:solidFill>
            <a:srgbClr val="FFFFB7"/>
          </a:solidFill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98" name="Rectangle 11">
            <a:extLst>
              <a:ext uri="{FF2B5EF4-FFF2-40B4-BE49-F238E27FC236}">
                <a16:creationId xmlns:a16="http://schemas.microsoft.com/office/drawing/2014/main" id="{F82CE9EE-7BC3-4967-8D84-CFD592B52E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8843" y="-237331"/>
            <a:ext cx="10982739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4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Qualificação de algumas funções</a:t>
            </a:r>
          </a:p>
        </p:txBody>
      </p:sp>
      <p:sp>
        <p:nvSpPr>
          <p:cNvPr id="8" name="Espaço Reservado para Número de Slide 6">
            <a:extLst>
              <a:ext uri="{FF2B5EF4-FFF2-40B4-BE49-F238E27FC236}">
                <a16:creationId xmlns:a16="http://schemas.microsoft.com/office/drawing/2014/main" id="{5437B2E2-6AFE-43AA-9E93-5B56BE12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C7486D4-8A91-45A4-BEF1-1A62F4E2FCD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4F32526-3392-4B2C-BE6B-161D738868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8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3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9">
            <a:extLst>
              <a:ext uri="{FF2B5EF4-FFF2-40B4-BE49-F238E27FC236}">
                <a16:creationId xmlns:a16="http://schemas.microsoft.com/office/drawing/2014/main" id="{0FEE49C5-F274-4212-9DDF-5E14BF507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835" y="84931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pic>
        <p:nvPicPr>
          <p:cNvPr id="9219" name="Picture 10">
            <a:extLst>
              <a:ext uri="{FF2B5EF4-FFF2-40B4-BE49-F238E27FC236}">
                <a16:creationId xmlns:a16="http://schemas.microsoft.com/office/drawing/2014/main" id="{15D10FD4-8F10-4CCB-A41A-25A8F5EEC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/>
          <a:stretch>
            <a:fillRect/>
          </a:stretch>
        </p:blipFill>
        <p:spPr bwMode="auto">
          <a:xfrm>
            <a:off x="6005513" y="1589088"/>
            <a:ext cx="4121150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0447" name="Group 63">
            <a:extLst>
              <a:ext uri="{FF2B5EF4-FFF2-40B4-BE49-F238E27FC236}">
                <a16:creationId xmlns:a16="http://schemas.microsoft.com/office/drawing/2014/main" id="{BF0F0CB8-8ABC-4C75-839B-5308AA7878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84339" y="1776414"/>
          <a:ext cx="3887787" cy="3167063"/>
        </p:xfrm>
        <a:graphic>
          <a:graphicData uri="http://schemas.openxmlformats.org/drawingml/2006/table">
            <a:tbl>
              <a:tblPr/>
              <a:tblGrid>
                <a:gridCol w="1979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Quantidade camisetas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Preço (R$)</a:t>
                      </a:r>
                    </a:p>
                  </a:txBody>
                  <a:tcPr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F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4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2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5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75,00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90,00</a:t>
                      </a:r>
                    </a:p>
                  </a:txBody>
                  <a:tcPr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247" name="Rectangle 53">
            <a:extLst>
              <a:ext uri="{FF2B5EF4-FFF2-40B4-BE49-F238E27FC236}">
                <a16:creationId xmlns:a16="http://schemas.microsoft.com/office/drawing/2014/main" id="{64C2D1BB-77DC-43DC-A1A7-B5470EAE0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2713" y="1517650"/>
            <a:ext cx="647700" cy="287338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9248" name="Text Box 54">
            <a:extLst>
              <a:ext uri="{FF2B5EF4-FFF2-40B4-BE49-F238E27FC236}">
                <a16:creationId xmlns:a16="http://schemas.microsoft.com/office/drawing/2014/main" id="{8DB993AD-B9BA-4894-94AF-E3DB9A9E1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1285876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/>
              <a:t>Preço</a:t>
            </a:r>
          </a:p>
        </p:txBody>
      </p:sp>
      <p:sp>
        <p:nvSpPr>
          <p:cNvPr id="9249" name="Text Box 56">
            <a:extLst>
              <a:ext uri="{FF2B5EF4-FFF2-40B4-BE49-F238E27FC236}">
                <a16:creationId xmlns:a16="http://schemas.microsoft.com/office/drawing/2014/main" id="{2C66C491-FCA3-46E1-BAF8-7616D2BFB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1" y="105251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Número de camisetas</a:t>
            </a:r>
          </a:p>
        </p:txBody>
      </p:sp>
      <p:sp>
        <p:nvSpPr>
          <p:cNvPr id="9250" name="Text Box 57">
            <a:extLst>
              <a:ext uri="{FF2B5EF4-FFF2-40B4-BE49-F238E27FC236}">
                <a16:creationId xmlns:a16="http://schemas.microsoft.com/office/drawing/2014/main" id="{405869CA-4017-4AF9-8010-023E3DBE1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175" y="1446213"/>
            <a:ext cx="2873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i="1"/>
              <a:t>f</a:t>
            </a:r>
          </a:p>
        </p:txBody>
      </p:sp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705B3549-4F91-4057-A956-0B22CA154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28</a:t>
            </a:fld>
            <a:endParaRPr lang="pt-BR" alt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39D3CCB-A8D3-4CEC-B7BA-1EDDBB01DB2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8A765F4F-902A-4DA9-AEBA-2F94A58869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9D89A6B3-BA50-42A0-BABC-E4E03CD2682C}"/>
              </a:ext>
            </a:extLst>
          </p:cNvPr>
          <p:cNvSpPr txBox="1"/>
          <p:nvPr/>
        </p:nvSpPr>
        <p:spPr>
          <a:xfrm>
            <a:off x="7500730" y="5565913"/>
            <a:ext cx="207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</a:rPr>
              <a:t>f(x) = 15.x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87F4E6B3-06E2-4609-AFC3-27C0D86AEF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095" y="4762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pic>
        <p:nvPicPr>
          <p:cNvPr id="10243" name="Picture 6">
            <a:extLst>
              <a:ext uri="{FF2B5EF4-FFF2-40B4-BE49-F238E27FC236}">
                <a16:creationId xmlns:a16="http://schemas.microsoft.com/office/drawing/2014/main" id="{A850CBE6-42CE-4E1A-BA94-867D01AFA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7"/>
          <a:stretch>
            <a:fillRect/>
          </a:stretch>
        </p:blipFill>
        <p:spPr bwMode="auto">
          <a:xfrm>
            <a:off x="3792539" y="1628775"/>
            <a:ext cx="5038725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8">
            <a:extLst>
              <a:ext uri="{FF2B5EF4-FFF2-40B4-BE49-F238E27FC236}">
                <a16:creationId xmlns:a16="http://schemas.microsoft.com/office/drawing/2014/main" id="{DFF24332-2AA2-40F0-8117-F15E97BE4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8675" y="1465264"/>
            <a:ext cx="647700" cy="287337"/>
          </a:xfrm>
          <a:prstGeom prst="rect">
            <a:avLst/>
          </a:pr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0246" name="Text Box 9">
            <a:extLst>
              <a:ext uri="{FF2B5EF4-FFF2-40B4-BE49-F238E27FC236}">
                <a16:creationId xmlns:a16="http://schemas.microsoft.com/office/drawing/2014/main" id="{C52A3645-1483-488F-BB56-EDD28CC6D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1314451"/>
            <a:ext cx="86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/>
              <a:t>Preço</a:t>
            </a:r>
          </a:p>
        </p:txBody>
      </p:sp>
      <p:sp>
        <p:nvSpPr>
          <p:cNvPr id="10247" name="Text Box 10">
            <a:extLst>
              <a:ext uri="{FF2B5EF4-FFF2-40B4-BE49-F238E27FC236}">
                <a16:creationId xmlns:a16="http://schemas.microsoft.com/office/drawing/2014/main" id="{6ABD4574-D620-4FE3-B7EF-E713E2292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539" y="1052513"/>
            <a:ext cx="1584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800"/>
              <a:t>Número de camisetas</a:t>
            </a:r>
          </a:p>
        </p:txBody>
      </p:sp>
      <p:sp>
        <p:nvSpPr>
          <p:cNvPr id="10248" name="Text Box 11">
            <a:extLst>
              <a:ext uri="{FF2B5EF4-FFF2-40B4-BE49-F238E27FC236}">
                <a16:creationId xmlns:a16="http://schemas.microsoft.com/office/drawing/2014/main" id="{3392177F-6E3C-4F08-B92D-8BE3E6D2F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6475" y="1412876"/>
            <a:ext cx="287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i="1"/>
              <a:t>g</a:t>
            </a:r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778A3DF9-DE0E-44E5-8C6A-7827B5CF9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29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04B60287-5CA6-43D8-B5B7-BB5A014263E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307E94A7-0A3F-49F5-A2CB-4C2999D1A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9B02065-E1A6-424E-BFFE-B46F142ED480}"/>
                  </a:ext>
                </a:extLst>
              </p:cNvPr>
              <p:cNvSpPr txBox="1"/>
              <p:nvPr/>
            </p:nvSpPr>
            <p:spPr>
              <a:xfrm>
                <a:off x="8551279" y="5193386"/>
                <a:ext cx="3183885" cy="831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sz="3600" b="1" dirty="0">
                    <a:solidFill>
                      <a:srgbClr val="FF0000"/>
                    </a:solidFill>
                  </a:rPr>
                  <a:t>g(x) = f </a:t>
                </a:r>
                <a:r>
                  <a:rPr lang="pt-BR" sz="3600" b="1" baseline="30000" dirty="0">
                    <a:solidFill>
                      <a:srgbClr val="FF0000"/>
                    </a:solidFill>
                  </a:rPr>
                  <a:t>-1</a:t>
                </a:r>
                <a:r>
                  <a:rPr lang="pt-BR" sz="3600" b="1" dirty="0">
                    <a:solidFill>
                      <a:srgbClr val="FF0000"/>
                    </a:solidFill>
                  </a:rPr>
                  <a:t>(x)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pt-BR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pt-BR" sz="36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E9B02065-E1A6-424E-BFFE-B46F142ED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1279" y="5193386"/>
                <a:ext cx="3183885" cy="831190"/>
              </a:xfrm>
              <a:prstGeom prst="rect">
                <a:avLst/>
              </a:prstGeom>
              <a:blipFill>
                <a:blip r:embed="rId6"/>
                <a:stretch>
                  <a:fillRect l="-5939" t="-2941" b="-1397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5" name="Picture 4" descr="http://static.infoescola.com/wp-content/uploads/2009/08/funcaomodular5.jpg">
            <a:extLst>
              <a:ext uri="{FF2B5EF4-FFF2-40B4-BE49-F238E27FC236}">
                <a16:creationId xmlns:a16="http://schemas.microsoft.com/office/drawing/2014/main" id="{E02704A3-5DDB-4DE5-B3DB-43F26CF23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68325" y="2951321"/>
            <a:ext cx="4914900" cy="3343275"/>
          </a:xfrm>
          <a:prstGeom prst="rect">
            <a:avLst/>
          </a:prstGeom>
          <a:noFill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55552A9-A3D4-491B-B182-ECB476CBD4EA}"/>
              </a:ext>
            </a:extLst>
          </p:cNvPr>
          <p:cNvSpPr txBox="1"/>
          <p:nvPr/>
        </p:nvSpPr>
        <p:spPr>
          <a:xfrm>
            <a:off x="4611333" y="165239"/>
            <a:ext cx="23342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400" b="1" dirty="0"/>
              <a:t>f(x) = |x|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D0921BB-13E2-4BB1-B4B9-B3B21BCD62CE}"/>
              </a:ext>
            </a:extLst>
          </p:cNvPr>
          <p:cNvSpPr txBox="1"/>
          <p:nvPr/>
        </p:nvSpPr>
        <p:spPr>
          <a:xfrm>
            <a:off x="4546036" y="1250503"/>
            <a:ext cx="256833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b="1" i="0" dirty="0"/>
              <a:t>|x| = x , se x </a:t>
            </a:r>
            <a:r>
              <a:rPr lang="pt-BR" sz="2800" b="1" i="0" dirty="0">
                <a:sym typeface="Symbol"/>
              </a:rPr>
              <a:t> 0</a:t>
            </a:r>
          </a:p>
          <a:p>
            <a:pPr algn="ctr"/>
            <a:r>
              <a:rPr lang="pt-BR" sz="2800" b="1" i="0" dirty="0">
                <a:sym typeface="Symbol"/>
              </a:rPr>
              <a:t>e</a:t>
            </a:r>
          </a:p>
          <a:p>
            <a:pPr algn="ctr"/>
            <a:r>
              <a:rPr lang="pt-BR" sz="2800" b="1" i="0" dirty="0"/>
              <a:t>|x| = -x, se x&lt; 0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26ACD6A-7F6F-49A0-A6DB-6B81EF4823EF}"/>
              </a:ext>
            </a:extLst>
          </p:cNvPr>
          <p:cNvSpPr txBox="1"/>
          <p:nvPr/>
        </p:nvSpPr>
        <p:spPr>
          <a:xfrm flipH="1">
            <a:off x="-2" y="265043"/>
            <a:ext cx="46113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MODULAR</a:t>
            </a:r>
          </a:p>
        </p:txBody>
      </p:sp>
    </p:spTree>
    <p:extLst>
      <p:ext uri="{BB962C8B-B14F-4D97-AF65-F5344CB8AC3E}">
        <p14:creationId xmlns:p14="http://schemas.microsoft.com/office/powerpoint/2010/main" val="8655185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2C7048-40B9-4F10-8246-1CDA6B5D9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104" y="113333"/>
            <a:ext cx="10515600" cy="1325563"/>
          </a:xfrm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sp>
        <p:nvSpPr>
          <p:cNvPr id="11267" name="Rectangle 6">
            <a:extLst>
              <a:ext uri="{FF2B5EF4-FFF2-40B4-BE49-F238E27FC236}">
                <a16:creationId xmlns:a16="http://schemas.microsoft.com/office/drawing/2014/main" id="{37CEAC6F-D06B-4A0E-954C-5C2984EEB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0904" y="2051948"/>
            <a:ext cx="1004514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pt-BR" altLang="pt-BR" sz="2400" dirty="0"/>
              <a:t>Dada uma função </a:t>
            </a:r>
            <a:r>
              <a:rPr lang="pt-BR" altLang="pt-BR" sz="2400" i="1" dirty="0"/>
              <a:t>f</a:t>
            </a:r>
            <a:r>
              <a:rPr lang="pt-BR" altLang="pt-BR" sz="2400" dirty="0"/>
              <a:t>: </a:t>
            </a:r>
            <a:r>
              <a:rPr lang="pt-BR" altLang="pt-BR" sz="2400" i="1" dirty="0"/>
              <a:t>A</a:t>
            </a:r>
            <a:r>
              <a:rPr lang="pt-BR" altLang="pt-BR" sz="2400" dirty="0"/>
              <a:t> </a:t>
            </a:r>
            <a:r>
              <a:rPr lang="pt-BR" altLang="pt-BR" sz="2400" dirty="0">
                <a:sym typeface="Symbol" panose="05050102010706020507" pitchFamily="18" charset="2"/>
              </a:rPr>
              <a:t> </a:t>
            </a:r>
            <a:r>
              <a:rPr lang="pt-BR" altLang="pt-BR" sz="2400" i="1" dirty="0">
                <a:sym typeface="Symbol" panose="05050102010706020507" pitchFamily="18" charset="2"/>
              </a:rPr>
              <a:t>B</a:t>
            </a:r>
            <a:r>
              <a:rPr lang="pt-BR" altLang="pt-BR" sz="2400" dirty="0">
                <a:sym typeface="Symbol" panose="05050102010706020507" pitchFamily="18" charset="2"/>
              </a:rPr>
              <a:t> bijetora, chamamos de </a:t>
            </a:r>
            <a:r>
              <a:rPr lang="pt-BR" altLang="pt-BR" sz="2400" b="1" dirty="0">
                <a:sym typeface="Symbol" panose="05050102010706020507" pitchFamily="18" charset="2"/>
              </a:rPr>
              <a:t>função</a:t>
            </a:r>
          </a:p>
          <a:p>
            <a:pPr eaLnBrk="1" hangingPunct="1">
              <a:lnSpc>
                <a:spcPct val="150000"/>
              </a:lnSpc>
            </a:pPr>
            <a:r>
              <a:rPr lang="pt-BR" altLang="pt-BR" sz="2400" b="1" dirty="0">
                <a:sym typeface="Symbol" panose="05050102010706020507" pitchFamily="18" charset="2"/>
              </a:rPr>
              <a:t>inversa</a:t>
            </a:r>
            <a:r>
              <a:rPr lang="pt-BR" altLang="pt-BR" sz="2400" dirty="0">
                <a:sym typeface="Symbol" panose="05050102010706020507" pitchFamily="18" charset="2"/>
              </a:rPr>
              <a:t> de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dirty="0">
                <a:sym typeface="Symbol" panose="05050102010706020507" pitchFamily="18" charset="2"/>
              </a:rPr>
              <a:t> a função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baseline="30000" dirty="0">
                <a:sym typeface="Symbol" panose="05050102010706020507" pitchFamily="18" charset="2"/>
              </a:rPr>
              <a:t>−1</a:t>
            </a:r>
            <a:r>
              <a:rPr lang="pt-BR" altLang="pt-BR" sz="2400" dirty="0">
                <a:sym typeface="Symbol" panose="05050102010706020507" pitchFamily="18" charset="2"/>
              </a:rPr>
              <a:t>: </a:t>
            </a:r>
            <a:r>
              <a:rPr lang="pt-BR" altLang="pt-BR" sz="2400" i="1" dirty="0">
                <a:sym typeface="Symbol" panose="05050102010706020507" pitchFamily="18" charset="2"/>
              </a:rPr>
              <a:t>B</a:t>
            </a:r>
            <a:r>
              <a:rPr lang="pt-BR" altLang="pt-BR" sz="2400" dirty="0">
                <a:sym typeface="Symbol" panose="05050102010706020507" pitchFamily="18" charset="2"/>
              </a:rPr>
              <a:t>  </a:t>
            </a:r>
            <a:r>
              <a:rPr lang="pt-BR" altLang="pt-BR" sz="2400" i="1" dirty="0">
                <a:sym typeface="Symbol" panose="05050102010706020507" pitchFamily="18" charset="2"/>
              </a:rPr>
              <a:t>A</a:t>
            </a:r>
            <a:r>
              <a:rPr lang="pt-BR" altLang="pt-BR" sz="2400" dirty="0">
                <a:sym typeface="Symbol" panose="05050102010706020507" pitchFamily="18" charset="2"/>
              </a:rPr>
              <a:t>, tal que, para todo (</a:t>
            </a:r>
            <a:r>
              <a:rPr lang="pt-BR" altLang="pt-BR" sz="2400" i="1" dirty="0">
                <a:sym typeface="Symbol" panose="05050102010706020507" pitchFamily="18" charset="2"/>
              </a:rPr>
              <a:t>x</a:t>
            </a:r>
            <a:r>
              <a:rPr lang="pt-BR" altLang="pt-BR" sz="2400" dirty="0">
                <a:sym typeface="Symbol" panose="05050102010706020507" pitchFamily="18" charset="2"/>
              </a:rPr>
              <a:t>, </a:t>
            </a:r>
            <a:r>
              <a:rPr lang="pt-BR" altLang="pt-BR" sz="2400" i="1" dirty="0">
                <a:sym typeface="Symbol" panose="05050102010706020507" pitchFamily="18" charset="2"/>
              </a:rPr>
              <a:t>y</a:t>
            </a:r>
            <a:r>
              <a:rPr lang="pt-BR" altLang="pt-BR" sz="2400" dirty="0">
                <a:sym typeface="Symbol" panose="05050102010706020507" pitchFamily="18" charset="2"/>
              </a:rPr>
              <a:t>) </a:t>
            </a:r>
            <a:r>
              <a:rPr lang="pt-BR" altLang="pt-BR" sz="2800" dirty="0">
                <a:sym typeface="Symbol" panose="05050102010706020507" pitchFamily="18" charset="2"/>
              </a:rPr>
              <a:t></a:t>
            </a:r>
            <a:r>
              <a:rPr lang="pt-BR" altLang="pt-BR" sz="2400" dirty="0">
                <a:sym typeface="Symbol" panose="05050102010706020507" pitchFamily="18" charset="2"/>
              </a:rPr>
              <a:t>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dirty="0">
                <a:sym typeface="Symbol" panose="05050102010706020507" pitchFamily="18" charset="2"/>
              </a:rPr>
              <a:t>, há (</a:t>
            </a:r>
            <a:r>
              <a:rPr lang="pt-BR" altLang="pt-BR" sz="2400" i="1" dirty="0">
                <a:sym typeface="Symbol" panose="05050102010706020507" pitchFamily="18" charset="2"/>
              </a:rPr>
              <a:t>y</a:t>
            </a:r>
            <a:r>
              <a:rPr lang="pt-BR" altLang="pt-BR" sz="2400" dirty="0">
                <a:sym typeface="Symbol" panose="05050102010706020507" pitchFamily="18" charset="2"/>
              </a:rPr>
              <a:t>, </a:t>
            </a:r>
            <a:r>
              <a:rPr lang="pt-BR" altLang="pt-BR" sz="2400" i="1" dirty="0">
                <a:sym typeface="Symbol" panose="05050102010706020507" pitchFamily="18" charset="2"/>
              </a:rPr>
              <a:t>x</a:t>
            </a:r>
            <a:r>
              <a:rPr lang="pt-BR" altLang="pt-BR" sz="2400" dirty="0">
                <a:sym typeface="Symbol" panose="05050102010706020507" pitchFamily="18" charset="2"/>
              </a:rPr>
              <a:t>) </a:t>
            </a:r>
            <a:r>
              <a:rPr lang="pt-BR" altLang="pt-BR" sz="2800" dirty="0">
                <a:sym typeface="Symbol" panose="05050102010706020507" pitchFamily="18" charset="2"/>
              </a:rPr>
              <a:t></a:t>
            </a:r>
            <a:r>
              <a:rPr lang="pt-BR" altLang="pt-BR" sz="2400" dirty="0">
                <a:sym typeface="Symbol" panose="05050102010706020507" pitchFamily="18" charset="2"/>
              </a:rPr>
              <a:t> </a:t>
            </a:r>
            <a:r>
              <a:rPr lang="pt-BR" altLang="pt-BR" sz="2400" i="1" dirty="0">
                <a:sym typeface="Symbol" panose="05050102010706020507" pitchFamily="18" charset="2"/>
              </a:rPr>
              <a:t>f</a:t>
            </a:r>
            <a:r>
              <a:rPr lang="pt-BR" altLang="pt-BR" sz="2400" baseline="30000" dirty="0">
                <a:sym typeface="Symbol" panose="05050102010706020507" pitchFamily="18" charset="2"/>
              </a:rPr>
              <a:t>−1</a:t>
            </a:r>
            <a:r>
              <a:rPr lang="pt-BR" altLang="pt-BR" sz="2400" dirty="0"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Espaço Reservado para Número de Slide 6">
            <a:extLst>
              <a:ext uri="{FF2B5EF4-FFF2-40B4-BE49-F238E27FC236}">
                <a16:creationId xmlns:a16="http://schemas.microsoft.com/office/drawing/2014/main" id="{A12B6AD0-37CF-4BE8-B487-6BA7D703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30</a:t>
            </a:fld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812307C-4D1C-4A3B-B208-C0781411133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6B2550-338D-4186-83EE-514EA3F55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F9C5EF87-D5A6-4858-B490-F395FEA18C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908051"/>
            <a:ext cx="82804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/>
              <a:t>Determinar a função inversa de </a:t>
            </a:r>
            <a:r>
              <a:rPr lang="pt-BR" altLang="pt-BR" sz="1900" i="1">
                <a:latin typeface="Times New Roman" panose="02020603050405020304" pitchFamily="18" charset="0"/>
              </a:rPr>
              <a:t>f</a:t>
            </a:r>
            <a:r>
              <a:rPr lang="pt-BR" altLang="pt-BR" sz="1900"/>
              <a:t>(</a:t>
            </a:r>
            <a:r>
              <a:rPr lang="pt-BR" altLang="pt-BR" sz="1900" i="1"/>
              <a:t>x</a:t>
            </a:r>
            <a:r>
              <a:rPr lang="pt-BR" altLang="pt-BR" sz="1900"/>
              <a:t>) = 6x – 1.</a:t>
            </a:r>
          </a:p>
          <a:p>
            <a:pPr eaLnBrk="1" hangingPunct="1"/>
            <a:endParaRPr lang="pt-BR" altLang="pt-BR" sz="1900"/>
          </a:p>
          <a:p>
            <a:pPr eaLnBrk="1" hangingPunct="1">
              <a:buClr>
                <a:srgbClr val="008000"/>
              </a:buClr>
              <a:buFont typeface="Wingdings" panose="05000000000000000000" pitchFamily="2" charset="2"/>
              <a:buNone/>
            </a:pPr>
            <a:r>
              <a:rPr lang="pt-BR" altLang="pt-BR" sz="1900"/>
              <a:t>Condição:</a:t>
            </a:r>
            <a:r>
              <a:rPr lang="pt-BR" altLang="pt-BR" sz="1900" i="1">
                <a:latin typeface="Times New Roman" panose="02020603050405020304" pitchFamily="18" charset="0"/>
              </a:rPr>
              <a:t> f</a:t>
            </a:r>
            <a:r>
              <a:rPr lang="pt-BR" altLang="pt-BR" sz="1900"/>
              <a:t>(</a:t>
            </a:r>
            <a:r>
              <a:rPr lang="pt-BR" altLang="pt-BR" sz="1900" i="1"/>
              <a:t>x</a:t>
            </a:r>
            <a:r>
              <a:rPr lang="pt-BR" altLang="pt-BR" sz="1900"/>
              <a:t>) ser bijetora.</a:t>
            </a:r>
            <a:endParaRPr lang="pt-BR" altLang="pt-BR" sz="1900">
              <a:sym typeface="Webdings" panose="05030102010509060703" pitchFamily="18" charset="2"/>
            </a:endParaRPr>
          </a:p>
        </p:txBody>
      </p:sp>
      <p:sp>
        <p:nvSpPr>
          <p:cNvPr id="12291" name="Rectangle 9">
            <a:extLst>
              <a:ext uri="{FF2B5EF4-FFF2-40B4-BE49-F238E27FC236}">
                <a16:creationId xmlns:a16="http://schemas.microsoft.com/office/drawing/2014/main" id="{DC403B18-F6D2-4196-A6A2-EAA4C4045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8" y="1916113"/>
            <a:ext cx="2881312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6575" algn="l"/>
              </a:tabLs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1900" i="1" dirty="0"/>
              <a:t>y</a:t>
            </a:r>
            <a:r>
              <a:rPr lang="pt-BR" altLang="pt-BR" sz="1900" dirty="0"/>
              <a:t> = 6x – 1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dirty="0">
                <a:sym typeface="Symbol" panose="05050102010706020507" pitchFamily="18" charset="2"/>
              </a:rPr>
              <a:t>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1900" i="1" dirty="0"/>
              <a:t> 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dirty="0">
                <a:sym typeface="Symbol" panose="05050102010706020507" pitchFamily="18" charset="2"/>
              </a:rPr>
              <a:t></a:t>
            </a: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endParaRPr lang="pt-BR" altLang="pt-BR" sz="3000" dirty="0">
              <a:sym typeface="Symbol" panose="05050102010706020507" pitchFamily="18" charset="2"/>
            </a:endParaRPr>
          </a:p>
          <a:p>
            <a:pPr algn="ctr" eaLnBrk="1" hangingPunct="1">
              <a:spcBef>
                <a:spcPct val="20000"/>
              </a:spcBef>
              <a:spcAft>
                <a:spcPct val="20000"/>
              </a:spcAft>
            </a:pPr>
            <a:r>
              <a:rPr lang="pt-BR" altLang="pt-BR" sz="3000" dirty="0">
                <a:sym typeface="Symbol" panose="05050102010706020507" pitchFamily="18" charset="2"/>
              </a:rPr>
              <a:t></a:t>
            </a:r>
          </a:p>
        </p:txBody>
      </p:sp>
      <p:sp>
        <p:nvSpPr>
          <p:cNvPr id="12292" name="Rectangle 24">
            <a:extLst>
              <a:ext uri="{FF2B5EF4-FFF2-40B4-BE49-F238E27FC236}">
                <a16:creationId xmlns:a16="http://schemas.microsoft.com/office/drawing/2014/main" id="{9F0B257C-4E51-4152-8EE7-9178E03A95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219" y="4764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tabLst>
                <a:tab pos="536575" algn="l"/>
              </a:tabLst>
            </a:pPr>
            <a:r>
              <a:rPr lang="pt-BR" altLang="pt-BR" sz="2800" dirty="0">
                <a:solidFill>
                  <a:schemeClr val="accent1">
                    <a:lumMod val="50000"/>
                  </a:schemeClr>
                </a:solidFill>
                <a:latin typeface="Goudy Stout" panose="0202090407030B020401" pitchFamily="18" charset="0"/>
              </a:rPr>
              <a:t>Função inversa</a:t>
            </a:r>
          </a:p>
        </p:txBody>
      </p:sp>
      <p:sp>
        <p:nvSpPr>
          <p:cNvPr id="12293" name="Text Box 27">
            <a:extLst>
              <a:ext uri="{FF2B5EF4-FFF2-40B4-BE49-F238E27FC236}">
                <a16:creationId xmlns:a16="http://schemas.microsoft.com/office/drawing/2014/main" id="{694D69A4-0AF7-4476-8335-3A765E3B0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5300664"/>
            <a:ext cx="2087562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i="1"/>
              <a:t>f</a:t>
            </a:r>
            <a:r>
              <a:rPr lang="pt-BR" altLang="pt-BR" sz="1900" i="1" baseline="30000"/>
              <a:t>−1</a:t>
            </a:r>
            <a:r>
              <a:rPr lang="pt-BR" altLang="pt-BR" sz="1900" i="1"/>
              <a:t>(x) = </a:t>
            </a:r>
            <a:r>
              <a:rPr lang="pt-BR" altLang="pt-BR" sz="2400" i="1" u="sng" baseline="30000"/>
              <a:t>x + 1</a:t>
            </a:r>
          </a:p>
          <a:p>
            <a:pPr eaLnBrk="1" hangingPunct="1"/>
            <a:r>
              <a:rPr lang="pt-BR" altLang="pt-BR" sz="2400" i="1" baseline="30000"/>
              <a:t>	   6</a:t>
            </a:r>
          </a:p>
        </p:txBody>
      </p:sp>
      <p:sp>
        <p:nvSpPr>
          <p:cNvPr id="12294" name="Text Box 29">
            <a:extLst>
              <a:ext uri="{FF2B5EF4-FFF2-40B4-BE49-F238E27FC236}">
                <a16:creationId xmlns:a16="http://schemas.microsoft.com/office/drawing/2014/main" id="{FF92CFFA-0A96-4C63-BACB-25280D593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4005264"/>
            <a:ext cx="165735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pt-BR" altLang="pt-BR" sz="1900" i="1"/>
              <a:t>y = </a:t>
            </a:r>
            <a:r>
              <a:rPr lang="pt-BR" altLang="pt-BR" sz="2400" i="1" u="sng" baseline="30000"/>
              <a:t>x + 1</a:t>
            </a:r>
          </a:p>
          <a:p>
            <a:pPr algn="ctr" eaLnBrk="1" hangingPunct="1"/>
            <a:r>
              <a:rPr lang="pt-BR" altLang="pt-BR" sz="1900" i="1" baseline="30000"/>
              <a:t>         </a:t>
            </a:r>
            <a:r>
              <a:rPr lang="pt-BR" altLang="pt-BR" sz="2400" i="1" baseline="30000"/>
              <a:t>6</a:t>
            </a:r>
            <a:r>
              <a:rPr lang="pt-BR" altLang="pt-BR" sz="2400" i="1" baseline="300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5" name="Text Box 30">
            <a:extLst>
              <a:ext uri="{FF2B5EF4-FFF2-40B4-BE49-F238E27FC236}">
                <a16:creationId xmlns:a16="http://schemas.microsoft.com/office/drawing/2014/main" id="{5AB510E8-2AE1-4F7D-9651-A9DF46E9B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2852739"/>
            <a:ext cx="165735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pt-BR" altLang="pt-BR" sz="1900" i="1" dirty="0"/>
              <a:t>x = 6y − 1</a:t>
            </a:r>
          </a:p>
          <a:p>
            <a:pPr eaLnBrk="1" hangingPunct="1"/>
            <a:endParaRPr lang="pt-BR" altLang="pt-BR" sz="1800" i="1" dirty="0">
              <a:latin typeface="Arial" panose="020B0604020202020204" pitchFamily="34" charset="0"/>
            </a:endParaRPr>
          </a:p>
        </p:txBody>
      </p:sp>
      <p:sp>
        <p:nvSpPr>
          <p:cNvPr id="9" name="Espaço Reservado para Número de Slide 6">
            <a:extLst>
              <a:ext uri="{FF2B5EF4-FFF2-40B4-BE49-F238E27FC236}">
                <a16:creationId xmlns:a16="http://schemas.microsoft.com/office/drawing/2014/main" id="{03B8F059-E855-44CE-BFD3-A29D826E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31</a:t>
            </a:fld>
            <a:endParaRPr lang="pt-BR" alt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985480-F6F5-4D34-A371-932471B6423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4868E1C-07CE-4986-85D5-2D1289B458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E42E257-B7E8-4C06-9B3C-F8B830D71B42}"/>
              </a:ext>
            </a:extLst>
          </p:cNvPr>
          <p:cNvSpPr/>
          <p:nvPr/>
        </p:nvSpPr>
        <p:spPr>
          <a:xfrm>
            <a:off x="0" y="2305878"/>
            <a:ext cx="12192000" cy="109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EDE89FA-BA59-44C9-8B12-D6E86CD09A31}"/>
              </a:ext>
            </a:extLst>
          </p:cNvPr>
          <p:cNvSpPr/>
          <p:nvPr/>
        </p:nvSpPr>
        <p:spPr>
          <a:xfrm>
            <a:off x="7852" y="3385734"/>
            <a:ext cx="12192000" cy="1252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E6C7E30-47F6-41E9-9700-40BEC01A333F}"/>
              </a:ext>
            </a:extLst>
          </p:cNvPr>
          <p:cNvSpPr/>
          <p:nvPr/>
        </p:nvSpPr>
        <p:spPr>
          <a:xfrm>
            <a:off x="-19442" y="4588232"/>
            <a:ext cx="12192000" cy="18081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Número de Slide 6">
            <a:extLst>
              <a:ext uri="{FF2B5EF4-FFF2-40B4-BE49-F238E27FC236}">
                <a16:creationId xmlns:a16="http://schemas.microsoft.com/office/drawing/2014/main" id="{169472A8-3255-4BF2-84E3-3D0F525B4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3C3E-30D7-4516-ABA6-F3E121CB1ACC}" type="slidenum">
              <a:rPr lang="pt-BR" altLang="pt-BR"/>
              <a:pPr/>
              <a:t>32</a:t>
            </a:fld>
            <a:endParaRPr lang="pt-BR" alt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D9B87BB-FDBE-4A31-8E5A-DF9846571E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CA5F0ED-2003-4B8B-88E4-E3648CFA63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41986" name="Picture 2" descr="Imagem relacionada">
            <a:extLst>
              <a:ext uri="{FF2B5EF4-FFF2-40B4-BE49-F238E27FC236}">
                <a16:creationId xmlns:a16="http://schemas.microsoft.com/office/drawing/2014/main" id="{2F381E79-2541-44A8-82FB-DC99551E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611" y="13251"/>
            <a:ext cx="8510777" cy="63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FE9E78C-80E8-46B0-A28D-BE4AE0500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7060" y="15874"/>
            <a:ext cx="10515600" cy="1325563"/>
          </a:xfrm>
        </p:spPr>
        <p:txBody>
          <a:bodyPr>
            <a:normAutofit/>
          </a:bodyPr>
          <a:lstStyle/>
          <a:p>
            <a:r>
              <a:rPr lang="pt-BR" altLang="pt-BR" sz="3200" b="1" u="sng" dirty="0"/>
              <a:t>Dicas para construir os gráficos e “evitar” a definição: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4C4D767-4167-4E33-8AE9-019056A6C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060" y="1341438"/>
            <a:ext cx="11938242" cy="4259262"/>
          </a:xfrm>
        </p:spPr>
        <p:txBody>
          <a:bodyPr>
            <a:normAutofit/>
          </a:bodyPr>
          <a:lstStyle/>
          <a:p>
            <a:r>
              <a:rPr lang="pt-BR" altLang="pt-BR" b="1" dirty="0"/>
              <a:t>|f(x)| </a:t>
            </a:r>
            <a:r>
              <a:rPr lang="pt-BR" altLang="pt-BR" b="1" dirty="0">
                <a:sym typeface="Wingdings" panose="05000000000000000000" pitchFamily="2" charset="2"/>
              </a:rPr>
              <a:t> </a:t>
            </a:r>
            <a:r>
              <a:rPr lang="pt-BR" altLang="pt-BR" b="1" dirty="0"/>
              <a:t>Se o módulo estiver na função toda, então fazemos o processo do rebatimento.</a:t>
            </a:r>
          </a:p>
          <a:p>
            <a:pPr>
              <a:buFontTx/>
              <a:buNone/>
            </a:pPr>
            <a:r>
              <a:rPr lang="pt-BR" altLang="pt-BR" b="1" dirty="0"/>
              <a:t>	</a:t>
            </a:r>
          </a:p>
          <a:p>
            <a:pPr>
              <a:buFontTx/>
              <a:buNone/>
            </a:pPr>
            <a:r>
              <a:rPr lang="pt-BR" altLang="pt-BR" b="1" dirty="0"/>
              <a:t>REBATIMENTO: Consiste em “rebater” para cima do eixo “y” a parte do gráfico da função que estiver abaixo desse eixo, pois o módulo de um número real nunca pode ser negativo.</a:t>
            </a:r>
          </a:p>
          <a:p>
            <a:pPr>
              <a:buFontTx/>
              <a:buNone/>
            </a:pPr>
            <a:endParaRPr lang="pt-BR" altLang="pt-BR" b="1" dirty="0"/>
          </a:p>
          <a:p>
            <a:r>
              <a:rPr lang="pt-BR" altLang="pt-BR" b="1" dirty="0"/>
              <a:t>f(|x|) </a:t>
            </a:r>
            <a:r>
              <a:rPr lang="pt-BR" altLang="pt-BR" b="1" dirty="0">
                <a:sym typeface="Wingdings" panose="05000000000000000000" pitchFamily="2" charset="2"/>
              </a:rPr>
              <a:t> Se o módulo estiver apenas no “x” da função, então vamos “conservar” a parte direita do gráfico e repetir, simetricamente, à esquerda.</a:t>
            </a:r>
            <a:endParaRPr lang="pt-BR" altLang="pt-BR" b="1" dirty="0"/>
          </a:p>
        </p:txBody>
      </p:sp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B904B6C3-B08F-44F4-B6B9-959130A1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C85572-491F-41BB-8796-115276BEC4C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7899EC0-1EA3-453F-9FF1-85649F703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11" presetID="2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04167E-6 -3.7037E-7 L 1.04167E-6 -0.07222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36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4.44444E-6 L -8.33333E-7 -0.07222 " pathEditMode="relative" rAng="0" ptsTypes="AA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9AC3F65-695D-4AAF-A3A6-3E2AEC8FF2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/>
              <a:t>y = x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04699AA7-7D49-4E48-82DD-EA1F59C71C8B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736E539E-DF4A-43A8-B779-A4216B19E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57D072B-933B-4EF2-B0CE-A3F330DAA40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6B22721-49D4-4887-9AEC-22D57FAF6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FED3426-1176-4598-957B-3BCA65B4F1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i="1" dirty="0"/>
              <a:t>y = |x|</a:t>
            </a:r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F0857831-3F3E-4003-AB26-C7D4A7F5E2D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EE606D0D-3570-40B0-B193-62F4D27A0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DF5334E-214D-4100-B30B-AE0DE18B7A7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DC7145-009C-4355-9818-10540DA3B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14F15BB-4A74-4E09-9A84-CDDE49D692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 dirty="0"/>
              <a:t>y = 2x - 4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D294FB97-A62E-460E-8873-7BB344406F4F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30D58A31-7332-40C2-AF96-0202A825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018AF73-9533-4851-827F-E683E7158BD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43B276C-C6EB-4F22-ACCE-C6987AF5A3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A361E0F-AD95-4CED-BD1E-17126E729F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|2x – 4|</a:t>
            </a:r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16CDAC80-01F8-4547-802F-7616C96438D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1BE6ABA0-EC9E-47E5-988D-C9BC4D0B4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3A4F6FF-7C2E-4DFA-AFBC-9F64534D881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FEB58B0-67AC-4E20-8C88-496724AD1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CC45DB9-BDE4-46DA-8CEA-1B36AE59C5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4000" b="1"/>
              <a:t>y = x + 1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BEFD1247-8CC9-4A51-AE1F-7BE0C62E111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Espaço Reservado para Número de Slide 6">
            <a:extLst>
              <a:ext uri="{FF2B5EF4-FFF2-40B4-BE49-F238E27FC236}">
                <a16:creationId xmlns:a16="http://schemas.microsoft.com/office/drawing/2014/main" id="{5BF7BD25-DC0D-47FB-83F3-C289A2EDD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0019" y="6484006"/>
            <a:ext cx="2845283" cy="475733"/>
          </a:xfrm>
        </p:spPr>
        <p:txBody>
          <a:bodyPr/>
          <a:lstStyle/>
          <a:p>
            <a:fld id="{88893C3E-30D7-4516-ABA6-F3E121CB1AC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4862675-0B1A-400D-8FE0-4D06589D705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3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EC29B6B-FB54-4695-AA9B-1B60DA9BA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1141</Words>
  <Application>Microsoft Office PowerPoint</Application>
  <PresentationFormat>Widescreen</PresentationFormat>
  <Paragraphs>189</Paragraphs>
  <Slides>32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7" baseType="lpstr">
      <vt:lpstr>MS PGothic</vt:lpstr>
      <vt:lpstr>Algerian</vt:lpstr>
      <vt:lpstr>Arial</vt:lpstr>
      <vt:lpstr>Calibri</vt:lpstr>
      <vt:lpstr>Calibri Light</vt:lpstr>
      <vt:lpstr>Cambria Math</vt:lpstr>
      <vt:lpstr>Euclid Extra</vt:lpstr>
      <vt:lpstr>Goudy Stout</vt:lpstr>
      <vt:lpstr>Palace Script MT</vt:lpstr>
      <vt:lpstr>Symbol</vt:lpstr>
      <vt:lpstr>Times New Roman</vt:lpstr>
      <vt:lpstr>Verdana</vt:lpstr>
      <vt:lpstr>Webdings</vt:lpstr>
      <vt:lpstr>Wingdings</vt:lpstr>
      <vt:lpstr>Tema do Office</vt:lpstr>
      <vt:lpstr>Apresentação do PowerPoint</vt:lpstr>
      <vt:lpstr>Apresentação do PowerPoint</vt:lpstr>
      <vt:lpstr>Apresentação do PowerPoint</vt:lpstr>
      <vt:lpstr>Dicas para construir os gráficos e “evitar” a definição:</vt:lpstr>
      <vt:lpstr>y = x</vt:lpstr>
      <vt:lpstr>y = |x|</vt:lpstr>
      <vt:lpstr>y = 2x - 4</vt:lpstr>
      <vt:lpstr>y = |2x – 4|</vt:lpstr>
      <vt:lpstr>y = x + 1</vt:lpstr>
      <vt:lpstr>y = |x + 1|</vt:lpstr>
      <vt:lpstr>y = -3x + 3</vt:lpstr>
      <vt:lpstr>y = |-3x + 3|</vt:lpstr>
      <vt:lpstr>y = x2 – 2x</vt:lpstr>
      <vt:lpstr>y = |x2 – 2x|</vt:lpstr>
      <vt:lpstr>y = x2 + x - 2</vt:lpstr>
      <vt:lpstr>y = |x2 + x – 2|</vt:lpstr>
      <vt:lpstr>y = -x2 + 2x + 3</vt:lpstr>
      <vt:lpstr>y = |-x2 + 2x + 3|</vt:lpstr>
      <vt:lpstr>y = |x| + 1</vt:lpstr>
      <vt:lpstr>y = -3|x| + 3</vt:lpstr>
      <vt:lpstr>Operação: Função composta </vt:lpstr>
      <vt:lpstr>Simbolicamente</vt:lpstr>
      <vt:lpstr>Função composta</vt:lpstr>
      <vt:lpstr>Função composta</vt:lpstr>
      <vt:lpstr>Qualificação de algumas funções</vt:lpstr>
      <vt:lpstr>Qualificação de algumas funções</vt:lpstr>
      <vt:lpstr>Qualificação de algumas funções</vt:lpstr>
      <vt:lpstr>Função inversa</vt:lpstr>
      <vt:lpstr>Função inversa</vt:lpstr>
      <vt:lpstr>Função inversa</vt:lpstr>
      <vt:lpstr>Função inversa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4</cp:revision>
  <dcterms:created xsi:type="dcterms:W3CDTF">2018-08-29T12:24:23Z</dcterms:created>
  <dcterms:modified xsi:type="dcterms:W3CDTF">2018-08-29T13:01:53Z</dcterms:modified>
</cp:coreProperties>
</file>