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59" r:id="rId5"/>
    <p:sldId id="265" r:id="rId6"/>
    <p:sldId id="260" r:id="rId7"/>
    <p:sldId id="266" r:id="rId8"/>
    <p:sldId id="261" r:id="rId9"/>
    <p:sldId id="264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7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B9E54-9415-434B-9F9E-F906134CB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BE8BF5-6CA1-4D66-973B-07D86FD49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9DCEA9-0379-43D9-9075-32C4BB676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98280E-4CCB-4165-8765-926D3BFE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18BC17-E4E7-4693-BB9D-6F40272C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14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0C136-9275-4F7F-8B72-A05E67565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E610F49-4149-462C-84EA-010FD7DA9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036F1E-C348-41D3-B68F-B9F8ED18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71F001-4879-4E2E-AD8B-08CD06BE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72AC07-34EB-4337-9D05-98120FDF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86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2E1AB5-D7E0-4A0D-8339-7110572D6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1223DD-F6DF-4167-ADED-977A9AF09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6BD031-DE7D-4D11-BF03-6F6831FD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605CEA-BA8C-4627-B049-13C480750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BF95EC-2B7A-447E-A2E8-0E11EC9A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92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2F91A-AF88-4266-AB74-9791E8DD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17AD2F-A238-4470-B78B-E2250DCD8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FA15AA-15EC-4013-B1F8-0644BDDF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4EEA21-63E4-4457-ADE3-9E5FA3A2D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0FFD3A-4960-47CE-914E-74680EBAC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85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E30E2-B98E-4E9A-B4EA-6DFBF668A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DFD703-DC1D-482B-8E5D-923CA8CD6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77563D-D511-43B5-9B6C-9D6BC6D74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931721-2E52-4090-8E53-EE4CA48EE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4E92FB-F820-402F-85C3-D8714BE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72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2E903-2934-44D4-A86F-221CC4C1C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8300EA-B172-4D62-9551-806548FF6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5EFF80C-6174-4A05-948E-5A766FBC1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D57C450-4397-451C-BA50-96F258378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E400C1-8B35-447F-B590-2C93AF35B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0DC3D84-5572-43A9-A8D0-6A3200B9D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89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7195F-2F5C-4081-94E6-19DAC9657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2B0A2E-6343-4338-9393-93BB9F6EC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9F30273-B7DD-4990-8AA1-A5CA94DBA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3F80912-F9DC-4FF0-9870-CB5DC1644A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C59C3-8E7F-4346-9CBE-8BF6A7AC4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DE5005A-F126-445E-AA95-A2E3FB56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CBBDA6B-A1B7-4E99-8BE8-D3ECEA40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48A5559-B721-417C-9A53-35349582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76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83F98-94B0-4C30-99DA-4D5FDE64F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FB51330-6EFF-43FA-81EB-952840C93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DEA635E-8136-4A3E-95C4-621FE20A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82D1111-FECE-49C0-9E51-6F885B3B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57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3DC34AC-1087-4D7F-A94E-9A2B7340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BD6FEC6-0459-448A-9F8B-15DB7199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4704379-1A29-4D75-84B6-78F4F9B8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70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95187-C8BD-4912-9839-71777150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00C82F-816A-4721-8506-95096E6E2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1B13A8A-1653-4249-94D4-198DC867B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7AB2C7-9E26-473E-B6F5-7A40887CA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484392-8111-4DD2-BD62-DA4D6609C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04DD6A3-4E95-4AE4-8CE7-E6AE9C7C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1A21D-AE86-4874-984E-69D086D6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AF44509-7972-417C-B95D-8EBC9ABD2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90DEBC-E01F-4800-AC8B-F772AA662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5C391F-DE77-41AE-B9B0-F12E33AC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651E85-0438-4255-A4B6-7B6FAD1A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F212C0-FD5F-4E8D-95FC-4FAD6B47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75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BD4609-A342-4AFC-B53D-EF4E855E7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7DEC6E-0A6A-4906-9246-0D49A7E87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288212-1251-4F58-BA3A-CBDBFBA94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769FD-8B74-4D86-80D7-2671FEF113CF}" type="datetimeFigureOut">
              <a:rPr lang="pt-BR" smtClean="0"/>
              <a:t>29/08/2018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6D3571-8D82-4527-AAB1-E35DB00A8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977857-C085-4DC2-A0EF-F4CCD6D47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ABB27-EF92-4F29-92DF-613B070E7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1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0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6.wmf"/><Relationship Id="rId5" Type="http://schemas.microsoft.com/office/2007/relationships/hdphoto" Target="../media/hdphoto1.wdp"/><Relationship Id="rId10" Type="http://schemas.openxmlformats.org/officeDocument/2006/relationships/oleObject" Target="../embeddings/oleObject7.bin"/><Relationship Id="rId4" Type="http://schemas.openxmlformats.org/officeDocument/2006/relationships/image" Target="../media/image4.png"/><Relationship Id="rId9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0.jpe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microsoft.com/office/2007/relationships/hdphoto" Target="../media/hdphoto1.wdp"/><Relationship Id="rId10" Type="http://schemas.openxmlformats.org/officeDocument/2006/relationships/image" Target="../media/image19.jpeg"/><Relationship Id="rId4" Type="http://schemas.openxmlformats.org/officeDocument/2006/relationships/image" Target="../media/image4.png"/><Relationship Id="rId9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jpeg"/><Relationship Id="rId5" Type="http://schemas.microsoft.com/office/2007/relationships/hdphoto" Target="../media/hdphoto1.wdp"/><Relationship Id="rId10" Type="http://schemas.openxmlformats.org/officeDocument/2006/relationships/image" Target="../media/image21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3.bin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m relacionada">
            <a:extLst>
              <a:ext uri="{FF2B5EF4-FFF2-40B4-BE49-F238E27FC236}">
                <a16:creationId xmlns:a16="http://schemas.microsoft.com/office/drawing/2014/main" id="{D8CC56FD-9A45-46FE-828C-E948E3436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8E3CA81-3754-45D8-A9F5-9FD059194161}"/>
              </a:ext>
            </a:extLst>
          </p:cNvPr>
          <p:cNvSpPr txBox="1"/>
          <p:nvPr/>
        </p:nvSpPr>
        <p:spPr>
          <a:xfrm>
            <a:off x="3004348" y="3072348"/>
            <a:ext cx="65278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latin typeface="Algerian" panose="04020705040A02060702" pitchFamily="82" charset="0"/>
              </a:rPr>
              <a:t>FÍSICA </a:t>
            </a:r>
          </a:p>
          <a:p>
            <a:pPr algn="ctr"/>
            <a:endParaRPr lang="pt-BR" sz="8000" b="1" dirty="0"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latin typeface="Algerian" panose="04020705040A02060702" pitchFamily="82" charset="0"/>
              </a:rPr>
              <a:t>MÓDULO 3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DBC26D8-7CCF-4C83-80E6-8FD9FD640989}"/>
              </a:ext>
            </a:extLst>
          </p:cNvPr>
          <p:cNvSpPr txBox="1"/>
          <p:nvPr/>
        </p:nvSpPr>
        <p:spPr>
          <a:xfrm>
            <a:off x="1477783" y="0"/>
            <a:ext cx="9227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>
                <a:latin typeface="Algerian" panose="04020705040A02060702" pitchFamily="82" charset="0"/>
              </a:rPr>
              <a:t>TOP 10 - DINÂMICO</a:t>
            </a:r>
          </a:p>
        </p:txBody>
      </p:sp>
    </p:spTree>
    <p:extLst>
      <p:ext uri="{BB962C8B-B14F-4D97-AF65-F5344CB8AC3E}">
        <p14:creationId xmlns:p14="http://schemas.microsoft.com/office/powerpoint/2010/main" val="4230914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>
            <a:extLst>
              <a:ext uri="{FF2B5EF4-FFF2-40B4-BE49-F238E27FC236}">
                <a16:creationId xmlns:a16="http://schemas.microsoft.com/office/drawing/2014/main" id="{00B10BCB-6D8B-44B2-91BA-66DBA33B7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60338"/>
            <a:ext cx="8864600" cy="823912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latin typeface="Arial Black" panose="020B0A04020102020204" pitchFamily="34" charset="0"/>
              </a:rPr>
              <a:t>SEGUNDA LEI DE KEPLER</a:t>
            </a:r>
          </a:p>
        </p:txBody>
      </p:sp>
      <p:pic>
        <p:nvPicPr>
          <p:cNvPr id="5" name="Picture 6" descr="Resultado de imagem para gravitaÃ§Ã£o">
            <a:extLst>
              <a:ext uri="{FF2B5EF4-FFF2-40B4-BE49-F238E27FC236}">
                <a16:creationId xmlns:a16="http://schemas.microsoft.com/office/drawing/2014/main" id="{8824F5CB-671F-4DB4-99AA-4E3C2AF13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082E4A4-6324-4498-BEDB-43DF6E818A9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E8DA743-4008-4974-ABC9-D8043618C2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C5485576-C8B9-4092-9DCD-3BF6F5937781}"/>
              </a:ext>
            </a:extLst>
          </p:cNvPr>
          <p:cNvSpPr txBox="1"/>
          <p:nvPr/>
        </p:nvSpPr>
        <p:spPr>
          <a:xfrm>
            <a:off x="6681857" y="1833086"/>
            <a:ext cx="564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Arial Black" panose="020B0A04020102020204" pitchFamily="34" charset="0"/>
              </a:rPr>
              <a:t>PERÍÉLIO </a:t>
            </a:r>
            <a:r>
              <a:rPr lang="pt-BR" sz="2800" dirty="0">
                <a:solidFill>
                  <a:srgbClr val="FF00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 velocidade máxima</a:t>
            </a:r>
          </a:p>
          <a:p>
            <a:endParaRPr lang="pt-BR" sz="2800" dirty="0">
              <a:solidFill>
                <a:srgbClr val="FF0000"/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pt-BR" sz="2800" dirty="0">
                <a:solidFill>
                  <a:srgbClr val="FF00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AFÉLIO  velocidade mínima</a:t>
            </a:r>
            <a:endParaRPr lang="pt-BR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8194" name="Picture 2" descr="Resultado de imagem para SEGUNDA LEI DE KEPLER">
            <a:extLst>
              <a:ext uri="{FF2B5EF4-FFF2-40B4-BE49-F238E27FC236}">
                <a16:creationId xmlns:a16="http://schemas.microsoft.com/office/drawing/2014/main" id="{1AB05772-4841-4ADF-9840-728135680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466" y="973097"/>
            <a:ext cx="5434391" cy="543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sultado de imagem para gravitaÃ§Ã£o">
            <a:extLst>
              <a:ext uri="{FF2B5EF4-FFF2-40B4-BE49-F238E27FC236}">
                <a16:creationId xmlns:a16="http://schemas.microsoft.com/office/drawing/2014/main" id="{54D41579-EBBA-4A8B-878B-2778801C4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745E3B80-E8B2-48D8-B65B-7AB05AB6EA5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E4D3679-96A9-4A19-9312-62B4306AE1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3D06F5F8-3FAA-43A1-8FD8-CCE90F874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60338"/>
            <a:ext cx="8969375" cy="823912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latin typeface="Arial Black" panose="020B0A04020102020204" pitchFamily="34" charset="0"/>
              </a:rPr>
              <a:t>TERCEIRA LEI DE KEPLER</a:t>
            </a:r>
          </a:p>
        </p:txBody>
      </p:sp>
      <p:grpSp>
        <p:nvGrpSpPr>
          <p:cNvPr id="12292" name="Group 4">
            <a:extLst>
              <a:ext uri="{FF2B5EF4-FFF2-40B4-BE49-F238E27FC236}">
                <a16:creationId xmlns:a16="http://schemas.microsoft.com/office/drawing/2014/main" id="{996FB25B-6F86-4A58-8F47-F388B7CA8459}"/>
              </a:ext>
            </a:extLst>
          </p:cNvPr>
          <p:cNvGrpSpPr>
            <a:grpSpLocks/>
          </p:cNvGrpSpPr>
          <p:nvPr/>
        </p:nvGrpSpPr>
        <p:grpSpPr bwMode="auto">
          <a:xfrm>
            <a:off x="2832409" y="1808162"/>
            <a:ext cx="5943101" cy="4267200"/>
            <a:chOff x="1383" y="2024"/>
            <a:chExt cx="3039" cy="2296"/>
          </a:xfrm>
        </p:grpSpPr>
        <p:sp>
          <p:nvSpPr>
            <p:cNvPr id="12293" name="Rectangle 5">
              <a:extLst>
                <a:ext uri="{FF2B5EF4-FFF2-40B4-BE49-F238E27FC236}">
                  <a16:creationId xmlns:a16="http://schemas.microsoft.com/office/drawing/2014/main" id="{550154B8-4CE4-47E5-8A51-15C70DDF0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024"/>
              <a:ext cx="2993" cy="2296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39000"/>
                  </a:srgbClr>
                </a:gs>
                <a:gs pos="100000">
                  <a:srgbClr val="FFFF99">
                    <a:alpha val="3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2294" name="Object 6">
              <a:extLst>
                <a:ext uri="{FF2B5EF4-FFF2-40B4-BE49-F238E27FC236}">
                  <a16:creationId xmlns:a16="http://schemas.microsoft.com/office/drawing/2014/main" id="{FD23FE9A-A0A6-4BCE-B550-9E76462193B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5090432"/>
                </p:ext>
              </p:extLst>
            </p:nvPr>
          </p:nvGraphicFramePr>
          <p:xfrm>
            <a:off x="1383" y="2087"/>
            <a:ext cx="3039" cy="2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1" name="Equation" r:id="rId6" imgW="622080" imgH="457200" progId="Equation.3">
                    <p:embed/>
                  </p:oleObj>
                </mc:Choice>
                <mc:Fallback>
                  <p:oleObj name="Equation" r:id="rId6" imgW="622080" imgH="457200" progId="Equation.3">
                    <p:embed/>
                    <p:pic>
                      <p:nvPicPr>
                        <p:cNvPr id="12294" name="Object 6">
                          <a:extLst>
                            <a:ext uri="{FF2B5EF4-FFF2-40B4-BE49-F238E27FC236}">
                              <a16:creationId xmlns:a16="http://schemas.microsoft.com/office/drawing/2014/main" id="{FD23FE9A-A0A6-4BCE-B550-9E76462193B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3" y="2087"/>
                          <a:ext cx="3039" cy="2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Resultado de imagem para gravitaÃ§Ã£o">
            <a:extLst>
              <a:ext uri="{FF2B5EF4-FFF2-40B4-BE49-F238E27FC236}">
                <a16:creationId xmlns:a16="http://schemas.microsoft.com/office/drawing/2014/main" id="{5E5AF425-4F16-4101-A074-D346797E5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73B266D0-D144-4AA1-824F-E73CF5B53D88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AAC17EF3-5965-45AE-9D92-E44BD048D5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3315" name="Text Box 3">
            <a:extLst>
              <a:ext uri="{FF2B5EF4-FFF2-40B4-BE49-F238E27FC236}">
                <a16:creationId xmlns:a16="http://schemas.microsoft.com/office/drawing/2014/main" id="{C325C421-09E5-43CB-BD80-12964A016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303213"/>
            <a:ext cx="8540750" cy="641350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latin typeface="Arial Black" panose="020B0A04020102020204" pitchFamily="34" charset="0"/>
              </a:rPr>
              <a:t>LEI DA GRAVITAÇÃO UNIVERSAL</a:t>
            </a:r>
          </a:p>
        </p:txBody>
      </p:sp>
      <p:grpSp>
        <p:nvGrpSpPr>
          <p:cNvPr id="13316" name="Group 4">
            <a:extLst>
              <a:ext uri="{FF2B5EF4-FFF2-40B4-BE49-F238E27FC236}">
                <a16:creationId xmlns:a16="http://schemas.microsoft.com/office/drawing/2014/main" id="{55D0EEFF-E707-4FC4-942A-58449F8114B6}"/>
              </a:ext>
            </a:extLst>
          </p:cNvPr>
          <p:cNvGrpSpPr>
            <a:grpSpLocks/>
          </p:cNvGrpSpPr>
          <p:nvPr/>
        </p:nvGrpSpPr>
        <p:grpSpPr bwMode="auto">
          <a:xfrm>
            <a:off x="2404269" y="2894013"/>
            <a:ext cx="7383462" cy="3644900"/>
            <a:chOff x="577" y="1797"/>
            <a:chExt cx="4651" cy="2296"/>
          </a:xfrm>
        </p:grpSpPr>
        <p:sp>
          <p:nvSpPr>
            <p:cNvPr id="13317" name="Rectangle 5">
              <a:extLst>
                <a:ext uri="{FF2B5EF4-FFF2-40B4-BE49-F238E27FC236}">
                  <a16:creationId xmlns:a16="http://schemas.microsoft.com/office/drawing/2014/main" id="{DE42B426-E2F8-4F66-9D0E-44E8D01EF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1797"/>
              <a:ext cx="4490" cy="2296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39000"/>
                  </a:srgbClr>
                </a:gs>
                <a:gs pos="100000">
                  <a:srgbClr val="FFFF99">
                    <a:alpha val="3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3318" name="Object 6">
              <a:extLst>
                <a:ext uri="{FF2B5EF4-FFF2-40B4-BE49-F238E27FC236}">
                  <a16:creationId xmlns:a16="http://schemas.microsoft.com/office/drawing/2014/main" id="{028E2D99-1D40-4E4A-A0F7-147853BECC6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77" y="1979"/>
            <a:ext cx="4651" cy="19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1" name="Equation" r:id="rId6" imgW="952200" imgH="393480" progId="Equation.3">
                    <p:embed/>
                  </p:oleObj>
                </mc:Choice>
                <mc:Fallback>
                  <p:oleObj name="Equation" r:id="rId6" imgW="952200" imgH="393480" progId="Equation.3">
                    <p:embed/>
                    <p:pic>
                      <p:nvPicPr>
                        <p:cNvPr id="13318" name="Object 6">
                          <a:extLst>
                            <a:ext uri="{FF2B5EF4-FFF2-40B4-BE49-F238E27FC236}">
                              <a16:creationId xmlns:a16="http://schemas.microsoft.com/office/drawing/2014/main" id="{028E2D99-1D40-4E4A-A0F7-147853BECC6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7" y="1979"/>
                          <a:ext cx="4651" cy="19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19" name="Group 7">
            <a:extLst>
              <a:ext uri="{FF2B5EF4-FFF2-40B4-BE49-F238E27FC236}">
                <a16:creationId xmlns:a16="http://schemas.microsoft.com/office/drawing/2014/main" id="{6DAA7AD1-9FB1-435F-809F-2AB7F1E9A776}"/>
              </a:ext>
            </a:extLst>
          </p:cNvPr>
          <p:cNvGrpSpPr>
            <a:grpSpLocks/>
          </p:cNvGrpSpPr>
          <p:nvPr/>
        </p:nvGrpSpPr>
        <p:grpSpPr bwMode="auto">
          <a:xfrm>
            <a:off x="2855914" y="1154114"/>
            <a:ext cx="2663825" cy="1728787"/>
            <a:chOff x="839" y="727"/>
            <a:chExt cx="1678" cy="1089"/>
          </a:xfrm>
        </p:grpSpPr>
        <p:sp>
          <p:nvSpPr>
            <p:cNvPr id="13320" name="Rectangle 8">
              <a:extLst>
                <a:ext uri="{FF2B5EF4-FFF2-40B4-BE49-F238E27FC236}">
                  <a16:creationId xmlns:a16="http://schemas.microsoft.com/office/drawing/2014/main" id="{800D0572-E8C0-4261-B823-53C368369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727"/>
              <a:ext cx="1678" cy="1089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5000"/>
                  </a:srgbClr>
                </a:gs>
                <a:gs pos="100000">
                  <a:srgbClr val="FFFF99">
                    <a:alpha val="41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3321" name="Object 9">
              <a:extLst>
                <a:ext uri="{FF2B5EF4-FFF2-40B4-BE49-F238E27FC236}">
                  <a16:creationId xmlns:a16="http://schemas.microsoft.com/office/drawing/2014/main" id="{9FEA6C1C-F33B-414B-96F3-D2D76A5AC6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39" y="1026"/>
            <a:ext cx="1418" cy="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Equation" r:id="rId8" imgW="469800" imgH="203040" progId="Equation.3">
                    <p:embed/>
                  </p:oleObj>
                </mc:Choice>
                <mc:Fallback>
                  <p:oleObj name="Equation" r:id="rId8" imgW="469800" imgH="203040" progId="Equation.3">
                    <p:embed/>
                    <p:pic>
                      <p:nvPicPr>
                        <p:cNvPr id="13321" name="Object 9">
                          <a:extLst>
                            <a:ext uri="{FF2B5EF4-FFF2-40B4-BE49-F238E27FC236}">
                              <a16:creationId xmlns:a16="http://schemas.microsoft.com/office/drawing/2014/main" id="{9FEA6C1C-F33B-414B-96F3-D2D76A5AC61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" y="1026"/>
                          <a:ext cx="1418" cy="6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22" name="Group 10">
            <a:extLst>
              <a:ext uri="{FF2B5EF4-FFF2-40B4-BE49-F238E27FC236}">
                <a16:creationId xmlns:a16="http://schemas.microsoft.com/office/drawing/2014/main" id="{2E23E2BE-D4CA-4594-A91A-7342DCEE6FFB}"/>
              </a:ext>
            </a:extLst>
          </p:cNvPr>
          <p:cNvGrpSpPr>
            <a:grpSpLocks/>
          </p:cNvGrpSpPr>
          <p:nvPr/>
        </p:nvGrpSpPr>
        <p:grpSpPr bwMode="auto">
          <a:xfrm>
            <a:off x="5776914" y="981075"/>
            <a:ext cx="2695575" cy="2012950"/>
            <a:chOff x="2679" y="618"/>
            <a:chExt cx="1698" cy="1268"/>
          </a:xfrm>
        </p:grpSpPr>
        <p:sp>
          <p:nvSpPr>
            <p:cNvPr id="13323" name="Rectangle 11">
              <a:extLst>
                <a:ext uri="{FF2B5EF4-FFF2-40B4-BE49-F238E27FC236}">
                  <a16:creationId xmlns:a16="http://schemas.microsoft.com/office/drawing/2014/main" id="{1C618260-BD27-4522-993A-CCE277F1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734"/>
              <a:ext cx="1678" cy="1089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5000"/>
                  </a:srgbClr>
                </a:gs>
                <a:gs pos="100000">
                  <a:srgbClr val="FFFF99">
                    <a:alpha val="41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3324" name="Object 12">
              <a:extLst>
                <a:ext uri="{FF2B5EF4-FFF2-40B4-BE49-F238E27FC236}">
                  <a16:creationId xmlns:a16="http://schemas.microsoft.com/office/drawing/2014/main" id="{910DD957-5746-4F7E-A768-F7AE57044C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99" y="618"/>
            <a:ext cx="1678" cy="1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" name="Equation" r:id="rId10" imgW="520560" imgH="393480" progId="Equation.3">
                    <p:embed/>
                  </p:oleObj>
                </mc:Choice>
                <mc:Fallback>
                  <p:oleObj name="Equation" r:id="rId10" imgW="520560" imgH="393480" progId="Equation.3">
                    <p:embed/>
                    <p:pic>
                      <p:nvPicPr>
                        <p:cNvPr id="13324" name="Object 12">
                          <a:extLst>
                            <a:ext uri="{FF2B5EF4-FFF2-40B4-BE49-F238E27FC236}">
                              <a16:creationId xmlns:a16="http://schemas.microsoft.com/office/drawing/2014/main" id="{910DD957-5746-4F7E-A768-F7AE57044C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618"/>
                          <a:ext cx="1678" cy="1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 descr="Resultado de imagem para gravitaÃ§Ã£o">
            <a:extLst>
              <a:ext uri="{FF2B5EF4-FFF2-40B4-BE49-F238E27FC236}">
                <a16:creationId xmlns:a16="http://schemas.microsoft.com/office/drawing/2014/main" id="{F8AFC599-225F-4344-A937-16966D291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E8FF2AFD-E254-4EB8-84A6-8ADC107C7C5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CCA6E35E-5211-4E8C-9C1F-8020F57CD4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347179F3-A60F-4263-BB2E-2186FE08E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013" y="115888"/>
            <a:ext cx="4146550" cy="641350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latin typeface="Arial Black" panose="020B0A04020102020204" pitchFamily="34" charset="0"/>
              </a:rPr>
              <a:t>COMPARAÇÕES</a:t>
            </a:r>
          </a:p>
        </p:txBody>
      </p:sp>
      <p:grpSp>
        <p:nvGrpSpPr>
          <p:cNvPr id="14340" name="Group 4">
            <a:extLst>
              <a:ext uri="{FF2B5EF4-FFF2-40B4-BE49-F238E27FC236}">
                <a16:creationId xmlns:a16="http://schemas.microsoft.com/office/drawing/2014/main" id="{D1438F4D-F60E-4642-A603-9146B8E6F072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836613"/>
            <a:ext cx="7704137" cy="1079500"/>
            <a:chOff x="431" y="709"/>
            <a:chExt cx="4853" cy="680"/>
          </a:xfrm>
        </p:grpSpPr>
        <p:sp>
          <p:nvSpPr>
            <p:cNvPr id="14341" name="Rectangle 5">
              <a:extLst>
                <a:ext uri="{FF2B5EF4-FFF2-40B4-BE49-F238E27FC236}">
                  <a16:creationId xmlns:a16="http://schemas.microsoft.com/office/drawing/2014/main" id="{5A845500-7948-423F-92E2-9266CD01D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709"/>
              <a:ext cx="4853" cy="68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42" name="Text Box 6">
              <a:extLst>
                <a:ext uri="{FF2B5EF4-FFF2-40B4-BE49-F238E27FC236}">
                  <a16:creationId xmlns:a16="http://schemas.microsoft.com/office/drawing/2014/main" id="{92973C4E-EE7A-4BA5-A51B-619347A8EA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799"/>
              <a:ext cx="388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3600" b="1"/>
                <a:t>PESO = FORÇA GRAVITACIONAL</a:t>
              </a:r>
            </a:p>
          </p:txBody>
        </p:sp>
      </p:grpSp>
      <p:grpSp>
        <p:nvGrpSpPr>
          <p:cNvPr id="14343" name="Group 7">
            <a:extLst>
              <a:ext uri="{FF2B5EF4-FFF2-40B4-BE49-F238E27FC236}">
                <a16:creationId xmlns:a16="http://schemas.microsoft.com/office/drawing/2014/main" id="{D8195CB0-F4AE-4195-A7B5-6E46E25ADB0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420938"/>
            <a:ext cx="4859338" cy="1871662"/>
            <a:chOff x="0" y="1525"/>
            <a:chExt cx="3606" cy="1273"/>
          </a:xfrm>
        </p:grpSpPr>
        <p:sp>
          <p:nvSpPr>
            <p:cNvPr id="14344" name="Rectangle 8">
              <a:extLst>
                <a:ext uri="{FF2B5EF4-FFF2-40B4-BE49-F238E27FC236}">
                  <a16:creationId xmlns:a16="http://schemas.microsoft.com/office/drawing/2014/main" id="{26BF2792-B66D-4448-AEF8-298CF410D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5"/>
              <a:ext cx="3606" cy="127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4345" name="Object 9">
              <a:extLst>
                <a:ext uri="{FF2B5EF4-FFF2-40B4-BE49-F238E27FC236}">
                  <a16:creationId xmlns:a16="http://schemas.microsoft.com/office/drawing/2014/main" id="{0649B57A-6609-42E3-BDDF-3A5F7CDFC9E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1570"/>
            <a:ext cx="3606" cy="1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5" name="Equation" r:id="rId6" imgW="1155600" imgH="393480" progId="Equation.3">
                    <p:embed/>
                  </p:oleObj>
                </mc:Choice>
                <mc:Fallback>
                  <p:oleObj name="Equation" r:id="rId6" imgW="1155600" imgH="393480" progId="Equation.3">
                    <p:embed/>
                    <p:pic>
                      <p:nvPicPr>
                        <p:cNvPr id="14345" name="Object 9">
                          <a:extLst>
                            <a:ext uri="{FF2B5EF4-FFF2-40B4-BE49-F238E27FC236}">
                              <a16:creationId xmlns:a16="http://schemas.microsoft.com/office/drawing/2014/main" id="{0649B57A-6609-42E3-BDDF-3A5F7CDFC9E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1570"/>
                          <a:ext cx="3606" cy="12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46" name="Group 10">
            <a:extLst>
              <a:ext uri="{FF2B5EF4-FFF2-40B4-BE49-F238E27FC236}">
                <a16:creationId xmlns:a16="http://schemas.microsoft.com/office/drawing/2014/main" id="{C3E8EDED-55EF-4609-A660-0E68E815296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581525"/>
            <a:ext cx="4859338" cy="1727200"/>
            <a:chOff x="0" y="1525"/>
            <a:chExt cx="3606" cy="1273"/>
          </a:xfrm>
        </p:grpSpPr>
        <p:sp>
          <p:nvSpPr>
            <p:cNvPr id="14347" name="Rectangle 11">
              <a:extLst>
                <a:ext uri="{FF2B5EF4-FFF2-40B4-BE49-F238E27FC236}">
                  <a16:creationId xmlns:a16="http://schemas.microsoft.com/office/drawing/2014/main" id="{48248732-7BE9-4616-AC4C-CB03B95FA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5"/>
              <a:ext cx="3606" cy="127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4348" name="Object 12">
              <a:extLst>
                <a:ext uri="{FF2B5EF4-FFF2-40B4-BE49-F238E27FC236}">
                  <a16:creationId xmlns:a16="http://schemas.microsoft.com/office/drawing/2014/main" id="{E4E87C64-991F-467C-B685-0A655737F83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33" y="1569"/>
            <a:ext cx="2339" cy="1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Equation" r:id="rId8" imgW="749160" imgH="393480" progId="Equation.3">
                    <p:embed/>
                  </p:oleObj>
                </mc:Choice>
                <mc:Fallback>
                  <p:oleObj name="Equation" r:id="rId8" imgW="749160" imgH="393480" progId="Equation.3">
                    <p:embed/>
                    <p:pic>
                      <p:nvPicPr>
                        <p:cNvPr id="14348" name="Object 12">
                          <a:extLst>
                            <a:ext uri="{FF2B5EF4-FFF2-40B4-BE49-F238E27FC236}">
                              <a16:creationId xmlns:a16="http://schemas.microsoft.com/office/drawing/2014/main" id="{E4E87C64-991F-467C-B685-0A655737F83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" y="1569"/>
                          <a:ext cx="2339" cy="1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76EEE626-CD44-4D09-B5F5-2AE3ECC08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3141664"/>
            <a:ext cx="3924300" cy="3240087"/>
          </a:xfrm>
          <a:prstGeom prst="rect">
            <a:avLst/>
          </a:prstGeom>
          <a:gradFill rotWithShape="1">
            <a:gsLst>
              <a:gs pos="0">
                <a:srgbClr val="FFFF99">
                  <a:alpha val="47000"/>
                </a:srgbClr>
              </a:gs>
              <a:gs pos="100000">
                <a:srgbClr val="FFFF99">
                  <a:alpha val="4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0" name="Oval 14" descr="Buquê">
            <a:extLst>
              <a:ext uri="{FF2B5EF4-FFF2-40B4-BE49-F238E27FC236}">
                <a16:creationId xmlns:a16="http://schemas.microsoft.com/office/drawing/2014/main" id="{0D5D5855-48B1-4198-838D-110D206F4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9" y="4221164"/>
            <a:ext cx="1800225" cy="1800225"/>
          </a:xfrm>
          <a:prstGeom prst="ellipse">
            <a:avLst/>
          </a:prstGeom>
          <a:blipFill dpi="0" rotWithShape="1">
            <a:blip r:embed="rId10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1" name="Oval 15">
            <a:extLst>
              <a:ext uri="{FF2B5EF4-FFF2-40B4-BE49-F238E27FC236}">
                <a16:creationId xmlns:a16="http://schemas.microsoft.com/office/drawing/2014/main" id="{9B40DD65-D9C0-4AAE-92EC-CBDEFDC03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5084764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2D1820D7-018F-4513-B7C9-50E91590CE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851901" y="4375151"/>
            <a:ext cx="504825" cy="7207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05CC1FB7-2896-4EF4-9695-53A8FFFAF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664" y="4508500"/>
            <a:ext cx="7264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RAIO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78A122D1-1C91-4500-BDDC-742E9FC0F8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23288" y="5118100"/>
            <a:ext cx="7937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EF0F1E98-309E-4FEB-9F80-831773303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5157788"/>
            <a:ext cx="7264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RAIO</a:t>
            </a:r>
          </a:p>
        </p:txBody>
      </p:sp>
      <p:sp>
        <p:nvSpPr>
          <p:cNvPr id="14356" name="AutoShape 20">
            <a:extLst>
              <a:ext uri="{FF2B5EF4-FFF2-40B4-BE49-F238E27FC236}">
                <a16:creationId xmlns:a16="http://schemas.microsoft.com/office/drawing/2014/main" id="{11C51646-93AE-4B5B-8847-49B275834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6" y="4221163"/>
            <a:ext cx="144463" cy="2159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7" name="AutoShape 21">
            <a:extLst>
              <a:ext uri="{FF2B5EF4-FFF2-40B4-BE49-F238E27FC236}">
                <a16:creationId xmlns:a16="http://schemas.microsoft.com/office/drawing/2014/main" id="{737D6C4C-3464-4A54-80BD-827172924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1" y="5022850"/>
            <a:ext cx="144463" cy="2159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358" name="Line 22">
            <a:extLst>
              <a:ext uri="{FF2B5EF4-FFF2-40B4-BE49-F238E27FC236}">
                <a16:creationId xmlns:a16="http://schemas.microsoft.com/office/drawing/2014/main" id="{32105934-9037-4EAD-9A2D-0B0B501C00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64426" y="513715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id="{40D60497-4C53-4226-ACF2-69E24E408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4724400"/>
            <a:ext cx="10234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ALTURA</a:t>
            </a:r>
          </a:p>
        </p:txBody>
      </p:sp>
      <p:sp>
        <p:nvSpPr>
          <p:cNvPr id="14360" name="Line 24">
            <a:extLst>
              <a:ext uri="{FF2B5EF4-FFF2-40B4-BE49-F238E27FC236}">
                <a16:creationId xmlns:a16="http://schemas.microsoft.com/office/drawing/2014/main" id="{ABB94965-E407-446F-BD59-2468AEDFA0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997200"/>
            <a:ext cx="971550" cy="863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61" name="Line 25">
            <a:extLst>
              <a:ext uri="{FF2B5EF4-FFF2-40B4-BE49-F238E27FC236}">
                <a16:creationId xmlns:a16="http://schemas.microsoft.com/office/drawing/2014/main" id="{62FE47DF-C03D-4079-9D6B-053FD2CA61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3838" y="2565400"/>
            <a:ext cx="971550" cy="863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/>
      <p:bldP spid="14355" grpId="0"/>
      <p:bldP spid="143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 descr="Resultado de imagem para gravitaÃ§Ã£o">
            <a:extLst>
              <a:ext uri="{FF2B5EF4-FFF2-40B4-BE49-F238E27FC236}">
                <a16:creationId xmlns:a16="http://schemas.microsoft.com/office/drawing/2014/main" id="{FF7864C1-A4C3-4316-B864-8A9FF5A3B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03BF7078-A4E3-4B4A-9BBE-E834D5BA676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50B6D91D-18C4-4CDE-B50E-B200F4133D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2E8B29AE-1C8E-4E46-BC65-44372FAEC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013" y="115888"/>
            <a:ext cx="4146550" cy="641350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latin typeface="Arial Black" panose="020B0A04020102020204" pitchFamily="34" charset="0"/>
              </a:rPr>
              <a:t>COMPARAÇÕES</a:t>
            </a:r>
          </a:p>
        </p:txBody>
      </p:sp>
      <p:grpSp>
        <p:nvGrpSpPr>
          <p:cNvPr id="15364" name="Group 4">
            <a:extLst>
              <a:ext uri="{FF2B5EF4-FFF2-40B4-BE49-F238E27FC236}">
                <a16:creationId xmlns:a16="http://schemas.microsoft.com/office/drawing/2014/main" id="{DD4F9629-C287-483F-8958-F2691E6F81D6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838201"/>
            <a:ext cx="9144000" cy="1077913"/>
            <a:chOff x="0" y="528"/>
            <a:chExt cx="5760" cy="679"/>
          </a:xfrm>
        </p:grpSpPr>
        <p:sp>
          <p:nvSpPr>
            <p:cNvPr id="15365" name="Rectangle 5">
              <a:extLst>
                <a:ext uri="{FF2B5EF4-FFF2-40B4-BE49-F238E27FC236}">
                  <a16:creationId xmlns:a16="http://schemas.microsoft.com/office/drawing/2014/main" id="{7197BE28-C5C6-407E-AABA-3334D54ED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8"/>
              <a:ext cx="5760" cy="679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1A4BE341-ED6A-4F0A-86CC-F06033ACB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" y="665"/>
              <a:ext cx="457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3000" b="1"/>
                <a:t>FORÇA CENTRÍPETA=FORÇA GRAVITACIONAL</a:t>
              </a:r>
            </a:p>
          </p:txBody>
        </p:sp>
      </p:grpSp>
      <p:sp>
        <p:nvSpPr>
          <p:cNvPr id="15367" name="Rectangle 7">
            <a:extLst>
              <a:ext uri="{FF2B5EF4-FFF2-40B4-BE49-F238E27FC236}">
                <a16:creationId xmlns:a16="http://schemas.microsoft.com/office/drawing/2014/main" id="{7DF3256A-989B-45C6-8A19-DFE1B6645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3141664"/>
            <a:ext cx="3924300" cy="3240087"/>
          </a:xfrm>
          <a:prstGeom prst="rect">
            <a:avLst/>
          </a:prstGeom>
          <a:gradFill rotWithShape="1">
            <a:gsLst>
              <a:gs pos="0">
                <a:srgbClr val="FFFF99">
                  <a:alpha val="47000"/>
                </a:srgbClr>
              </a:gs>
              <a:gs pos="100000">
                <a:srgbClr val="FFFF99">
                  <a:alpha val="4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68" name="Oval 8" descr="Buquê">
            <a:extLst>
              <a:ext uri="{FF2B5EF4-FFF2-40B4-BE49-F238E27FC236}">
                <a16:creationId xmlns:a16="http://schemas.microsoft.com/office/drawing/2014/main" id="{94FE9657-EF1E-4163-A44B-6F2CE197A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9" y="4221164"/>
            <a:ext cx="1800225" cy="1800225"/>
          </a:xfrm>
          <a:prstGeom prst="ellipse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69" name="Oval 9">
            <a:extLst>
              <a:ext uri="{FF2B5EF4-FFF2-40B4-BE49-F238E27FC236}">
                <a16:creationId xmlns:a16="http://schemas.microsoft.com/office/drawing/2014/main" id="{AFDEDE1A-B29C-41A6-A94C-8A1321AD3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5084764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1070E392-A649-4B57-A8F4-56C4FDA9E7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23288" y="5118100"/>
            <a:ext cx="7937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9A3E9798-E4B5-4E5F-8DDF-FCB0A4E5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1" y="5157788"/>
            <a:ext cx="7264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RAIO</a:t>
            </a:r>
          </a:p>
        </p:txBody>
      </p:sp>
      <p:sp>
        <p:nvSpPr>
          <p:cNvPr id="15372" name="AutoShape 12">
            <a:extLst>
              <a:ext uri="{FF2B5EF4-FFF2-40B4-BE49-F238E27FC236}">
                <a16:creationId xmlns:a16="http://schemas.microsoft.com/office/drawing/2014/main" id="{B7842D35-C468-4AEF-A83D-E52B81A4F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1" y="5022850"/>
            <a:ext cx="144463" cy="2159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D69375CD-4B94-4FE5-ADE2-2E871CDCF1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64426" y="513715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2F4E01A2-3064-4A3C-AACA-7AC4C0E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4724400"/>
            <a:ext cx="10234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/>
              <a:t>ALTURA</a:t>
            </a:r>
          </a:p>
        </p:txBody>
      </p:sp>
      <p:grpSp>
        <p:nvGrpSpPr>
          <p:cNvPr id="15375" name="Group 15">
            <a:extLst>
              <a:ext uri="{FF2B5EF4-FFF2-40B4-BE49-F238E27FC236}">
                <a16:creationId xmlns:a16="http://schemas.microsoft.com/office/drawing/2014/main" id="{4C46FB51-F2DB-494D-BC7C-5C9EB0762B4F}"/>
              </a:ext>
            </a:extLst>
          </p:cNvPr>
          <p:cNvGrpSpPr>
            <a:grpSpLocks/>
          </p:cNvGrpSpPr>
          <p:nvPr/>
        </p:nvGrpSpPr>
        <p:grpSpPr bwMode="auto">
          <a:xfrm>
            <a:off x="1524001" y="2420938"/>
            <a:ext cx="5019675" cy="1930400"/>
            <a:chOff x="-59" y="1525"/>
            <a:chExt cx="3725" cy="1313"/>
          </a:xfrm>
        </p:grpSpPr>
        <p:sp>
          <p:nvSpPr>
            <p:cNvPr id="15376" name="Rectangle 16">
              <a:extLst>
                <a:ext uri="{FF2B5EF4-FFF2-40B4-BE49-F238E27FC236}">
                  <a16:creationId xmlns:a16="http://schemas.microsoft.com/office/drawing/2014/main" id="{D1755596-AA65-488D-A716-2F7323B2C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5"/>
              <a:ext cx="3606" cy="127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5377" name="Object 17">
              <a:extLst>
                <a:ext uri="{FF2B5EF4-FFF2-40B4-BE49-F238E27FC236}">
                  <a16:creationId xmlns:a16="http://schemas.microsoft.com/office/drawing/2014/main" id="{D5F34624-51D2-44B4-862E-12C3AA088D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-59" y="1531"/>
            <a:ext cx="3725" cy="1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Equation" r:id="rId7" imgW="1193760" imgH="419040" progId="Equation.3">
                    <p:embed/>
                  </p:oleObj>
                </mc:Choice>
                <mc:Fallback>
                  <p:oleObj name="Equation" r:id="rId7" imgW="1193760" imgH="419040" progId="Equation.3">
                    <p:embed/>
                    <p:pic>
                      <p:nvPicPr>
                        <p:cNvPr id="15377" name="Object 17">
                          <a:extLst>
                            <a:ext uri="{FF2B5EF4-FFF2-40B4-BE49-F238E27FC236}">
                              <a16:creationId xmlns:a16="http://schemas.microsoft.com/office/drawing/2014/main" id="{D5F34624-51D2-44B4-862E-12C3AA088D5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59" y="1531"/>
                          <a:ext cx="3725" cy="1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78" name="Line 18">
            <a:extLst>
              <a:ext uri="{FF2B5EF4-FFF2-40B4-BE49-F238E27FC236}">
                <a16:creationId xmlns:a16="http://schemas.microsoft.com/office/drawing/2014/main" id="{036A4FAD-2D78-42AC-AB35-6C2D10D4DC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2565401"/>
            <a:ext cx="971550" cy="792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6A178FE4-1335-40B2-9495-096E87400F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19738" y="2636838"/>
            <a:ext cx="971550" cy="792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E8A756AE-F43F-44AD-BC77-3D1EDF3DFC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9288" y="3500438"/>
            <a:ext cx="971550" cy="792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C863855A-BEE0-496B-9AFE-37EED8415F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43476" y="3644901"/>
            <a:ext cx="504825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5382" name="Group 22">
            <a:extLst>
              <a:ext uri="{FF2B5EF4-FFF2-40B4-BE49-F238E27FC236}">
                <a16:creationId xmlns:a16="http://schemas.microsoft.com/office/drawing/2014/main" id="{FDC620D3-E98D-4270-8DC4-68A90FF381C3}"/>
              </a:ext>
            </a:extLst>
          </p:cNvPr>
          <p:cNvGrpSpPr>
            <a:grpSpLocks/>
          </p:cNvGrpSpPr>
          <p:nvPr/>
        </p:nvGrpSpPr>
        <p:grpSpPr bwMode="auto">
          <a:xfrm>
            <a:off x="1660525" y="4451351"/>
            <a:ext cx="4859338" cy="1871663"/>
            <a:chOff x="0" y="1525"/>
            <a:chExt cx="3606" cy="1273"/>
          </a:xfrm>
        </p:grpSpPr>
        <p:sp>
          <p:nvSpPr>
            <p:cNvPr id="15383" name="Rectangle 23">
              <a:extLst>
                <a:ext uri="{FF2B5EF4-FFF2-40B4-BE49-F238E27FC236}">
                  <a16:creationId xmlns:a16="http://schemas.microsoft.com/office/drawing/2014/main" id="{B66EF528-D7F1-4836-8A25-B42C7ED2B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525"/>
              <a:ext cx="3606" cy="1270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48000"/>
                  </a:srgbClr>
                </a:gs>
                <a:gs pos="100000">
                  <a:srgbClr val="FFFF99">
                    <a:alpha val="48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15384" name="Object 24">
              <a:extLst>
                <a:ext uri="{FF2B5EF4-FFF2-40B4-BE49-F238E27FC236}">
                  <a16:creationId xmlns:a16="http://schemas.microsoft.com/office/drawing/2014/main" id="{32FA67C5-5638-4CAD-81A5-4881DA41506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74" y="1570"/>
            <a:ext cx="2258" cy="1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2" name="Equation" r:id="rId9" imgW="723600" imgH="393480" progId="Equation.3">
                    <p:embed/>
                  </p:oleObj>
                </mc:Choice>
                <mc:Fallback>
                  <p:oleObj name="Equation" r:id="rId9" imgW="723600" imgH="393480" progId="Equation.3">
                    <p:embed/>
                    <p:pic>
                      <p:nvPicPr>
                        <p:cNvPr id="15384" name="Object 24">
                          <a:extLst>
                            <a:ext uri="{FF2B5EF4-FFF2-40B4-BE49-F238E27FC236}">
                              <a16:creationId xmlns:a16="http://schemas.microsoft.com/office/drawing/2014/main" id="{32FA67C5-5638-4CAD-81A5-4881DA41506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4" y="1570"/>
                          <a:ext cx="2258" cy="12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85" name="Oval 25">
            <a:extLst>
              <a:ext uri="{FF2B5EF4-FFF2-40B4-BE49-F238E27FC236}">
                <a16:creationId xmlns:a16="http://schemas.microsoft.com/office/drawing/2014/main" id="{0077F3D3-08EE-48F7-8657-52C983063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1" y="3284538"/>
            <a:ext cx="3889375" cy="37465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/>
      <p:bldP spid="153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87710B0E-857D-40E4-A618-674AE61B9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775" y="157164"/>
            <a:ext cx="2584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solidFill>
                  <a:srgbClr val="6666FF"/>
                </a:solidFill>
              </a:rPr>
              <a:t>IMPULSO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75A6AEF7-63FE-43E6-9A6E-E2B09AA76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052514"/>
            <a:ext cx="14702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>
                <a:sym typeface="Symbol" panose="05050102010706020507" pitchFamily="18" charset="2"/>
              </a:rPr>
              <a:t>I = F .t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BACAE46A-1ED7-4622-A32C-468F8229B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849439"/>
            <a:ext cx="18998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>
                <a:sym typeface="Symbol" panose="05050102010706020507" pitchFamily="18" charset="2"/>
              </a:rPr>
              <a:t>I = Q</a:t>
            </a:r>
            <a:r>
              <a:rPr lang="pt-BR" altLang="pt-BR" sz="3200" b="1" baseline="-25000">
                <a:sym typeface="Symbol" panose="05050102010706020507" pitchFamily="18" charset="2"/>
              </a:rPr>
              <a:t>f</a:t>
            </a:r>
            <a:r>
              <a:rPr lang="pt-BR" altLang="pt-BR" sz="3200" b="1">
                <a:sym typeface="Symbol" panose="05050102010706020507" pitchFamily="18" charset="2"/>
              </a:rPr>
              <a:t>  -  Q</a:t>
            </a:r>
            <a:r>
              <a:rPr lang="pt-BR" altLang="pt-BR" sz="3200" b="1" baseline="-25000">
                <a:sym typeface="Symbol" panose="05050102010706020507" pitchFamily="18" charset="2"/>
              </a:rPr>
              <a:t>i</a:t>
            </a:r>
            <a:endParaRPr lang="pt-BR" altLang="pt-BR" sz="3200" b="1">
              <a:sym typeface="Symbol" panose="05050102010706020507" pitchFamily="18" charset="2"/>
            </a:endParaRP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179DDF09-248B-4D29-BDDF-13A37AB13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2924176"/>
            <a:ext cx="71032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solidFill>
                  <a:srgbClr val="6666FF"/>
                </a:solidFill>
              </a:rPr>
              <a:t>Quantidade de Movimento</a:t>
            </a:r>
          </a:p>
        </p:txBody>
      </p:sp>
      <p:graphicFrame>
        <p:nvGraphicFramePr>
          <p:cNvPr id="20490" name="Object 10">
            <a:extLst>
              <a:ext uri="{FF2B5EF4-FFF2-40B4-BE49-F238E27FC236}">
                <a16:creationId xmlns:a16="http://schemas.microsoft.com/office/drawing/2014/main" id="{B9C986E6-4755-415A-A5DE-9A0647C8FD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78275" y="3819526"/>
          <a:ext cx="211613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634680" imgH="203040" progId="Equation.3">
                  <p:embed/>
                </p:oleObj>
              </mc:Choice>
              <mc:Fallback>
                <p:oleObj name="Equation" r:id="rId3" imgW="634680" imgH="203040" progId="Equation.3">
                  <p:embed/>
                  <p:pic>
                    <p:nvPicPr>
                      <p:cNvPr id="20490" name="Object 10">
                        <a:extLst>
                          <a:ext uri="{FF2B5EF4-FFF2-40B4-BE49-F238E27FC236}">
                            <a16:creationId xmlns:a16="http://schemas.microsoft.com/office/drawing/2014/main" id="{B9C986E6-4755-415A-A5DE-9A0647C8FD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8275" y="3819526"/>
                        <a:ext cx="211613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95" name="Group 15">
            <a:extLst>
              <a:ext uri="{FF2B5EF4-FFF2-40B4-BE49-F238E27FC236}">
                <a16:creationId xmlns:a16="http://schemas.microsoft.com/office/drawing/2014/main" id="{B29180DD-8E5D-4B83-B164-32D32E2C63F9}"/>
              </a:ext>
            </a:extLst>
          </p:cNvPr>
          <p:cNvGrpSpPr>
            <a:grpSpLocks/>
          </p:cNvGrpSpPr>
          <p:nvPr/>
        </p:nvGrpSpPr>
        <p:grpSpPr bwMode="auto">
          <a:xfrm>
            <a:off x="6488114" y="563564"/>
            <a:ext cx="3195637" cy="1951037"/>
            <a:chOff x="2731" y="948"/>
            <a:chExt cx="2013" cy="1229"/>
          </a:xfrm>
        </p:grpSpPr>
        <p:sp>
          <p:nvSpPr>
            <p:cNvPr id="20496" name="Text Box 16">
              <a:extLst>
                <a:ext uri="{FF2B5EF4-FFF2-40B4-BE49-F238E27FC236}">
                  <a16:creationId xmlns:a16="http://schemas.microsoft.com/office/drawing/2014/main" id="{E3A97252-4094-4A33-A60C-9F8E93A987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" y="948"/>
              <a:ext cx="4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/>
                <a:t>Força </a:t>
              </a:r>
            </a:p>
          </p:txBody>
        </p:sp>
        <p:sp>
          <p:nvSpPr>
            <p:cNvPr id="20497" name="Text Box 17">
              <a:extLst>
                <a:ext uri="{FF2B5EF4-FFF2-40B4-BE49-F238E27FC236}">
                  <a16:creationId xmlns:a16="http://schemas.microsoft.com/office/drawing/2014/main" id="{751F83AD-3CC6-44BD-8D92-09689D180D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8" y="1946"/>
              <a:ext cx="5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/>
                <a:t>tempo</a:t>
              </a:r>
            </a:p>
          </p:txBody>
        </p:sp>
        <p:sp>
          <p:nvSpPr>
            <p:cNvPr id="20498" name="Freeform 18">
              <a:extLst>
                <a:ext uri="{FF2B5EF4-FFF2-40B4-BE49-F238E27FC236}">
                  <a16:creationId xmlns:a16="http://schemas.microsoft.com/office/drawing/2014/main" id="{72AC21DE-31CC-4E79-A1FD-06A08C8EF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" y="1389"/>
              <a:ext cx="771" cy="680"/>
            </a:xfrm>
            <a:custGeom>
              <a:avLst/>
              <a:gdLst>
                <a:gd name="T0" fmla="*/ 0 w 771"/>
                <a:gd name="T1" fmla="*/ 317 h 680"/>
                <a:gd name="T2" fmla="*/ 771 w 771"/>
                <a:gd name="T3" fmla="*/ 0 h 680"/>
                <a:gd name="T4" fmla="*/ 771 w 771"/>
                <a:gd name="T5" fmla="*/ 680 h 680"/>
                <a:gd name="T6" fmla="*/ 0 w 771"/>
                <a:gd name="T7" fmla="*/ 680 h 680"/>
                <a:gd name="T8" fmla="*/ 0 w 771"/>
                <a:gd name="T9" fmla="*/ 317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680">
                  <a:moveTo>
                    <a:pt x="0" y="317"/>
                  </a:moveTo>
                  <a:lnTo>
                    <a:pt x="771" y="0"/>
                  </a:lnTo>
                  <a:lnTo>
                    <a:pt x="771" y="680"/>
                  </a:lnTo>
                  <a:lnTo>
                    <a:pt x="0" y="680"/>
                  </a:lnTo>
                  <a:lnTo>
                    <a:pt x="0" y="31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499" name="Line 19">
              <a:extLst>
                <a:ext uri="{FF2B5EF4-FFF2-40B4-BE49-F238E27FC236}">
                  <a16:creationId xmlns:a16="http://schemas.microsoft.com/office/drawing/2014/main" id="{29CEDD09-48BE-4E9F-BDD0-B7B9B27B10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1" y="1389"/>
              <a:ext cx="771" cy="3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00" name="Line 20">
              <a:extLst>
                <a:ext uri="{FF2B5EF4-FFF2-40B4-BE49-F238E27FC236}">
                  <a16:creationId xmlns:a16="http://schemas.microsoft.com/office/drawing/2014/main" id="{E4A72BC0-8C6C-4D11-97AB-C0FEF23FB1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1" y="1208"/>
              <a:ext cx="0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0501" name="Line 21">
              <a:extLst>
                <a:ext uri="{FF2B5EF4-FFF2-40B4-BE49-F238E27FC236}">
                  <a16:creationId xmlns:a16="http://schemas.microsoft.com/office/drawing/2014/main" id="{3DBF6B12-1ED4-455B-A94A-9F9C18E67C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2069"/>
              <a:ext cx="11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0502" name="Text Box 22">
            <a:extLst>
              <a:ext uri="{FF2B5EF4-FFF2-40B4-BE49-F238E27FC236}">
                <a16:creationId xmlns:a16="http://schemas.microsoft.com/office/drawing/2014/main" id="{B403A440-4913-49F6-8AE2-BE6FC71AB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1844675"/>
            <a:ext cx="13805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Impulso</a:t>
            </a:r>
          </a:p>
        </p:txBody>
      </p:sp>
      <p:sp>
        <p:nvSpPr>
          <p:cNvPr id="20503" name="Text Box 23">
            <a:extLst>
              <a:ext uri="{FF2B5EF4-FFF2-40B4-BE49-F238E27FC236}">
                <a16:creationId xmlns:a16="http://schemas.microsoft.com/office/drawing/2014/main" id="{87E6A793-EC0C-4031-9D76-4164B84B8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4581526"/>
            <a:ext cx="7566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>
                <a:solidFill>
                  <a:srgbClr val="6666FF"/>
                </a:solidFill>
              </a:rPr>
              <a:t>Conservação da Quantidade de Movimento</a:t>
            </a:r>
          </a:p>
        </p:txBody>
      </p:sp>
      <p:sp>
        <p:nvSpPr>
          <p:cNvPr id="20504" name="Text Box 24">
            <a:extLst>
              <a:ext uri="{FF2B5EF4-FFF2-40B4-BE49-F238E27FC236}">
                <a16:creationId xmlns:a16="http://schemas.microsoft.com/office/drawing/2014/main" id="{C66A5B5C-FC7C-4F6B-893D-A654971BF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070475"/>
            <a:ext cx="80731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>
                <a:solidFill>
                  <a:srgbClr val="FF5050"/>
                </a:solidFill>
              </a:rPr>
              <a:t>Sem ação de agentes externos (SISTEMAS ISOLADOS)</a:t>
            </a:r>
          </a:p>
        </p:txBody>
      </p:sp>
      <p:sp>
        <p:nvSpPr>
          <p:cNvPr id="20505" name="Text Box 25">
            <a:extLst>
              <a:ext uri="{FF2B5EF4-FFF2-40B4-BE49-F238E27FC236}">
                <a16:creationId xmlns:a16="http://schemas.microsoft.com/office/drawing/2014/main" id="{91FEB58D-5110-4B03-A781-2D634C9ED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502276"/>
            <a:ext cx="77041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800" b="1">
                <a:solidFill>
                  <a:srgbClr val="FF5050"/>
                </a:solidFill>
              </a:rPr>
              <a:t>O centro de massa em equilíbrio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43027BC-EE9D-432B-87A7-1D9A6C65309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5A8BD01C-C17D-4629-8BB9-B72FD04373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8" grpId="0"/>
      <p:bldP spid="20502" grpId="0"/>
      <p:bldP spid="20503" grpId="0"/>
      <p:bldP spid="20504" grpId="0"/>
      <p:bldP spid="2050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614FDBAC-5010-4E6A-AD63-F83D9358E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775" y="157164"/>
            <a:ext cx="62771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solidFill>
                  <a:srgbClr val="6666FF"/>
                </a:solidFill>
              </a:rPr>
              <a:t>CHOQUES OU COLISÕES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F073EBF0-F897-4B60-A54C-C6A1C1CED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1" y="1106488"/>
            <a:ext cx="76413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olidFill>
                  <a:srgbClr val="FF5050"/>
                </a:solidFill>
                <a:sym typeface="Symbol" panose="05050102010706020507" pitchFamily="18" charset="2"/>
              </a:rPr>
              <a:t>CONSERVAÇÃO DA QUANTIDADE DE MOVIMENTO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58065614-B378-4268-A440-DB846742E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773238"/>
            <a:ext cx="36718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6666FF"/>
                </a:solidFill>
              </a:rPr>
              <a:t>Coeficiente de restituição</a:t>
            </a:r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55E92EEB-CE88-4A69-9FE0-36EFFA76F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924176"/>
            <a:ext cx="1622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008000"/>
                </a:solidFill>
              </a:rPr>
              <a:t>Elástica</a:t>
            </a:r>
          </a:p>
        </p:txBody>
      </p:sp>
      <p:graphicFrame>
        <p:nvGraphicFramePr>
          <p:cNvPr id="21514" name="Object 10">
            <a:extLst>
              <a:ext uri="{FF2B5EF4-FFF2-40B4-BE49-F238E27FC236}">
                <a16:creationId xmlns:a16="http://schemas.microsoft.com/office/drawing/2014/main" id="{99A0D319-04CC-4D4F-A98D-D3869BD555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5276" y="1409700"/>
          <a:ext cx="2625725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723600" imgH="457200" progId="Equation.3">
                  <p:embed/>
                </p:oleObj>
              </mc:Choice>
              <mc:Fallback>
                <p:oleObj name="Equation" r:id="rId3" imgW="723600" imgH="457200" progId="Equation.3">
                  <p:embed/>
                  <p:pic>
                    <p:nvPicPr>
                      <p:cNvPr id="21514" name="Object 10">
                        <a:extLst>
                          <a:ext uri="{FF2B5EF4-FFF2-40B4-BE49-F238E27FC236}">
                            <a16:creationId xmlns:a16="http://schemas.microsoft.com/office/drawing/2014/main" id="{99A0D319-04CC-4D4F-A98D-D3869BD555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6" y="1409700"/>
                        <a:ext cx="2625725" cy="165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7" name="Text Box 23">
            <a:extLst>
              <a:ext uri="{FF2B5EF4-FFF2-40B4-BE49-F238E27FC236}">
                <a16:creationId xmlns:a16="http://schemas.microsoft.com/office/drawing/2014/main" id="{44223985-96E7-4E54-BA54-A57308D14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214" y="3357564"/>
            <a:ext cx="7292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FF5050"/>
                </a:solidFill>
              </a:rPr>
              <a:t>Não perde energia e “</a:t>
            </a:r>
            <a:r>
              <a:rPr lang="pt-BR" altLang="pt-BR" sz="3200" b="1" i="1">
                <a:solidFill>
                  <a:srgbClr val="FF5050"/>
                </a:solidFill>
              </a:rPr>
              <a:t>e</a:t>
            </a:r>
            <a:r>
              <a:rPr lang="pt-BR" altLang="pt-BR" sz="3200" b="1">
                <a:solidFill>
                  <a:srgbClr val="FF5050"/>
                </a:solidFill>
              </a:rPr>
              <a:t>” = 1</a:t>
            </a:r>
          </a:p>
        </p:txBody>
      </p:sp>
      <p:sp>
        <p:nvSpPr>
          <p:cNvPr id="21528" name="Text Box 24">
            <a:extLst>
              <a:ext uri="{FF2B5EF4-FFF2-40B4-BE49-F238E27FC236}">
                <a16:creationId xmlns:a16="http://schemas.microsoft.com/office/drawing/2014/main" id="{F75D2143-ADE1-4BE4-ADDB-4693AEB8D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463" y="4076701"/>
            <a:ext cx="2002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008000"/>
                </a:solidFill>
              </a:rPr>
              <a:t>Inelástica</a:t>
            </a:r>
          </a:p>
        </p:txBody>
      </p:sp>
      <p:sp>
        <p:nvSpPr>
          <p:cNvPr id="21529" name="Text Box 25">
            <a:extLst>
              <a:ext uri="{FF2B5EF4-FFF2-40B4-BE49-F238E27FC236}">
                <a16:creationId xmlns:a16="http://schemas.microsoft.com/office/drawing/2014/main" id="{D5659BE6-5874-4B79-8FF3-BFF07AFAA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4508500"/>
            <a:ext cx="8893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FF5050"/>
                </a:solidFill>
              </a:rPr>
              <a:t>Corpos se movem juntos no final e “</a:t>
            </a:r>
            <a:r>
              <a:rPr lang="pt-BR" altLang="pt-BR" sz="3200" b="1" i="1">
                <a:solidFill>
                  <a:srgbClr val="FF5050"/>
                </a:solidFill>
              </a:rPr>
              <a:t>e</a:t>
            </a:r>
            <a:r>
              <a:rPr lang="pt-BR" altLang="pt-BR" sz="3200" b="1">
                <a:solidFill>
                  <a:srgbClr val="FF5050"/>
                </a:solidFill>
              </a:rPr>
              <a:t>” = 0</a:t>
            </a:r>
          </a:p>
        </p:txBody>
      </p:sp>
      <p:sp>
        <p:nvSpPr>
          <p:cNvPr id="21530" name="Text Box 26">
            <a:extLst>
              <a:ext uri="{FF2B5EF4-FFF2-40B4-BE49-F238E27FC236}">
                <a16:creationId xmlns:a16="http://schemas.microsoft.com/office/drawing/2014/main" id="{B2302481-B221-496D-87E1-392A843C6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348289"/>
            <a:ext cx="42437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008000"/>
                </a:solidFill>
              </a:rPr>
              <a:t>Parcialmente elástica</a:t>
            </a:r>
          </a:p>
        </p:txBody>
      </p:sp>
      <p:sp>
        <p:nvSpPr>
          <p:cNvPr id="21531" name="Text Box 27">
            <a:extLst>
              <a:ext uri="{FF2B5EF4-FFF2-40B4-BE49-F238E27FC236}">
                <a16:creationId xmlns:a16="http://schemas.microsoft.com/office/drawing/2014/main" id="{0508CE0F-D4D1-451F-BA86-92E1BABF9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5876925"/>
            <a:ext cx="8013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200" b="1">
                <a:solidFill>
                  <a:srgbClr val="FF5050"/>
                </a:solidFill>
              </a:rPr>
              <a:t>Perde energia e não se movem juntos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4632AC4-DA53-46F5-92A9-FB0DDCC3A1D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3E1C6128-F03B-4176-83A8-5A11908683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1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1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1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12" grpId="0"/>
      <p:bldP spid="21513" grpId="0"/>
      <p:bldP spid="21527" grpId="0"/>
      <p:bldP spid="21528" grpId="0"/>
      <p:bldP spid="21529" grpId="0"/>
      <p:bldP spid="21530" grpId="0"/>
      <p:bldP spid="215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esultado de imagem para frases e autores">
            <a:extLst>
              <a:ext uri="{FF2B5EF4-FFF2-40B4-BE49-F238E27FC236}">
                <a16:creationId xmlns:a16="http://schemas.microsoft.com/office/drawing/2014/main" id="{04CB09EB-C29B-4655-9628-9C94533D1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200" y="0"/>
            <a:ext cx="9509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CE868FEF-C990-4970-9148-42AAE366779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6182A5C-F1A8-483F-8D68-498D528CA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97431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1DC566D7-945D-478A-BB30-EC4A04D2C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138113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HIDROSTÁTICA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322A34BC-8D42-459E-A2B0-1EEA96F95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graphicFrame>
        <p:nvGraphicFramePr>
          <p:cNvPr id="2054" name="Object 6">
            <a:extLst>
              <a:ext uri="{FF2B5EF4-FFF2-40B4-BE49-F238E27FC236}">
                <a16:creationId xmlns:a16="http://schemas.microsoft.com/office/drawing/2014/main" id="{27E9610B-EE42-4231-93CC-873D10568A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458142"/>
              </p:ext>
            </p:extLst>
          </p:nvPr>
        </p:nvGraphicFramePr>
        <p:xfrm>
          <a:off x="270032" y="1167054"/>
          <a:ext cx="49672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3" imgW="1257120" imgH="393480" progId="Equation.3">
                  <p:embed/>
                </p:oleObj>
              </mc:Choice>
              <mc:Fallback>
                <p:oleObj name="Equation" r:id="rId3" imgW="1257120" imgH="393480" progId="Equation.3">
                  <p:embed/>
                  <p:pic>
                    <p:nvPicPr>
                      <p:cNvPr id="2054" name="Object 6">
                        <a:extLst>
                          <a:ext uri="{FF2B5EF4-FFF2-40B4-BE49-F238E27FC236}">
                            <a16:creationId xmlns:a16="http://schemas.microsoft.com/office/drawing/2014/main" id="{27E9610B-EE42-4231-93CC-873D10568A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2" y="1167054"/>
                        <a:ext cx="496728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0" name="Group 12">
            <a:extLst>
              <a:ext uri="{FF2B5EF4-FFF2-40B4-BE49-F238E27FC236}">
                <a16:creationId xmlns:a16="http://schemas.microsoft.com/office/drawing/2014/main" id="{5E6BB8C5-4935-461B-8023-FD9517C77341}"/>
              </a:ext>
            </a:extLst>
          </p:cNvPr>
          <p:cNvGrpSpPr>
            <a:grpSpLocks/>
          </p:cNvGrpSpPr>
          <p:nvPr/>
        </p:nvGrpSpPr>
        <p:grpSpPr bwMode="auto">
          <a:xfrm>
            <a:off x="603329" y="2708509"/>
            <a:ext cx="3068638" cy="1685924"/>
            <a:chOff x="975" y="1706"/>
            <a:chExt cx="1933" cy="1062"/>
          </a:xfrm>
        </p:grpSpPr>
        <p:sp>
          <p:nvSpPr>
            <p:cNvPr id="2055" name="Text Box 7">
              <a:extLst>
                <a:ext uri="{FF2B5EF4-FFF2-40B4-BE49-F238E27FC236}">
                  <a16:creationId xmlns:a16="http://schemas.microsoft.com/office/drawing/2014/main" id="{367E93A3-C46C-4FE0-85A3-E7B4728323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" y="2081"/>
              <a:ext cx="193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400"/>
                <a:t>g / cm</a:t>
              </a:r>
              <a:r>
                <a:rPr lang="pt-BR" altLang="pt-BR" sz="2400" baseline="30000"/>
                <a:t>3</a:t>
              </a:r>
              <a:r>
                <a:rPr lang="pt-BR" altLang="pt-BR" sz="2400"/>
                <a:t>                  kg/m</a:t>
              </a:r>
              <a:r>
                <a:rPr lang="pt-BR" altLang="pt-BR" sz="2400" baseline="30000"/>
                <a:t>3</a:t>
              </a:r>
              <a:endParaRPr lang="pt-BR" altLang="pt-BR" sz="2400"/>
            </a:p>
          </p:txBody>
        </p:sp>
        <p:sp>
          <p:nvSpPr>
            <p:cNvPr id="2056" name="Arc 8">
              <a:extLst>
                <a:ext uri="{FF2B5EF4-FFF2-40B4-BE49-F238E27FC236}">
                  <a16:creationId xmlns:a16="http://schemas.microsoft.com/office/drawing/2014/main" id="{3C82E3C1-B9CD-4CCE-AA91-0CFA760B99D6}"/>
                </a:ext>
              </a:extLst>
            </p:cNvPr>
            <p:cNvSpPr>
              <a:spLocks/>
            </p:cNvSpPr>
            <p:nvPr/>
          </p:nvSpPr>
          <p:spPr bwMode="auto">
            <a:xfrm rot="-2135446">
              <a:off x="1837" y="1888"/>
              <a:ext cx="590" cy="4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7" name="Text Box 9">
              <a:extLst>
                <a:ext uri="{FF2B5EF4-FFF2-40B4-BE49-F238E27FC236}">
                  <a16:creationId xmlns:a16="http://schemas.microsoft.com/office/drawing/2014/main" id="{F5367D18-507A-4938-A09C-4F61E7F3F9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1706"/>
              <a:ext cx="37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400"/>
                <a:t>10</a:t>
              </a:r>
              <a:r>
                <a:rPr lang="pt-BR" altLang="pt-BR" sz="2400" baseline="30000"/>
                <a:t>3</a:t>
              </a:r>
              <a:endParaRPr lang="pt-BR" altLang="pt-BR" sz="2400"/>
            </a:p>
          </p:txBody>
        </p:sp>
        <p:sp>
          <p:nvSpPr>
            <p:cNvPr id="2058" name="Arc 10">
              <a:extLst>
                <a:ext uri="{FF2B5EF4-FFF2-40B4-BE49-F238E27FC236}">
                  <a16:creationId xmlns:a16="http://schemas.microsoft.com/office/drawing/2014/main" id="{605508D8-67B6-4B77-8493-4A38369DCCF9}"/>
                </a:ext>
              </a:extLst>
            </p:cNvPr>
            <p:cNvSpPr>
              <a:spLocks/>
            </p:cNvSpPr>
            <p:nvPr/>
          </p:nvSpPr>
          <p:spPr bwMode="auto">
            <a:xfrm rot="-2135446" flipH="1" flipV="1">
              <a:off x="1791" y="2115"/>
              <a:ext cx="590" cy="4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9" name="Text Box 11">
              <a:extLst>
                <a:ext uri="{FF2B5EF4-FFF2-40B4-BE49-F238E27FC236}">
                  <a16:creationId xmlns:a16="http://schemas.microsoft.com/office/drawing/2014/main" id="{896C4B93-931B-404F-A936-C33DBC9C3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2477"/>
              <a:ext cx="41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400"/>
                <a:t>10</a:t>
              </a:r>
              <a:r>
                <a:rPr lang="pt-BR" altLang="pt-BR" sz="2400" baseline="30000"/>
                <a:t>-3</a:t>
              </a:r>
              <a:endParaRPr lang="pt-BR" altLang="pt-BR" sz="2400"/>
            </a:p>
          </p:txBody>
        </p:sp>
      </p:grpSp>
      <p:graphicFrame>
        <p:nvGraphicFramePr>
          <p:cNvPr id="2061" name="Object 13">
            <a:extLst>
              <a:ext uri="{FF2B5EF4-FFF2-40B4-BE49-F238E27FC236}">
                <a16:creationId xmlns:a16="http://schemas.microsoft.com/office/drawing/2014/main" id="{6AFC66CD-23F1-49AD-BCD5-4B60E0FCF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960462"/>
              </p:ext>
            </p:extLst>
          </p:nvPr>
        </p:nvGraphicFramePr>
        <p:xfrm>
          <a:off x="3264295" y="4289470"/>
          <a:ext cx="4214812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5" imgW="1066680" imgH="393480" progId="Equation.3">
                  <p:embed/>
                </p:oleObj>
              </mc:Choice>
              <mc:Fallback>
                <p:oleObj name="Equation" r:id="rId5" imgW="1066680" imgH="393480" progId="Equation.3">
                  <p:embed/>
                  <p:pic>
                    <p:nvPicPr>
                      <p:cNvPr id="2061" name="Object 13">
                        <a:extLst>
                          <a:ext uri="{FF2B5EF4-FFF2-40B4-BE49-F238E27FC236}">
                            <a16:creationId xmlns:a16="http://schemas.microsoft.com/office/drawing/2014/main" id="{6AFC66CD-23F1-49AD-BCD5-4B60E0FCF0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4295" y="4289470"/>
                        <a:ext cx="4214812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14">
            <a:extLst>
              <a:ext uri="{FF2B5EF4-FFF2-40B4-BE49-F238E27FC236}">
                <a16:creationId xmlns:a16="http://schemas.microsoft.com/office/drawing/2014/main" id="{4B86F98E-92D0-43BA-B32B-32CB2800B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384" y="4488183"/>
            <a:ext cx="22236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000" b="1" i="1" dirty="0">
                <a:solidFill>
                  <a:srgbClr val="FF5050"/>
                </a:solidFill>
              </a:rPr>
              <a:t>normal à superfície</a:t>
            </a:r>
          </a:p>
        </p:txBody>
      </p:sp>
      <p:sp>
        <p:nvSpPr>
          <p:cNvPr id="2064" name="AutoShape 16">
            <a:extLst>
              <a:ext uri="{FF2B5EF4-FFF2-40B4-BE49-F238E27FC236}">
                <a16:creationId xmlns:a16="http://schemas.microsoft.com/office/drawing/2014/main" id="{0B1C9EAD-BB4E-4F75-8A77-DBBF920CA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0" y="1489518"/>
            <a:ext cx="1871662" cy="1223962"/>
          </a:xfrm>
          <a:prstGeom prst="can">
            <a:avLst>
              <a:gd name="adj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5" name="Oval 17">
            <a:extLst>
              <a:ext uri="{FF2B5EF4-FFF2-40B4-BE49-F238E27FC236}">
                <a16:creationId xmlns:a16="http://schemas.microsoft.com/office/drawing/2014/main" id="{DF58ECE1-059C-47A0-9F8D-A41B72F05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6013" y="1130743"/>
            <a:ext cx="720725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B733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6" name="Freeform 18">
            <a:extLst>
              <a:ext uri="{FF2B5EF4-FFF2-40B4-BE49-F238E27FC236}">
                <a16:creationId xmlns:a16="http://schemas.microsoft.com/office/drawing/2014/main" id="{D992F190-F31D-4A51-8505-F568C5348FE8}"/>
              </a:ext>
            </a:extLst>
          </p:cNvPr>
          <p:cNvSpPr>
            <a:spLocks/>
          </p:cNvSpPr>
          <p:nvPr/>
        </p:nvSpPr>
        <p:spPr bwMode="auto">
          <a:xfrm>
            <a:off x="8231187" y="1700656"/>
            <a:ext cx="1512888" cy="576263"/>
          </a:xfrm>
          <a:custGeom>
            <a:avLst/>
            <a:gdLst>
              <a:gd name="T0" fmla="*/ 0 w 953"/>
              <a:gd name="T1" fmla="*/ 0 h 363"/>
              <a:gd name="T2" fmla="*/ 953 w 953"/>
              <a:gd name="T3" fmla="*/ 0 h 363"/>
              <a:gd name="T4" fmla="*/ 953 w 953"/>
              <a:gd name="T5" fmla="*/ 317 h 363"/>
              <a:gd name="T6" fmla="*/ 227 w 953"/>
              <a:gd name="T7" fmla="*/ 363 h 363"/>
              <a:gd name="T8" fmla="*/ 0 w 953"/>
              <a:gd name="T9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3" h="363">
                <a:moveTo>
                  <a:pt x="0" y="0"/>
                </a:moveTo>
                <a:lnTo>
                  <a:pt x="953" y="0"/>
                </a:lnTo>
                <a:lnTo>
                  <a:pt x="953" y="317"/>
                </a:lnTo>
                <a:lnTo>
                  <a:pt x="227" y="363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66FFFF">
                  <a:alpha val="47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67" name="Freeform 19">
            <a:extLst>
              <a:ext uri="{FF2B5EF4-FFF2-40B4-BE49-F238E27FC236}">
                <a16:creationId xmlns:a16="http://schemas.microsoft.com/office/drawing/2014/main" id="{24CFCAFD-3795-4FBB-9C23-C2CE6C212F54}"/>
              </a:ext>
            </a:extLst>
          </p:cNvPr>
          <p:cNvSpPr>
            <a:spLocks/>
          </p:cNvSpPr>
          <p:nvPr/>
        </p:nvSpPr>
        <p:spPr bwMode="auto">
          <a:xfrm rot="11249480" flipH="1">
            <a:off x="8158162" y="1559368"/>
            <a:ext cx="1866900" cy="290512"/>
          </a:xfrm>
          <a:custGeom>
            <a:avLst/>
            <a:gdLst>
              <a:gd name="T0" fmla="*/ 0 w 1224"/>
              <a:gd name="T1" fmla="*/ 45 h 317"/>
              <a:gd name="T2" fmla="*/ 680 w 1224"/>
              <a:gd name="T3" fmla="*/ 45 h 317"/>
              <a:gd name="T4" fmla="*/ 1224 w 1224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4" h="317">
                <a:moveTo>
                  <a:pt x="0" y="45"/>
                </a:moveTo>
                <a:cubicBezTo>
                  <a:pt x="238" y="22"/>
                  <a:pt x="476" y="0"/>
                  <a:pt x="680" y="45"/>
                </a:cubicBezTo>
                <a:cubicBezTo>
                  <a:pt x="884" y="90"/>
                  <a:pt x="1054" y="203"/>
                  <a:pt x="1224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72" name="Line 24">
            <a:extLst>
              <a:ext uri="{FF2B5EF4-FFF2-40B4-BE49-F238E27FC236}">
                <a16:creationId xmlns:a16="http://schemas.microsoft.com/office/drawing/2014/main" id="{B548571E-BB1F-430F-8FCD-BC637EE375E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9551" y="1780031"/>
            <a:ext cx="11525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73" name="Text Box 25">
            <a:extLst>
              <a:ext uri="{FF2B5EF4-FFF2-40B4-BE49-F238E27FC236}">
                <a16:creationId xmlns:a16="http://schemas.microsoft.com/office/drawing/2014/main" id="{A6FC3151-C6B4-476C-9A51-35DB52ABF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4125" y="2499168"/>
            <a:ext cx="52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b="1"/>
              <a:t>X </a:t>
            </a:r>
            <a:r>
              <a:rPr lang="pt-BR" altLang="pt-BR"/>
              <a:t>%</a:t>
            </a:r>
          </a:p>
        </p:txBody>
      </p:sp>
      <p:sp>
        <p:nvSpPr>
          <p:cNvPr id="2074" name="Text Box 26">
            <a:extLst>
              <a:ext uri="{FF2B5EF4-FFF2-40B4-BE49-F238E27FC236}">
                <a16:creationId xmlns:a16="http://schemas.microsoft.com/office/drawing/2014/main" id="{FF1B847E-328F-458C-97D7-DBA4B080A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9688" y="2800794"/>
            <a:ext cx="28905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d</a:t>
            </a:r>
            <a:r>
              <a:rPr lang="pt-BR" altLang="pt-BR" sz="3600" b="1" baseline="-25000"/>
              <a:t>c</a:t>
            </a:r>
            <a:r>
              <a:rPr lang="pt-BR" altLang="pt-BR" sz="3600" b="1"/>
              <a:t> = x % d</a:t>
            </a:r>
            <a:r>
              <a:rPr lang="pt-BR" altLang="pt-BR" sz="3600" b="1" baseline="-25000"/>
              <a:t>líquido</a:t>
            </a:r>
            <a:endParaRPr lang="pt-BR" altLang="pt-BR" sz="3600" b="1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C64F223-7335-4CE9-B01F-C3B814108B3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8447DACC-96CF-47A5-A6F0-5DC1B50891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73" grpId="0"/>
      <p:bldP spid="2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EE3F2BCA-D075-466F-BF77-C7684F1D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138113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 dirty="0"/>
              <a:t>HIDROSTÁTICA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05EB9964-7E5D-4CCE-86C3-FB1D646D6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FDB6DAC4-CA8B-4DA2-B4EE-C7A1FBF03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203326"/>
            <a:ext cx="40237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Pressão atmosférica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3655B709-3E53-4745-9A38-650B48DD6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2074864"/>
            <a:ext cx="62596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5050"/>
                </a:solidFill>
              </a:rPr>
              <a:t>Maior altitude</a:t>
            </a:r>
            <a:r>
              <a:rPr lang="pt-BR" altLang="pt-BR" sz="3600" b="1">
                <a:solidFill>
                  <a:srgbClr val="FF5050"/>
                </a:solidFill>
                <a:sym typeface="Wingdings" panose="05000000000000000000" pitchFamily="2" charset="2"/>
              </a:rPr>
              <a:t></a:t>
            </a:r>
            <a:r>
              <a:rPr lang="pt-BR" altLang="pt-BR" sz="3600" b="1">
                <a:solidFill>
                  <a:srgbClr val="FF5050"/>
                </a:solidFill>
              </a:rPr>
              <a:t>menor pressão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00C882AB-0557-43E7-8C49-A38F53944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6" y="3357564"/>
            <a:ext cx="62183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5050"/>
                </a:solidFill>
              </a:rPr>
              <a:t>Só existe onde existe atmosfera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CFC206BD-F7E4-4FE0-9599-59C3E9831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4494214"/>
            <a:ext cx="592873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5050"/>
                </a:solidFill>
              </a:rPr>
              <a:t>1 atm = 76 cmHg = 1.10</a:t>
            </a:r>
            <a:r>
              <a:rPr lang="pt-BR" altLang="pt-BR" sz="3600" b="1" baseline="30000">
                <a:solidFill>
                  <a:srgbClr val="FF5050"/>
                </a:solidFill>
              </a:rPr>
              <a:t>5</a:t>
            </a:r>
            <a:r>
              <a:rPr lang="pt-BR" altLang="pt-BR" sz="3600" b="1">
                <a:solidFill>
                  <a:srgbClr val="FF5050"/>
                </a:solidFill>
              </a:rPr>
              <a:t> N/m</a:t>
            </a:r>
            <a:r>
              <a:rPr lang="pt-BR" altLang="pt-BR" sz="3600" b="1" baseline="30000">
                <a:solidFill>
                  <a:srgbClr val="FF5050"/>
                </a:solidFill>
              </a:rPr>
              <a:t>2</a:t>
            </a:r>
            <a:endParaRPr lang="pt-BR" altLang="pt-BR" sz="3600" b="1">
              <a:solidFill>
                <a:srgbClr val="FF5050"/>
              </a:solidFill>
            </a:endParaRPr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50E2D7BF-19B2-4B7F-83B6-56BA487BF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1" y="4879975"/>
            <a:ext cx="18758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olidFill>
                  <a:srgbClr val="6666FF"/>
                </a:solidFill>
              </a:rPr>
              <a:t>760 mm Hg</a:t>
            </a:r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59168C15-F1F4-4762-AF00-56771A49A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0" y="4905375"/>
            <a:ext cx="5463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olidFill>
                  <a:srgbClr val="6666FF"/>
                </a:solidFill>
              </a:rPr>
              <a:t>Pa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FB351D4-D2EE-4535-A67D-CB823DF2655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4F4D9A9-BC35-4E18-8807-8D7E2C124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  <p:bldP spid="4111" grpId="0"/>
      <p:bldP spid="4112" grpId="0"/>
      <p:bldP spid="4113" grpId="0"/>
      <p:bldP spid="41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77A37CA1-1EC5-4374-889B-782191464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138113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HIDROSTÁTICA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382726BE-9F62-475C-88A9-684DD24FF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0B34A526-F666-4DF7-AB98-CF9F02DA2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203326"/>
            <a:ext cx="40380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Pressão hidrostática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96BC6D2C-9AA3-40FE-81C4-8FA41D228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773239"/>
            <a:ext cx="72318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Maior </a:t>
            </a:r>
            <a:r>
              <a:rPr lang="pt-BR" altLang="pt-BR" sz="3600" b="1" dirty="0" err="1">
                <a:solidFill>
                  <a:srgbClr val="FF5050"/>
                </a:solidFill>
              </a:rPr>
              <a:t>profundidade</a:t>
            </a:r>
            <a:r>
              <a:rPr lang="pt-BR" altLang="pt-BR" sz="3600" b="1" dirty="0" err="1">
                <a:solidFill>
                  <a:srgbClr val="FF5050"/>
                </a:solidFill>
                <a:sym typeface="Wingdings" panose="05000000000000000000" pitchFamily="2" charset="2"/>
              </a:rPr>
              <a:t></a:t>
            </a:r>
            <a:r>
              <a:rPr lang="pt-BR" altLang="pt-BR" sz="3600" b="1" dirty="0" err="1">
                <a:solidFill>
                  <a:srgbClr val="FF5050"/>
                </a:solidFill>
              </a:rPr>
              <a:t>maior</a:t>
            </a:r>
            <a:r>
              <a:rPr lang="pt-BR" altLang="pt-BR" sz="3600" b="1" dirty="0">
                <a:solidFill>
                  <a:srgbClr val="FF5050"/>
                </a:solidFill>
              </a:rPr>
              <a:t> pressão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B587D2AB-3568-4F49-9DEC-CFA0AE3FD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2866611"/>
            <a:ext cx="18365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P = </a:t>
            </a:r>
            <a:r>
              <a:rPr lang="pt-BR" altLang="pt-BR" sz="3600" b="1" dirty="0" err="1">
                <a:solidFill>
                  <a:srgbClr val="FF5050"/>
                </a:solidFill>
              </a:rPr>
              <a:t>d.g.h</a:t>
            </a:r>
            <a:endParaRPr lang="pt-BR" altLang="pt-BR" sz="3600" b="1" dirty="0">
              <a:solidFill>
                <a:srgbClr val="FF5050"/>
              </a:solidFill>
            </a:endParaRP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184717FD-7EC9-4C0A-8C48-E529F1922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897" y="4304886"/>
            <a:ext cx="3157916" cy="707886"/>
          </a:xfrm>
          <a:prstGeom prst="rect">
            <a:avLst/>
          </a:prstGeom>
          <a:gradFill rotWithShape="1">
            <a:gsLst>
              <a:gs pos="0">
                <a:schemeClr val="bg1">
                  <a:alpha val="77000"/>
                </a:schemeClr>
              </a:gs>
              <a:gs pos="100000">
                <a:schemeClr val="bg1">
                  <a:alpha val="78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b="1" dirty="0"/>
              <a:t>P = </a:t>
            </a:r>
            <a:r>
              <a:rPr lang="pt-BR" altLang="pt-BR" sz="4000" b="1" dirty="0" err="1"/>
              <a:t>P</a:t>
            </a:r>
            <a:r>
              <a:rPr lang="pt-BR" altLang="pt-BR" sz="4000" b="1" baseline="-25000" dirty="0" err="1"/>
              <a:t>hid</a:t>
            </a:r>
            <a:r>
              <a:rPr lang="pt-BR" altLang="pt-BR" sz="4000" b="1" baseline="-25000" dirty="0"/>
              <a:t>.</a:t>
            </a:r>
            <a:r>
              <a:rPr lang="pt-BR" altLang="pt-BR" sz="4000" b="1" dirty="0"/>
              <a:t> + </a:t>
            </a:r>
            <a:r>
              <a:rPr lang="pt-BR" altLang="pt-BR" sz="4000" b="1" dirty="0" err="1"/>
              <a:t>P</a:t>
            </a:r>
            <a:r>
              <a:rPr lang="pt-BR" altLang="pt-BR" sz="4000" b="1" baseline="-25000" dirty="0" err="1"/>
              <a:t>atm</a:t>
            </a:r>
            <a:r>
              <a:rPr lang="pt-BR" altLang="pt-BR" sz="4000" b="1" baseline="-25000" dirty="0"/>
              <a:t>.</a:t>
            </a:r>
            <a:endParaRPr lang="pt-BR" altLang="pt-BR" sz="4000" b="1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DE0DB4E-14E1-4BF5-B995-319EB310D73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CFE8A99-2BF7-4D03-B140-4409B8F6C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CE868FEF-C990-4970-9148-42AAE366779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6182A5C-F1A8-483F-8D68-498D528CAF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026" name="Picture 2" descr="Resultado de imagem para PRINCIPIO DE STEVIN">
            <a:extLst>
              <a:ext uri="{FF2B5EF4-FFF2-40B4-BE49-F238E27FC236}">
                <a16:creationId xmlns:a16="http://schemas.microsoft.com/office/drawing/2014/main" id="{4CAA36FE-53D9-45A5-9763-2FC554EB8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79" y="2886868"/>
            <a:ext cx="3166587" cy="3509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PRINCIPIO DE STEVIN">
            <a:extLst>
              <a:ext uri="{FF2B5EF4-FFF2-40B4-BE49-F238E27FC236}">
                <a16:creationId xmlns:a16="http://schemas.microsoft.com/office/drawing/2014/main" id="{FC2EC30A-FFE7-4F27-8623-BAB83B350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965" y="2969972"/>
            <a:ext cx="6178242" cy="328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D720EC93-4411-4FA3-8968-1AC8B378E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0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HIDROSTÁTICA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9DF3A63B-D5D2-4D88-B547-061E6B6A3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203326"/>
            <a:ext cx="37466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Princípio de </a:t>
            </a:r>
            <a:r>
              <a:rPr lang="pt-BR" altLang="pt-BR" sz="3600" b="1" dirty="0" err="1"/>
              <a:t>Stevin</a:t>
            </a:r>
            <a:endParaRPr lang="pt-BR" altLang="pt-BR" sz="3600" b="1" dirty="0"/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2808B311-CC3D-4A15-94D5-44DEE4870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77" y="1932761"/>
            <a:ext cx="79600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t-BR" altLang="pt-BR" sz="2800" b="1" dirty="0">
                <a:solidFill>
                  <a:srgbClr val="FF5050"/>
                </a:solidFill>
              </a:rPr>
              <a:t>Em um mesmo líquido:</a:t>
            </a:r>
          </a:p>
          <a:p>
            <a:r>
              <a:rPr lang="pt-BR" altLang="pt-BR" sz="2800" b="1" dirty="0">
                <a:solidFill>
                  <a:srgbClr val="FF5050"/>
                </a:solidFill>
              </a:rPr>
              <a:t>Diferença de pressão</a:t>
            </a:r>
            <a:r>
              <a:rPr lang="pt-BR" altLang="pt-BR" sz="2800" b="1" dirty="0">
                <a:solidFill>
                  <a:srgbClr val="FF5050"/>
                </a:solidFill>
                <a:sym typeface="Wingdings" panose="05000000000000000000" pitchFamily="2" charset="2"/>
              </a:rPr>
              <a:t> Diferença de profundidade</a:t>
            </a:r>
            <a:endParaRPr lang="pt-BR" altLang="pt-BR" sz="2800" b="1" dirty="0">
              <a:solidFill>
                <a:srgbClr val="FF5050"/>
              </a:solidFill>
            </a:endParaRP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0A39B264-56CE-47DC-BC9E-C9F9BF804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5385" y="4363223"/>
            <a:ext cx="25050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  <a:sym typeface="Symbol" panose="05050102010706020507" pitchFamily="18" charset="2"/>
              </a:rPr>
              <a:t></a:t>
            </a:r>
            <a:r>
              <a:rPr lang="pt-BR" altLang="pt-BR" sz="3600" b="1" dirty="0">
                <a:solidFill>
                  <a:srgbClr val="FF5050"/>
                </a:solidFill>
              </a:rPr>
              <a:t>P = </a:t>
            </a:r>
            <a:r>
              <a:rPr lang="pt-BR" altLang="pt-BR" sz="3600" b="1" dirty="0" err="1">
                <a:solidFill>
                  <a:srgbClr val="FF5050"/>
                </a:solidFill>
              </a:rPr>
              <a:t>d.g</a:t>
            </a:r>
            <a:r>
              <a:rPr lang="pt-BR" altLang="pt-BR" sz="3600" b="1" dirty="0">
                <a:solidFill>
                  <a:srgbClr val="FF5050"/>
                </a:solidFill>
              </a:rPr>
              <a:t>.</a:t>
            </a:r>
            <a:r>
              <a:rPr lang="pt-BR" altLang="pt-BR" sz="3600" b="1" dirty="0">
                <a:solidFill>
                  <a:srgbClr val="FF5050"/>
                </a:solidFill>
                <a:sym typeface="Symbol" panose="05050102010706020507" pitchFamily="18" charset="2"/>
              </a:rPr>
              <a:t> </a:t>
            </a:r>
            <a:r>
              <a:rPr lang="pt-BR" altLang="pt-BR" sz="3600" b="1" dirty="0">
                <a:solidFill>
                  <a:srgbClr val="FF5050"/>
                </a:solidFill>
              </a:rPr>
              <a:t>h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D66FC891-9F28-418C-B073-5020B8661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0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 dirty="0"/>
              <a:t>HIDROSTÁTICA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6D69D90C-35F1-4FA5-B2EC-172BF32A5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252F18CA-CC1B-4DC2-94E8-C64C8B55E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85" y="1847679"/>
            <a:ext cx="49706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Experimento de Torricelli</a:t>
            </a:r>
          </a:p>
        </p:txBody>
      </p:sp>
      <p:pic>
        <p:nvPicPr>
          <p:cNvPr id="6155" name="Picture 11" descr="cie02imx03">
            <a:extLst>
              <a:ext uri="{FF2B5EF4-FFF2-40B4-BE49-F238E27FC236}">
                <a16:creationId xmlns:a16="http://schemas.microsoft.com/office/drawing/2014/main" id="{2D2944DE-90BB-4D1D-A0D8-D07E24EFA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769" y="66031"/>
            <a:ext cx="3867842" cy="626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0" name="Text Box 16">
            <a:extLst>
              <a:ext uri="{FF2B5EF4-FFF2-40B4-BE49-F238E27FC236}">
                <a16:creationId xmlns:a16="http://schemas.microsoft.com/office/drawing/2014/main" id="{4DECB1FE-A24A-4EA2-AC37-DBDD0D684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58975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D438E45-0A7F-4D3C-8BCC-DDB5CE862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2588" y="2674080"/>
            <a:ext cx="38913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1 </a:t>
            </a:r>
            <a:r>
              <a:rPr lang="pt-BR" altLang="pt-BR" sz="3600" b="1" dirty="0" err="1"/>
              <a:t>atm</a:t>
            </a:r>
            <a:r>
              <a:rPr lang="pt-BR" altLang="pt-BR" sz="3600" b="1" dirty="0"/>
              <a:t> = 760 mm Hg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E9812AD-B9E9-4F4D-98DD-20A88C486D6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500746A7-FF57-4E0F-8096-EF5FA14382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CE868FEF-C990-4970-9148-42AAE366779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6182A5C-F1A8-483F-8D68-498D528CA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E15F7163-E207-499D-9B66-83FD1483A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0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 dirty="0"/>
              <a:t>HIDROSTÁTICA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C01BDBE0-3BB3-4E28-BD1F-9CBA2289F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791" y="1238530"/>
            <a:ext cx="37444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Princípio de Pascal</a:t>
            </a: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B7B9249D-27ED-47A8-BA3D-9B6004162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791" y="2080816"/>
            <a:ext cx="471646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2800" b="1" dirty="0">
                <a:solidFill>
                  <a:srgbClr val="FF5050"/>
                </a:solidFill>
              </a:rPr>
              <a:t>Variação de pressão de um ponto é comunicada a todos os pontos do fluido.</a:t>
            </a:r>
          </a:p>
        </p:txBody>
      </p:sp>
      <p:pic>
        <p:nvPicPr>
          <p:cNvPr id="9" name="Picture 15" descr="carl1">
            <a:extLst>
              <a:ext uri="{FF2B5EF4-FFF2-40B4-BE49-F238E27FC236}">
                <a16:creationId xmlns:a16="http://schemas.microsoft.com/office/drawing/2014/main" id="{EFB5A92C-209B-4E5A-89A1-D7ABE5468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130" y="2752118"/>
            <a:ext cx="6206591" cy="36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17">
            <a:extLst>
              <a:ext uri="{FF2B5EF4-FFF2-40B4-BE49-F238E27FC236}">
                <a16:creationId xmlns:a16="http://schemas.microsoft.com/office/drawing/2014/main" id="{D7171E6E-1090-491C-9DCE-ABF0083D0C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713175"/>
              </p:ext>
            </p:extLst>
          </p:nvPr>
        </p:nvGraphicFramePr>
        <p:xfrm>
          <a:off x="9100948" y="1149848"/>
          <a:ext cx="1773237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7" imgW="520560" imgH="431640" progId="Equation.3">
                  <p:embed/>
                </p:oleObj>
              </mc:Choice>
              <mc:Fallback>
                <p:oleObj name="Equation" r:id="rId7" imgW="520560" imgH="431640" progId="Equation.3">
                  <p:embed/>
                  <p:pic>
                    <p:nvPicPr>
                      <p:cNvPr id="6161" name="Object 17">
                        <a:extLst>
                          <a:ext uri="{FF2B5EF4-FFF2-40B4-BE49-F238E27FC236}">
                            <a16:creationId xmlns:a16="http://schemas.microsoft.com/office/drawing/2014/main" id="{CA2700B8-290A-4FA4-902C-5914CAF2CD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0948" y="1149848"/>
                        <a:ext cx="1773237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9751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76FCA8E2-3935-447D-A58F-5DEA6FE94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13" y="138113"/>
            <a:ext cx="43827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HIDROSTÁTICA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C585138C-0821-4D1B-9AB9-5AAA834D9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21526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9E60DEA5-037F-4ECF-81EE-82D2D6F43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76" y="856418"/>
            <a:ext cx="18347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/>
              <a:t>Empuxo 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FC577400-53B6-4F50-9301-D0AC1C0D6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62" y="1509167"/>
            <a:ext cx="71447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Peso da porção de líquido deslocada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B18B08E0-5EF1-415B-A257-794B946DF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76" y="2089638"/>
            <a:ext cx="118612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t-BR" altLang="pt-BR" sz="3600" b="1" dirty="0">
                <a:solidFill>
                  <a:srgbClr val="FF5050"/>
                </a:solidFill>
              </a:rPr>
              <a:t>Força que o líquido exerce sobre o corpo, orientada para cima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6B5819B3-DA5C-49BD-BCBF-E1747841E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044" y="2735969"/>
            <a:ext cx="20286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>
                <a:solidFill>
                  <a:srgbClr val="FF5050"/>
                </a:solidFill>
              </a:rPr>
              <a:t>E = d.v</a:t>
            </a:r>
            <a:r>
              <a:rPr lang="pt-BR" altLang="pt-BR" sz="3600" b="1" baseline="-25000">
                <a:solidFill>
                  <a:srgbClr val="FF5050"/>
                </a:solidFill>
              </a:rPr>
              <a:t>d</a:t>
            </a:r>
            <a:r>
              <a:rPr lang="pt-BR" altLang="pt-BR" sz="3600" b="1">
                <a:solidFill>
                  <a:srgbClr val="FF5050"/>
                </a:solidFill>
              </a:rPr>
              <a:t>. g</a:t>
            </a:r>
          </a:p>
        </p:txBody>
      </p:sp>
      <p:sp>
        <p:nvSpPr>
          <p:cNvPr id="7178" name="AutoShape 10">
            <a:extLst>
              <a:ext uri="{FF2B5EF4-FFF2-40B4-BE49-F238E27FC236}">
                <a16:creationId xmlns:a16="http://schemas.microsoft.com/office/drawing/2014/main" id="{3C262966-86FC-45B2-8855-8EBC0E8D4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969" y="4102806"/>
            <a:ext cx="1871663" cy="1223963"/>
          </a:xfrm>
          <a:prstGeom prst="can">
            <a:avLst>
              <a:gd name="adj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81" name="Oval 13">
            <a:extLst>
              <a:ext uri="{FF2B5EF4-FFF2-40B4-BE49-F238E27FC236}">
                <a16:creationId xmlns:a16="http://schemas.microsoft.com/office/drawing/2014/main" id="{B26717D1-0A9A-4343-A8DA-32D7B721A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1232" y="3886906"/>
            <a:ext cx="720725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B733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85" name="Freeform 17">
            <a:extLst>
              <a:ext uri="{FF2B5EF4-FFF2-40B4-BE49-F238E27FC236}">
                <a16:creationId xmlns:a16="http://schemas.microsoft.com/office/drawing/2014/main" id="{CB746042-D01A-458F-8C8A-55250EB52CBA}"/>
              </a:ext>
            </a:extLst>
          </p:cNvPr>
          <p:cNvSpPr>
            <a:spLocks/>
          </p:cNvSpPr>
          <p:nvPr/>
        </p:nvSpPr>
        <p:spPr bwMode="auto">
          <a:xfrm>
            <a:off x="1986407" y="4313943"/>
            <a:ext cx="1512887" cy="576262"/>
          </a:xfrm>
          <a:custGeom>
            <a:avLst/>
            <a:gdLst>
              <a:gd name="T0" fmla="*/ 0 w 953"/>
              <a:gd name="T1" fmla="*/ 0 h 363"/>
              <a:gd name="T2" fmla="*/ 953 w 953"/>
              <a:gd name="T3" fmla="*/ 0 h 363"/>
              <a:gd name="T4" fmla="*/ 953 w 953"/>
              <a:gd name="T5" fmla="*/ 317 h 363"/>
              <a:gd name="T6" fmla="*/ 227 w 953"/>
              <a:gd name="T7" fmla="*/ 363 h 363"/>
              <a:gd name="T8" fmla="*/ 0 w 953"/>
              <a:gd name="T9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3" h="363">
                <a:moveTo>
                  <a:pt x="0" y="0"/>
                </a:moveTo>
                <a:lnTo>
                  <a:pt x="953" y="0"/>
                </a:lnTo>
                <a:lnTo>
                  <a:pt x="953" y="317"/>
                </a:lnTo>
                <a:lnTo>
                  <a:pt x="227" y="363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66FFFF">
                  <a:alpha val="47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3" name="Freeform 15">
            <a:extLst>
              <a:ext uri="{FF2B5EF4-FFF2-40B4-BE49-F238E27FC236}">
                <a16:creationId xmlns:a16="http://schemas.microsoft.com/office/drawing/2014/main" id="{0440727F-8B28-443F-BC4E-599CBA8556FD}"/>
              </a:ext>
            </a:extLst>
          </p:cNvPr>
          <p:cNvSpPr>
            <a:spLocks/>
          </p:cNvSpPr>
          <p:nvPr/>
        </p:nvSpPr>
        <p:spPr bwMode="auto">
          <a:xfrm rot="11249480" flipH="1">
            <a:off x="1913381" y="4172656"/>
            <a:ext cx="1866900" cy="290513"/>
          </a:xfrm>
          <a:custGeom>
            <a:avLst/>
            <a:gdLst>
              <a:gd name="T0" fmla="*/ 0 w 1224"/>
              <a:gd name="T1" fmla="*/ 45 h 317"/>
              <a:gd name="T2" fmla="*/ 680 w 1224"/>
              <a:gd name="T3" fmla="*/ 45 h 317"/>
              <a:gd name="T4" fmla="*/ 1224 w 1224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4" h="317">
                <a:moveTo>
                  <a:pt x="0" y="45"/>
                </a:moveTo>
                <a:cubicBezTo>
                  <a:pt x="238" y="22"/>
                  <a:pt x="476" y="0"/>
                  <a:pt x="680" y="45"/>
                </a:cubicBezTo>
                <a:cubicBezTo>
                  <a:pt x="884" y="90"/>
                  <a:pt x="1054" y="203"/>
                  <a:pt x="1224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6" name="Line 18">
            <a:extLst>
              <a:ext uri="{FF2B5EF4-FFF2-40B4-BE49-F238E27FC236}">
                <a16:creationId xmlns:a16="http://schemas.microsoft.com/office/drawing/2014/main" id="{0F2180D6-03D8-4C7D-BEB4-C837D571B8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1593" y="4390144"/>
            <a:ext cx="0" cy="10810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7" name="Text Box 19">
            <a:extLst>
              <a:ext uri="{FF2B5EF4-FFF2-40B4-BE49-F238E27FC236}">
                <a16:creationId xmlns:a16="http://schemas.microsoft.com/office/drawing/2014/main" id="{DE1412A8-89CE-47ED-97DD-D8284764D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3031" y="5183893"/>
            <a:ext cx="8858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Peso</a:t>
            </a:r>
          </a:p>
        </p:txBody>
      </p:sp>
      <p:sp>
        <p:nvSpPr>
          <p:cNvPr id="7188" name="Line 20">
            <a:extLst>
              <a:ext uri="{FF2B5EF4-FFF2-40B4-BE49-F238E27FC236}">
                <a16:creationId xmlns:a16="http://schemas.microsoft.com/office/drawing/2014/main" id="{E7831827-9876-436C-8849-A7A2263268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1593" y="3312230"/>
            <a:ext cx="0" cy="1081088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id="{643F231A-DEB3-47C8-8B89-4F4C14938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3032" y="3312230"/>
            <a:ext cx="13850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Empuxo</a:t>
            </a:r>
          </a:p>
        </p:txBody>
      </p:sp>
      <p:sp>
        <p:nvSpPr>
          <p:cNvPr id="7190" name="AutoShape 22">
            <a:extLst>
              <a:ext uri="{FF2B5EF4-FFF2-40B4-BE49-F238E27FC236}">
                <a16:creationId xmlns:a16="http://schemas.microsoft.com/office/drawing/2014/main" id="{5432B391-8A31-4328-A4EE-CC91A75AE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694" y="4102805"/>
            <a:ext cx="1871663" cy="1265486"/>
          </a:xfrm>
          <a:prstGeom prst="can">
            <a:avLst>
              <a:gd name="adj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91" name="Oval 23">
            <a:extLst>
              <a:ext uri="{FF2B5EF4-FFF2-40B4-BE49-F238E27FC236}">
                <a16:creationId xmlns:a16="http://schemas.microsoft.com/office/drawing/2014/main" id="{1637F6AF-E9BA-497E-9B48-82F83518D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957" y="3886906"/>
            <a:ext cx="720725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B733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93" name="Freeform 25">
            <a:extLst>
              <a:ext uri="{FF2B5EF4-FFF2-40B4-BE49-F238E27FC236}">
                <a16:creationId xmlns:a16="http://schemas.microsoft.com/office/drawing/2014/main" id="{3BFDC5CD-58E9-413A-A42F-8F23744C7422}"/>
              </a:ext>
            </a:extLst>
          </p:cNvPr>
          <p:cNvSpPr>
            <a:spLocks/>
          </p:cNvSpPr>
          <p:nvPr/>
        </p:nvSpPr>
        <p:spPr bwMode="auto">
          <a:xfrm rot="11249480" flipH="1">
            <a:off x="4285106" y="4172656"/>
            <a:ext cx="1866900" cy="290513"/>
          </a:xfrm>
          <a:custGeom>
            <a:avLst/>
            <a:gdLst>
              <a:gd name="T0" fmla="*/ 0 w 1224"/>
              <a:gd name="T1" fmla="*/ 45 h 317"/>
              <a:gd name="T2" fmla="*/ 680 w 1224"/>
              <a:gd name="T3" fmla="*/ 45 h 317"/>
              <a:gd name="T4" fmla="*/ 1224 w 1224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4" h="317">
                <a:moveTo>
                  <a:pt x="0" y="45"/>
                </a:moveTo>
                <a:cubicBezTo>
                  <a:pt x="238" y="22"/>
                  <a:pt x="476" y="0"/>
                  <a:pt x="680" y="45"/>
                </a:cubicBezTo>
                <a:cubicBezTo>
                  <a:pt x="884" y="90"/>
                  <a:pt x="1054" y="203"/>
                  <a:pt x="1224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A9F883CA-4159-48CC-B624-4EDFAC7D8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3968" y="5471230"/>
            <a:ext cx="8858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Peso</a:t>
            </a:r>
          </a:p>
        </p:txBody>
      </p:sp>
      <p:sp>
        <p:nvSpPr>
          <p:cNvPr id="7197" name="Text Box 29">
            <a:extLst>
              <a:ext uri="{FF2B5EF4-FFF2-40B4-BE49-F238E27FC236}">
                <a16:creationId xmlns:a16="http://schemas.microsoft.com/office/drawing/2014/main" id="{A6F5C9A1-3CB8-43EC-88A4-3B01D3D36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4757" y="3312230"/>
            <a:ext cx="13850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Empuxo</a:t>
            </a:r>
          </a:p>
        </p:txBody>
      </p:sp>
      <p:sp>
        <p:nvSpPr>
          <p:cNvPr id="7198" name="Freeform 30">
            <a:extLst>
              <a:ext uri="{FF2B5EF4-FFF2-40B4-BE49-F238E27FC236}">
                <a16:creationId xmlns:a16="http://schemas.microsoft.com/office/drawing/2014/main" id="{4F579D90-C376-4696-990D-4CFE9E8A805F}"/>
              </a:ext>
            </a:extLst>
          </p:cNvPr>
          <p:cNvSpPr>
            <a:spLocks/>
          </p:cNvSpPr>
          <p:nvPr/>
        </p:nvSpPr>
        <p:spPr bwMode="auto">
          <a:xfrm>
            <a:off x="4483543" y="4267905"/>
            <a:ext cx="1390650" cy="1058864"/>
          </a:xfrm>
          <a:custGeom>
            <a:avLst/>
            <a:gdLst>
              <a:gd name="T0" fmla="*/ 0 w 876"/>
              <a:gd name="T1" fmla="*/ 591 h 664"/>
              <a:gd name="T2" fmla="*/ 204 w 876"/>
              <a:gd name="T3" fmla="*/ 615 h 664"/>
              <a:gd name="T4" fmla="*/ 732 w 876"/>
              <a:gd name="T5" fmla="*/ 621 h 664"/>
              <a:gd name="T6" fmla="*/ 864 w 876"/>
              <a:gd name="T7" fmla="*/ 591 h 664"/>
              <a:gd name="T8" fmla="*/ 876 w 876"/>
              <a:gd name="T9" fmla="*/ 0 h 664"/>
              <a:gd name="T10" fmla="*/ 14 w 876"/>
              <a:gd name="T11" fmla="*/ 0 h 664"/>
              <a:gd name="T12" fmla="*/ 0 w 876"/>
              <a:gd name="T13" fmla="*/ 591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6" h="664">
                <a:moveTo>
                  <a:pt x="0" y="591"/>
                </a:moveTo>
                <a:cubicBezTo>
                  <a:pt x="68" y="605"/>
                  <a:pt x="135" y="609"/>
                  <a:pt x="204" y="615"/>
                </a:cubicBezTo>
                <a:cubicBezTo>
                  <a:pt x="401" y="664"/>
                  <a:pt x="216" y="627"/>
                  <a:pt x="732" y="621"/>
                </a:cubicBezTo>
                <a:cubicBezTo>
                  <a:pt x="763" y="616"/>
                  <a:pt x="841" y="614"/>
                  <a:pt x="864" y="591"/>
                </a:cubicBezTo>
                <a:lnTo>
                  <a:pt x="876" y="0"/>
                </a:lnTo>
                <a:lnTo>
                  <a:pt x="14" y="0"/>
                </a:lnTo>
                <a:lnTo>
                  <a:pt x="0" y="591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66FFFF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99" name="AutoShape 31">
            <a:extLst>
              <a:ext uri="{FF2B5EF4-FFF2-40B4-BE49-F238E27FC236}">
                <a16:creationId xmlns:a16="http://schemas.microsoft.com/office/drawing/2014/main" id="{8A9FEA85-B768-44D9-92E5-6FDA80923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519" y="4029780"/>
            <a:ext cx="1871663" cy="1225550"/>
          </a:xfrm>
          <a:prstGeom prst="can">
            <a:avLst>
              <a:gd name="adj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200" name="Oval 32">
            <a:extLst>
              <a:ext uri="{FF2B5EF4-FFF2-40B4-BE49-F238E27FC236}">
                <a16:creationId xmlns:a16="http://schemas.microsoft.com/office/drawing/2014/main" id="{7D9772EF-8262-4F92-93EF-C00623656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6782" y="4390143"/>
            <a:ext cx="720725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EB733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201" name="Freeform 33">
            <a:extLst>
              <a:ext uri="{FF2B5EF4-FFF2-40B4-BE49-F238E27FC236}">
                <a16:creationId xmlns:a16="http://schemas.microsoft.com/office/drawing/2014/main" id="{FBE630B8-92A1-4626-B280-3C75DC46A2B7}"/>
              </a:ext>
            </a:extLst>
          </p:cNvPr>
          <p:cNvSpPr>
            <a:spLocks/>
          </p:cNvSpPr>
          <p:nvPr/>
        </p:nvSpPr>
        <p:spPr bwMode="auto">
          <a:xfrm rot="11249480" flipH="1">
            <a:off x="6948931" y="4099631"/>
            <a:ext cx="1866900" cy="290513"/>
          </a:xfrm>
          <a:custGeom>
            <a:avLst/>
            <a:gdLst>
              <a:gd name="T0" fmla="*/ 0 w 1224"/>
              <a:gd name="T1" fmla="*/ 45 h 317"/>
              <a:gd name="T2" fmla="*/ 680 w 1224"/>
              <a:gd name="T3" fmla="*/ 45 h 317"/>
              <a:gd name="T4" fmla="*/ 1224 w 1224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4" h="317">
                <a:moveTo>
                  <a:pt x="0" y="45"/>
                </a:moveTo>
                <a:cubicBezTo>
                  <a:pt x="238" y="22"/>
                  <a:pt x="476" y="0"/>
                  <a:pt x="680" y="45"/>
                </a:cubicBezTo>
                <a:cubicBezTo>
                  <a:pt x="884" y="90"/>
                  <a:pt x="1054" y="203"/>
                  <a:pt x="1224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203" name="Text Box 35">
            <a:extLst>
              <a:ext uri="{FF2B5EF4-FFF2-40B4-BE49-F238E27FC236}">
                <a16:creationId xmlns:a16="http://schemas.microsoft.com/office/drawing/2014/main" id="{1D4C5467-9901-40C6-AC3E-EE5EC4A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0318" y="5471230"/>
            <a:ext cx="8858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Peso</a:t>
            </a:r>
          </a:p>
        </p:txBody>
      </p:sp>
      <p:sp>
        <p:nvSpPr>
          <p:cNvPr id="7205" name="Text Box 37">
            <a:extLst>
              <a:ext uri="{FF2B5EF4-FFF2-40B4-BE49-F238E27FC236}">
                <a16:creationId xmlns:a16="http://schemas.microsoft.com/office/drawing/2014/main" id="{DAC56821-F050-4853-AE02-7CB2A93F9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582" y="3239205"/>
            <a:ext cx="13850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Empuxo</a:t>
            </a:r>
          </a:p>
        </p:txBody>
      </p:sp>
      <p:sp>
        <p:nvSpPr>
          <p:cNvPr id="7206" name="Freeform 38">
            <a:extLst>
              <a:ext uri="{FF2B5EF4-FFF2-40B4-BE49-F238E27FC236}">
                <a16:creationId xmlns:a16="http://schemas.microsoft.com/office/drawing/2014/main" id="{55855C9B-235B-445C-9513-7B26DAD66DEC}"/>
              </a:ext>
            </a:extLst>
          </p:cNvPr>
          <p:cNvSpPr>
            <a:spLocks/>
          </p:cNvSpPr>
          <p:nvPr/>
        </p:nvSpPr>
        <p:spPr bwMode="auto">
          <a:xfrm>
            <a:off x="7147368" y="4194880"/>
            <a:ext cx="1390650" cy="1054100"/>
          </a:xfrm>
          <a:custGeom>
            <a:avLst/>
            <a:gdLst>
              <a:gd name="T0" fmla="*/ 0 w 876"/>
              <a:gd name="T1" fmla="*/ 591 h 664"/>
              <a:gd name="T2" fmla="*/ 204 w 876"/>
              <a:gd name="T3" fmla="*/ 615 h 664"/>
              <a:gd name="T4" fmla="*/ 732 w 876"/>
              <a:gd name="T5" fmla="*/ 621 h 664"/>
              <a:gd name="T6" fmla="*/ 864 w 876"/>
              <a:gd name="T7" fmla="*/ 591 h 664"/>
              <a:gd name="T8" fmla="*/ 876 w 876"/>
              <a:gd name="T9" fmla="*/ 0 h 664"/>
              <a:gd name="T10" fmla="*/ 14 w 876"/>
              <a:gd name="T11" fmla="*/ 0 h 664"/>
              <a:gd name="T12" fmla="*/ 0 w 876"/>
              <a:gd name="T13" fmla="*/ 591 h 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6" h="664">
                <a:moveTo>
                  <a:pt x="0" y="591"/>
                </a:moveTo>
                <a:cubicBezTo>
                  <a:pt x="68" y="605"/>
                  <a:pt x="135" y="609"/>
                  <a:pt x="204" y="615"/>
                </a:cubicBezTo>
                <a:cubicBezTo>
                  <a:pt x="401" y="664"/>
                  <a:pt x="216" y="627"/>
                  <a:pt x="732" y="621"/>
                </a:cubicBezTo>
                <a:cubicBezTo>
                  <a:pt x="763" y="616"/>
                  <a:pt x="841" y="614"/>
                  <a:pt x="864" y="591"/>
                </a:cubicBezTo>
                <a:lnTo>
                  <a:pt x="876" y="0"/>
                </a:lnTo>
                <a:lnTo>
                  <a:pt x="14" y="0"/>
                </a:lnTo>
                <a:lnTo>
                  <a:pt x="0" y="591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66FFFF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94" name="Line 26">
            <a:extLst>
              <a:ext uri="{FF2B5EF4-FFF2-40B4-BE49-F238E27FC236}">
                <a16:creationId xmlns:a16="http://schemas.microsoft.com/office/drawing/2014/main" id="{A621ACE1-73E3-4C68-9166-BAF57FD09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3319" y="4390143"/>
            <a:ext cx="3175" cy="16303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202" name="Line 34">
            <a:extLst>
              <a:ext uri="{FF2B5EF4-FFF2-40B4-BE49-F238E27FC236}">
                <a16:creationId xmlns:a16="http://schemas.microsoft.com/office/drawing/2014/main" id="{5CEF826B-280C-4AAE-97BC-E3BF8CA773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7144" y="4893381"/>
            <a:ext cx="3175" cy="108267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96" name="Line 28">
            <a:extLst>
              <a:ext uri="{FF2B5EF4-FFF2-40B4-BE49-F238E27FC236}">
                <a16:creationId xmlns:a16="http://schemas.microsoft.com/office/drawing/2014/main" id="{6BBFC228-1B08-420A-82AD-AED7140BCC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23318" y="3312230"/>
            <a:ext cx="0" cy="1081088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204" name="Line 36">
            <a:extLst>
              <a:ext uri="{FF2B5EF4-FFF2-40B4-BE49-F238E27FC236}">
                <a16:creationId xmlns:a16="http://schemas.microsoft.com/office/drawing/2014/main" id="{E79B7799-7E5C-4209-BF3D-5BB832782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87144" y="3455105"/>
            <a:ext cx="3175" cy="1441450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16D4AA5E-43DF-4C93-94E5-025BB3941EE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AC90A08A-8D9C-4344-BB55-6C8802555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44444E-6 L -0.00079 0.08588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0004 -0.12061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87" grpId="0"/>
      <p:bldP spid="7189" grpId="0"/>
      <p:bldP spid="7195" grpId="0"/>
      <p:bldP spid="7195" grpId="1"/>
      <p:bldP spid="7197" grpId="0"/>
      <p:bldP spid="7197" grpId="1"/>
      <p:bldP spid="7203" grpId="0"/>
      <p:bldP spid="7203" grpId="1"/>
      <p:bldP spid="7205" grpId="0"/>
      <p:bldP spid="720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Resultado de imagem para gravitaÃ§Ã£o">
            <a:extLst>
              <a:ext uri="{FF2B5EF4-FFF2-40B4-BE49-F238E27FC236}">
                <a16:creationId xmlns:a16="http://schemas.microsoft.com/office/drawing/2014/main" id="{C8052A62-4B9F-44B7-BB4D-AEA989002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250"/>
            <a:ext cx="12192000" cy="588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4" name="Text Box 4">
            <a:extLst>
              <a:ext uri="{FF2B5EF4-FFF2-40B4-BE49-F238E27FC236}">
                <a16:creationId xmlns:a16="http://schemas.microsoft.com/office/drawing/2014/main" id="{B138FC7D-8CD3-4F41-84A7-884DE613C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60338"/>
            <a:ext cx="8867775" cy="823912"/>
          </a:xfrm>
          <a:prstGeom prst="rect">
            <a:avLst/>
          </a:prstGeom>
          <a:gradFill rotWithShape="1">
            <a:gsLst>
              <a:gs pos="0">
                <a:srgbClr val="FFFF99">
                  <a:alpha val="53000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800" b="1">
                <a:latin typeface="Arial Black" panose="020B0A04020102020204" pitchFamily="34" charset="0"/>
              </a:rPr>
              <a:t>PRIMEIRA LEI DE KEPLER</a:t>
            </a:r>
          </a:p>
        </p:txBody>
      </p:sp>
      <p:pic>
        <p:nvPicPr>
          <p:cNvPr id="9218" name="Picture 2" descr="Resultado de imagem para primeira lei de kepler">
            <a:extLst>
              <a:ext uri="{FF2B5EF4-FFF2-40B4-BE49-F238E27FC236}">
                <a16:creationId xmlns:a16="http://schemas.microsoft.com/office/drawing/2014/main" id="{381C7D01-CF2F-4513-9134-8ED1318EA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720" y="1808162"/>
            <a:ext cx="7338558" cy="3521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A41E6DC0-3F40-44AA-8A87-C912BA25F5B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3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89BD747E-2477-4F0A-ACE3-7EAD0A3FB6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5A92990-2E5F-4B64-8E6B-C3B219685CDB}"/>
              </a:ext>
            </a:extLst>
          </p:cNvPr>
          <p:cNvSpPr txBox="1"/>
          <p:nvPr/>
        </p:nvSpPr>
        <p:spPr>
          <a:xfrm>
            <a:off x="904514" y="5630826"/>
            <a:ext cx="10382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Arial Black" panose="020B0A04020102020204" pitchFamily="34" charset="0"/>
              </a:rPr>
              <a:t>TRAJETÓRIA ELÍPTICA E O SOL EM UM DOS FOCOS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3.7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436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7" baseType="lpstr">
      <vt:lpstr>Algerian</vt:lpstr>
      <vt:lpstr>Arial</vt:lpstr>
      <vt:lpstr>Arial Black</vt:lpstr>
      <vt:lpstr>Calibri</vt:lpstr>
      <vt:lpstr>Calibri Light</vt:lpstr>
      <vt:lpstr>Palace Script MT</vt:lpstr>
      <vt:lpstr>Symbol</vt:lpstr>
      <vt:lpstr>Wingdings</vt:lpstr>
      <vt:lpstr>Tema do Office</vt:lpstr>
      <vt:lpstr>Microsoft Equation 3.0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4</cp:revision>
  <dcterms:created xsi:type="dcterms:W3CDTF">2018-08-29T13:05:53Z</dcterms:created>
  <dcterms:modified xsi:type="dcterms:W3CDTF">2018-08-29T13:35:05Z</dcterms:modified>
</cp:coreProperties>
</file>