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6" r:id="rId10"/>
    <p:sldId id="267" r:id="rId11"/>
    <p:sldId id="263" r:id="rId12"/>
    <p:sldId id="265" r:id="rId1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92586C-42EE-46EB-905E-74C87488EA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E52B2EB-DC14-43DE-9986-4DB1A65509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92E4C2F-1EE3-4A29-B492-EE0056A79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FF6F3-EE15-4C6C-B1AE-3866CDF1FA0B}" type="datetimeFigureOut">
              <a:rPr lang="pt-BR" smtClean="0"/>
              <a:t>27/08/2018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B2F11B7-C1CE-45D6-9EAF-04A3E2EE3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DD2550F-D161-444C-BF56-85FB545DE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68DA4-E05F-4503-9F37-C1A0E5FE07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7593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B2AEBB-DE88-4F88-B2C1-7EDFB7FC7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86397E2-24DC-4460-95BC-13ECE71F38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7CA9A0D-5F03-416C-9896-86EC9EE7C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FF6F3-EE15-4C6C-B1AE-3866CDF1FA0B}" type="datetimeFigureOut">
              <a:rPr lang="pt-BR" smtClean="0"/>
              <a:t>27/08/2018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602B7BC-2D78-4973-9DC2-7276220BA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2DC3217-B1F3-4BE1-B7D9-E231A464F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68DA4-E05F-4503-9F37-C1A0E5FE07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9909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57DA9A2-6447-4E95-8628-B76A741A16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1E49C90-AB4F-462B-B99B-0C30EE04B7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71C9F4B-BED6-4C37-B9CF-4D91003DD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FF6F3-EE15-4C6C-B1AE-3866CDF1FA0B}" type="datetimeFigureOut">
              <a:rPr lang="pt-BR" smtClean="0"/>
              <a:t>27/08/2018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0B049B5-4301-4858-A585-40D837107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3BAEC00-0222-41EB-B145-D5937A6E5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68DA4-E05F-4503-9F37-C1A0E5FE07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4339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7E9158-9850-43D6-820F-22F260207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4903E52-B138-4DB6-8911-E05CB66F4A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E2920E2-5792-4257-85E1-8526DDD53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FF6F3-EE15-4C6C-B1AE-3866CDF1FA0B}" type="datetimeFigureOut">
              <a:rPr lang="pt-BR" smtClean="0"/>
              <a:t>27/08/2018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470BB2D-71C0-4E69-B60E-87D4FC626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0EA69ED-BFBC-4456-B49A-D9168593C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68DA4-E05F-4503-9F37-C1A0E5FE07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0213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B04A04-48D4-4EE5-B57D-DD16CABC7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13A4EBE-01CF-48AC-9561-34649F6804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6EEF651-4FA9-41DE-88FE-068198911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FF6F3-EE15-4C6C-B1AE-3866CDF1FA0B}" type="datetimeFigureOut">
              <a:rPr lang="pt-BR" smtClean="0"/>
              <a:t>27/08/2018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FD559BE-8DAB-47E5-840F-C440EDEAA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BB2CF14-0B2B-4306-A462-C83F98CF2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68DA4-E05F-4503-9F37-C1A0E5FE07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1936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9F0DFA-21A3-41A2-9A15-FA2351679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100275-4BE8-410E-B69D-4168AF068E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B7A7F13-4DE5-4E92-8007-94CFFA3DCC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48DD82B-3636-4F7F-BA5E-8BB965E7E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FF6F3-EE15-4C6C-B1AE-3866CDF1FA0B}" type="datetimeFigureOut">
              <a:rPr lang="pt-BR" smtClean="0"/>
              <a:t>27/08/2018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260AB01-BE83-4125-81DA-376CF2CDE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7BBF578-8394-430E-9794-AD69F2D04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68DA4-E05F-4503-9F37-C1A0E5FE07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6038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DEEE9A-BA3D-4BD9-B733-6B60DC4BB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27CE043-5373-46B4-9741-3868BFBC84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203BD5E-A1B6-4356-A96E-1009E437D0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C570BF3-32AF-4C0E-A7CB-CAF9325F6F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BB56EE9A-F13F-4F7A-A0B3-059A7B6454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310096D7-0B68-400A-953F-C9E023E8E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FF6F3-EE15-4C6C-B1AE-3866CDF1FA0B}" type="datetimeFigureOut">
              <a:rPr lang="pt-BR" smtClean="0"/>
              <a:t>27/08/2018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DDFDB1A-046A-4260-A914-441927533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0CF6E844-9841-461D-85DB-C07CC2BC1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68DA4-E05F-4503-9F37-C1A0E5FE07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3595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92F5CA-6E50-4751-A311-2FE6B49F1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9FB99855-8A94-4037-B714-5C8071E4A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FF6F3-EE15-4C6C-B1AE-3866CDF1FA0B}" type="datetimeFigureOut">
              <a:rPr lang="pt-BR" smtClean="0"/>
              <a:t>27/08/2018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18C9973-EB01-4E7E-A956-3AB4A0009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E16B677-D915-4843-AB10-2BC3CBFA1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68DA4-E05F-4503-9F37-C1A0E5FE07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4192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1C47A098-0849-4F4B-A8F0-4194D5F81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FF6F3-EE15-4C6C-B1AE-3866CDF1FA0B}" type="datetimeFigureOut">
              <a:rPr lang="pt-BR" smtClean="0"/>
              <a:t>27/08/2018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086E3B6-D3EF-41FB-8110-5C02F2E9A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A5C16DF-5E07-4C04-961D-528DD70BC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68DA4-E05F-4503-9F37-C1A0E5FE07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5869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1DA689-4193-4597-B6A4-5239D1414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8BC415C-B36A-43DB-94B5-C4DDE03B2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E45783D-ECE0-4F0F-9829-2B869DC33D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0A78D8A-FA00-4A88-A07E-D5231F339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FF6F3-EE15-4C6C-B1AE-3866CDF1FA0B}" type="datetimeFigureOut">
              <a:rPr lang="pt-BR" smtClean="0"/>
              <a:t>27/08/2018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935BE2B-0FB6-4285-B6FE-D20D23915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08876BE-7BF8-440E-84FF-CC26FCF9B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68DA4-E05F-4503-9F37-C1A0E5FE07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0721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F53BD6-D06E-4164-8FAA-6EB51CE24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7AFC0A5D-87BE-41D4-9086-1BC698D984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2216249-422D-4EE8-87DA-7B65A316B0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E504C60-D0C0-451B-B8BA-64CFDC3E9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FF6F3-EE15-4C6C-B1AE-3866CDF1FA0B}" type="datetimeFigureOut">
              <a:rPr lang="pt-BR" smtClean="0"/>
              <a:t>27/08/2018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1A3F563-C74A-4C05-9CF7-4BFEFBA2B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3611FBB-AC45-45E1-9332-8BFCB8265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68DA4-E05F-4503-9F37-C1A0E5FE07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5811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7804D626-ED78-42FA-8E04-A04B2DBA2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DC03B27-B8F3-4361-9876-CB4EF56C34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795A745-5A21-42ED-A20C-B6B208F2E0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FF6F3-EE15-4C6C-B1AE-3866CDF1FA0B}" type="datetimeFigureOut">
              <a:rPr lang="pt-BR" smtClean="0"/>
              <a:t>27/08/2018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524E1A7-1664-4B66-9B8D-114694EA75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84C09EB-AB69-432B-9B23-159B3EB225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C68DA4-E05F-4503-9F37-C1A0E5FE07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3656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7.wdp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m relacionada">
            <a:extLst>
              <a:ext uri="{FF2B5EF4-FFF2-40B4-BE49-F238E27FC236}">
                <a16:creationId xmlns:a16="http://schemas.microsoft.com/office/drawing/2014/main" id="{251E81CB-AE01-4756-9136-9F90EEF6E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9556E465-0326-46E8-99EA-016E02AABDBD}"/>
              </a:ext>
            </a:extLst>
          </p:cNvPr>
          <p:cNvSpPr txBox="1"/>
          <p:nvPr/>
        </p:nvSpPr>
        <p:spPr>
          <a:xfrm>
            <a:off x="7977809" y="5327374"/>
            <a:ext cx="37354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i="1" dirty="0"/>
              <a:t>Professora Viviane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A41E83D-786C-434C-9443-BC8C9EBAC432}"/>
              </a:ext>
            </a:extLst>
          </p:cNvPr>
          <p:cNvSpPr txBox="1"/>
          <p:nvPr/>
        </p:nvSpPr>
        <p:spPr>
          <a:xfrm>
            <a:off x="8865704" y="1139687"/>
            <a:ext cx="14654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/>
              <a:t>#aula4</a:t>
            </a:r>
          </a:p>
        </p:txBody>
      </p:sp>
    </p:spTree>
    <p:extLst>
      <p:ext uri="{BB962C8B-B14F-4D97-AF65-F5344CB8AC3E}">
        <p14:creationId xmlns:p14="http://schemas.microsoft.com/office/powerpoint/2010/main" val="8020698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m relacionada">
            <a:extLst>
              <a:ext uri="{FF2B5EF4-FFF2-40B4-BE49-F238E27FC236}">
                <a16:creationId xmlns:a16="http://schemas.microsoft.com/office/drawing/2014/main" id="{27317FFB-2153-4438-93F2-E1B4156461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69" y="1043609"/>
            <a:ext cx="5316506" cy="4770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046FFCD9-9284-4687-AAEC-A1D4A48DC1CD}"/>
              </a:ext>
            </a:extLst>
          </p:cNvPr>
          <p:cNvSpPr/>
          <p:nvPr/>
        </p:nvSpPr>
        <p:spPr>
          <a:xfrm>
            <a:off x="5780331" y="1228397"/>
            <a:ext cx="6096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000" dirty="0">
                <a:latin typeface="+mj-lt"/>
              </a:rPr>
              <a:t>Estudos sobre a </a:t>
            </a:r>
            <a:r>
              <a:rPr lang="pt-BR" sz="2000" b="1" dirty="0">
                <a:latin typeface="+mj-lt"/>
              </a:rPr>
              <a:t>automedicação no Brasil </a:t>
            </a:r>
            <a:r>
              <a:rPr lang="pt-BR" sz="2000" dirty="0">
                <a:latin typeface="+mj-lt"/>
              </a:rPr>
              <a:t>apresentam os seguintes fatores como principais causas para o elevado índice de consumo de medicamentos: </a:t>
            </a:r>
          </a:p>
          <a:p>
            <a:endParaRPr lang="pt-BR" sz="2000" dirty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t-BR" sz="2000" b="1" dirty="0">
                <a:latin typeface="+mj-lt"/>
              </a:rPr>
              <a:t>população não educada (desinformação);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pt-BR" sz="2000" b="1" dirty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t-BR" sz="2000" b="1" dirty="0">
                <a:latin typeface="+mj-lt"/>
              </a:rPr>
              <a:t>propaganda excessiva e indutora;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pt-BR" sz="2000" b="1" dirty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t-BR" sz="2000" b="1" dirty="0">
                <a:latin typeface="+mj-lt"/>
              </a:rPr>
              <a:t>fiscalização sanitária deficiente; 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pt-BR" sz="2000" b="1" dirty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t-BR" sz="2000" b="1" dirty="0">
                <a:latin typeface="+mj-lt"/>
              </a:rPr>
              <a:t>dificuldade de acesso às consultas médicas tanto no serviço público quanto na rede privada;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pt-BR" sz="2000" b="1" dirty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t-BR" sz="2000" b="1" dirty="0">
                <a:latin typeface="+mj-lt"/>
              </a:rPr>
              <a:t>Preferência por sites de busca na internet.</a:t>
            </a:r>
          </a:p>
        </p:txBody>
      </p:sp>
    </p:spTree>
    <p:extLst>
      <p:ext uri="{BB962C8B-B14F-4D97-AF65-F5344CB8AC3E}">
        <p14:creationId xmlns:p14="http://schemas.microsoft.com/office/powerpoint/2010/main" val="35370883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32FA987-BC7B-44D1-9560-D9704B832E19}"/>
              </a:ext>
            </a:extLst>
          </p:cNvPr>
          <p:cNvSpPr txBox="1"/>
          <p:nvPr/>
        </p:nvSpPr>
        <p:spPr>
          <a:xfrm>
            <a:off x="431288" y="564377"/>
            <a:ext cx="11594467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pt-BR" sz="2000" b="1" i="1" dirty="0">
                <a:solidFill>
                  <a:srgbClr val="FF0000"/>
                </a:solidFill>
              </a:rPr>
              <a:t>Utilização de conhecimentos amplos</a:t>
            </a:r>
          </a:p>
          <a:p>
            <a:pPr marL="285750" indent="-285750" algn="just" fontAlgn="base">
              <a:buFont typeface="Wingdings" panose="05000000000000000000" pitchFamily="2" charset="2"/>
              <a:buChar char="v"/>
            </a:pPr>
            <a:endParaRPr lang="pt-BR" sz="2000" dirty="0"/>
          </a:p>
          <a:p>
            <a:pPr marL="285750" indent="-285750" algn="just" fontAlgn="base">
              <a:buFont typeface="Wingdings" panose="05000000000000000000" pitchFamily="2" charset="2"/>
              <a:buChar char="v"/>
            </a:pPr>
            <a:r>
              <a:rPr lang="pt-BR" sz="2000" dirty="0"/>
              <a:t>"A saúde é conservada pelo conhecimento e observação do próprio corpo."</a:t>
            </a:r>
          </a:p>
          <a:p>
            <a:pPr algn="ctr" fontAlgn="base"/>
            <a:r>
              <a:rPr lang="pt-BR" sz="2000" b="1" dirty="0"/>
              <a:t>Cícero   </a:t>
            </a:r>
          </a:p>
          <a:p>
            <a:pPr algn="just" fontAlgn="base"/>
            <a:endParaRPr lang="pt-BR" sz="2000" dirty="0"/>
          </a:p>
          <a:p>
            <a:pPr marL="285750" indent="-285750" algn="just" fontAlgn="base">
              <a:buFont typeface="Wingdings" panose="05000000000000000000" pitchFamily="2" charset="2"/>
              <a:buChar char="v"/>
            </a:pPr>
            <a:r>
              <a:rPr lang="pt-BR" sz="2000" dirty="0"/>
              <a:t>"A saúde é o resultado não só de nossos atos como também de nossos pensamentos."</a:t>
            </a:r>
          </a:p>
          <a:p>
            <a:pPr algn="ctr" fontAlgn="base"/>
            <a:r>
              <a:rPr lang="pt-BR" sz="2000" b="1" dirty="0"/>
              <a:t>Mahatma Gandhi   </a:t>
            </a:r>
            <a:endParaRPr lang="pt-BR" sz="2000" dirty="0"/>
          </a:p>
          <a:p>
            <a:pPr algn="just" fontAlgn="base"/>
            <a:endParaRPr lang="pt-BR" sz="2000" dirty="0"/>
          </a:p>
          <a:p>
            <a:pPr marL="285750" indent="-285750" algn="just" fontAlgn="base">
              <a:buFont typeface="Wingdings" panose="05000000000000000000" pitchFamily="2" charset="2"/>
              <a:buChar char="v"/>
            </a:pPr>
            <a:r>
              <a:rPr lang="pt-BR" sz="2000" dirty="0"/>
              <a:t>“Saúde é o estado de completo bem-estar físico, mental e social e não somente a ausência de doença.”</a:t>
            </a:r>
          </a:p>
          <a:p>
            <a:pPr algn="just" fontAlgn="base"/>
            <a:r>
              <a:rPr lang="pt-BR" sz="2000" dirty="0"/>
              <a:t>                                                                  </a:t>
            </a:r>
            <a:r>
              <a:rPr lang="pt-BR" sz="2000" b="1" dirty="0"/>
              <a:t>Organização Mundial de Saúde</a:t>
            </a:r>
          </a:p>
          <a:p>
            <a:pPr algn="just" fontAlgn="base"/>
            <a:endParaRPr lang="pt-BR" sz="2000" b="1" dirty="0"/>
          </a:p>
          <a:p>
            <a:pPr marL="285750" indent="-285750" algn="just" fontAlgn="base">
              <a:buFont typeface="Wingdings" panose="05000000000000000000" pitchFamily="2" charset="2"/>
              <a:buChar char="v"/>
            </a:pPr>
            <a:r>
              <a:rPr lang="pt-BR" sz="2000" dirty="0"/>
              <a:t> “A saúde é direito de todos e dever do estado, garantido mediante políticas sociais e econômicas que visem a redução do risco de doenças e de outros agravos e ao acesso universal e igualitário às ações e serviços para a sua promoção, proteção e recuperação.”</a:t>
            </a:r>
          </a:p>
          <a:p>
            <a:pPr algn="just" fontAlgn="base"/>
            <a:r>
              <a:rPr lang="pt-BR" sz="2000" dirty="0"/>
              <a:t>                                                                 </a:t>
            </a:r>
            <a:r>
              <a:rPr lang="pt-BR" sz="2000" b="1" dirty="0"/>
              <a:t> Constituição do Brasil</a:t>
            </a:r>
            <a:endParaRPr lang="pt-BR" sz="2000" dirty="0"/>
          </a:p>
          <a:p>
            <a:pPr algn="just" fontAlgn="base"/>
            <a:r>
              <a:rPr lang="pt-BR" sz="2000" dirty="0"/>
              <a:t> </a:t>
            </a:r>
          </a:p>
          <a:p>
            <a:pPr marL="285750" indent="-285750" algn="just" fontAlgn="base">
              <a:buFont typeface="Wingdings" panose="05000000000000000000" pitchFamily="2" charset="2"/>
              <a:buChar char="v"/>
            </a:pPr>
            <a:r>
              <a:rPr lang="pt-BR" sz="2000" dirty="0"/>
              <a:t>“A saúde do ser humano é determinada pelo seu comportamento, sua alimentação e condições do ambiente.”</a:t>
            </a:r>
          </a:p>
          <a:p>
            <a:pPr algn="just" fontAlgn="base"/>
            <a:r>
              <a:rPr lang="pt-BR" sz="2000" dirty="0"/>
              <a:t>                                                                  </a:t>
            </a:r>
            <a:r>
              <a:rPr lang="pt-BR" sz="2000" b="1" dirty="0"/>
              <a:t>John Knowles</a:t>
            </a:r>
            <a:endParaRPr lang="pt-BR" sz="2000" dirty="0"/>
          </a:p>
          <a:p>
            <a:pPr algn="just" fontAlgn="base"/>
            <a:endParaRPr lang="pt-BR" sz="2000" dirty="0"/>
          </a:p>
          <a:p>
            <a:pPr algn="just" fontAlgn="base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717839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1D0E6459-9303-4B46-B499-069222930A73}"/>
              </a:ext>
            </a:extLst>
          </p:cNvPr>
          <p:cNvSpPr txBox="1"/>
          <p:nvPr/>
        </p:nvSpPr>
        <p:spPr>
          <a:xfrm>
            <a:off x="410816" y="384314"/>
            <a:ext cx="1146313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sz="2000" dirty="0"/>
              <a:t>“A saúde como direito de todos e dever do Estado é uma demagogia e ainda tira a responsabilidade dos cidadãos sobre o próprio bem-estar: se Estado é quem cuida, não sou eu.”</a:t>
            </a:r>
          </a:p>
          <a:p>
            <a:pPr algn="ctr"/>
            <a:r>
              <a:rPr lang="pt-BR" sz="2000" b="1" dirty="0"/>
              <a:t>Dráuzio Varella</a:t>
            </a:r>
          </a:p>
          <a:p>
            <a:pPr algn="ctr"/>
            <a:endParaRPr lang="pt-BR" sz="2000" b="1" dirty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sz="2000" dirty="0"/>
              <a:t>“Se alguém procura a saúde, pergunta-lhe primeiro se está disposto a evitar no futuro as causas da doença; em caso contrário, abstém-te de o ajudar.”</a:t>
            </a:r>
          </a:p>
          <a:p>
            <a:pPr algn="ctr"/>
            <a:r>
              <a:rPr lang="pt-BR" sz="2000" b="1" dirty="0"/>
              <a:t>Sócrates</a:t>
            </a:r>
          </a:p>
          <a:p>
            <a:pPr algn="ctr"/>
            <a:endParaRPr lang="pt-BR" sz="2000" b="1" dirty="0"/>
          </a:p>
          <a:p>
            <a:pPr algn="ctr"/>
            <a:r>
              <a:rPr lang="pt-BR" sz="2000" b="1" i="1" u="sng" dirty="0">
                <a:solidFill>
                  <a:srgbClr val="002060"/>
                </a:solidFill>
              </a:rPr>
              <a:t>Citação extra:</a:t>
            </a:r>
          </a:p>
          <a:p>
            <a:pPr marL="342900" indent="-342900" algn="ctr">
              <a:buFont typeface="Wingdings" panose="05000000000000000000" pitchFamily="2" charset="2"/>
              <a:buChar char="q"/>
            </a:pPr>
            <a:r>
              <a:rPr lang="pt-BR" sz="2000" b="1" i="1" dirty="0">
                <a:solidFill>
                  <a:srgbClr val="002060"/>
                </a:solidFill>
              </a:rPr>
              <a:t>“Os estados não são agentes morais, as pessoas são.”</a:t>
            </a:r>
          </a:p>
          <a:p>
            <a:pPr algn="ctr"/>
            <a:r>
              <a:rPr lang="pt-BR" sz="2000" b="1" i="1" dirty="0">
                <a:solidFill>
                  <a:srgbClr val="FF0000"/>
                </a:solidFill>
              </a:rPr>
              <a:t>Noam Chomsky – linguista e filósofo americano</a:t>
            </a:r>
          </a:p>
          <a:p>
            <a:pPr algn="ctr"/>
            <a:r>
              <a:rPr lang="pt-BR" sz="2000" b="1" i="1" dirty="0"/>
              <a:t>(Atentar para o papel da sociedade civil, combatendo a negligência social)</a:t>
            </a:r>
          </a:p>
          <a:p>
            <a:endParaRPr lang="pt-BR" sz="2000" b="1" dirty="0"/>
          </a:p>
          <a:p>
            <a:pPr algn="just"/>
            <a:endParaRPr lang="pt-BR" sz="2000" dirty="0"/>
          </a:p>
          <a:p>
            <a:pPr algn="just"/>
            <a:r>
              <a:rPr lang="pt-BR" sz="2000" b="1" dirty="0"/>
              <a:t>Vale salientar que: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i="1" dirty="0">
                <a:solidFill>
                  <a:srgbClr val="FF0000"/>
                </a:solidFill>
              </a:rPr>
              <a:t>     Em 1948, a Declaração Universal dos Direitos Humanos reconheceu a saúde como direito inalienável de toda e qualquer pessoa e como um valor social a ser perseguido por toda a humanidade. </a:t>
            </a:r>
            <a:endParaRPr lang="pt-BR" sz="2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041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do de imagem para pensamento">
            <a:extLst>
              <a:ext uri="{FF2B5EF4-FFF2-40B4-BE49-F238E27FC236}">
                <a16:creationId xmlns:a16="http://schemas.microsoft.com/office/drawing/2014/main" id="{AEAF9A11-C02E-42AB-9214-27A556548E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638" y="767798"/>
            <a:ext cx="4403240" cy="501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BA69D58E-4ECE-4CA0-92DB-3483CD9DE843}"/>
              </a:ext>
            </a:extLst>
          </p:cNvPr>
          <p:cNvSpPr txBox="1"/>
          <p:nvPr/>
        </p:nvSpPr>
        <p:spPr>
          <a:xfrm>
            <a:off x="5910469" y="901148"/>
            <a:ext cx="5467522" cy="4678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/>
              <a:t>Orientações temáticas:</a:t>
            </a:r>
          </a:p>
          <a:p>
            <a:endParaRPr lang="pt-BR" sz="2800" b="1" dirty="0"/>
          </a:p>
          <a:p>
            <a:r>
              <a:rPr lang="pt-BR" sz="2800" b="1" i="1" dirty="0">
                <a:solidFill>
                  <a:srgbClr val="FF0000"/>
                </a:solidFill>
              </a:rPr>
              <a:t>Como associar temas diversos?</a:t>
            </a:r>
          </a:p>
          <a:p>
            <a:r>
              <a:rPr lang="pt-BR" sz="2800" b="1" i="1" dirty="0"/>
              <a:t> </a:t>
            </a:r>
          </a:p>
          <a:p>
            <a:endParaRPr lang="pt-BR" sz="2800" b="1" i="1" dirty="0"/>
          </a:p>
          <a:p>
            <a:r>
              <a:rPr lang="pt-BR" sz="2800" b="1" i="1" dirty="0">
                <a:solidFill>
                  <a:srgbClr val="002060"/>
                </a:solidFill>
              </a:rPr>
              <a:t>Quais os pontos em comum?</a:t>
            </a:r>
          </a:p>
          <a:p>
            <a:endParaRPr lang="pt-BR" sz="2800" b="1" i="1" dirty="0"/>
          </a:p>
          <a:p>
            <a:endParaRPr lang="pt-BR" sz="2800" b="1" i="1" dirty="0"/>
          </a:p>
          <a:p>
            <a:r>
              <a:rPr lang="pt-BR" sz="2800" b="1" i="1" dirty="0">
                <a:solidFill>
                  <a:srgbClr val="003300"/>
                </a:solidFill>
              </a:rPr>
              <a:t>Como redirecionar conhecimentos?</a:t>
            </a:r>
          </a:p>
          <a:p>
            <a:endParaRPr lang="pt-BR" sz="2800" b="1" i="1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20539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m para educaÃ§Ã£o alimentar e nutricional">
            <a:extLst>
              <a:ext uri="{FF2B5EF4-FFF2-40B4-BE49-F238E27FC236}">
                <a16:creationId xmlns:a16="http://schemas.microsoft.com/office/drawing/2014/main" id="{2CA1C77F-864C-4A41-98E8-C9D740A41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140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CBE20692-C63A-48E4-B0A4-200B1D1AFB4D}"/>
              </a:ext>
            </a:extLst>
          </p:cNvPr>
          <p:cNvSpPr txBox="1"/>
          <p:nvPr/>
        </p:nvSpPr>
        <p:spPr>
          <a:xfrm>
            <a:off x="6639339" y="291548"/>
            <a:ext cx="5353878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/>
              <a:t>Jornada de Educação Alimentar e Nutricional nas Escolas de Educação Infantil Atendidas pelo Programa Nacional de Alimentação Escolar</a:t>
            </a:r>
          </a:p>
          <a:p>
            <a:pPr algn="ctr"/>
            <a:endParaRPr lang="pt-BR" sz="2400" b="1" dirty="0"/>
          </a:p>
          <a:p>
            <a:pPr algn="just" fontAlgn="base"/>
            <a:r>
              <a:rPr lang="pt-BR" sz="2000" dirty="0"/>
              <a:t>       Alimentação de qualidade, incentivo às refeições sadias e difusão dos bons exemplos no ambiente escolar. Diretores de escolas e nutricionistas do Programa Nacional de Alimentação Escolar (</a:t>
            </a:r>
            <a:r>
              <a:rPr lang="pt-BR" sz="2000" dirty="0" err="1"/>
              <a:t>Pnae</a:t>
            </a:r>
            <a:r>
              <a:rPr lang="pt-BR" sz="2000" dirty="0"/>
              <a:t>), conhecedores de ações educacionais deste tema, devem anotar na agenda: as inscrições para a segunda edição da Jornada de Educação Alimentar e Nutricional vão até 6 de maio de 2018.</a:t>
            </a:r>
          </a:p>
          <a:p>
            <a:pPr algn="just" fontAlgn="base"/>
            <a:r>
              <a:rPr lang="pt-BR" sz="2000" dirty="0"/>
              <a:t>       A campanha é promovida pelo Fundo Nacional de Desenvolvimento da Educação (FNDE), autarquia vinculada ao Ministério da Educação, e tem o objetivo de dar visibilidade às boas práticas de educação alimentar e nutricional já desenvolvidas em escolas públicas de educação infantil e entre o primeiro e o quinto anos do ensino fundamental.</a:t>
            </a:r>
          </a:p>
          <a:p>
            <a:pPr algn="ctr"/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2272833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1505095F-6C34-456C-96A7-44EC474C324D}"/>
              </a:ext>
            </a:extLst>
          </p:cNvPr>
          <p:cNvSpPr txBox="1"/>
          <p:nvPr/>
        </p:nvSpPr>
        <p:spPr>
          <a:xfrm>
            <a:off x="424071" y="821635"/>
            <a:ext cx="11423372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O objetivo da jornada foi incentivar o debate e a prática das ações de EAN no ambiente escolar e dar visibilidade àquelas já desenvolvidas nas escolas públicas de educação infantil, tendo como tema norteador a promoção da alimentação saudável e a prevenção da obesidade infantil no ambiente escolar. 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/>
              <a:t>Composta por 6 (seis) temas :</a:t>
            </a:r>
          </a:p>
          <a:p>
            <a:pPr algn="just"/>
            <a:endParaRPr lang="pt-BR" sz="24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2400" b="1" dirty="0"/>
              <a:t>Tema 1: Alimentação complementar e Prevenção da obesidade infantil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2400" b="1" dirty="0"/>
              <a:t>Tema 2: Alimentos regionais brasileiros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2400" b="1" dirty="0"/>
              <a:t>Tema 3: Prevenção e redução de perdas e desperdícios de alimentos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2400" b="1" dirty="0"/>
              <a:t>Tema 4: Horta escolar pedagógica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2400" b="1" dirty="0"/>
              <a:t>Tema 5: Agricultura familiar na escola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2400" b="1" dirty="0"/>
              <a:t>Tema 6: Atividades lúdicas para o desenvolvimento social e relacionado ao ato de comer</a:t>
            </a:r>
            <a:r>
              <a:rPr lang="pt-BR" sz="2400" dirty="0"/>
              <a:t>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50364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sultado de imagem para vacinaÃ§Ã£o Ã© prevenÃ§Ã£o">
            <a:extLst>
              <a:ext uri="{FF2B5EF4-FFF2-40B4-BE49-F238E27FC236}">
                <a16:creationId xmlns:a16="http://schemas.microsoft.com/office/drawing/2014/main" id="{FD5EE7DF-2AB8-4BF8-ACC6-4CE8061C8F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64008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CDE92D87-E611-4404-B9D5-67938D0588C7}"/>
              </a:ext>
            </a:extLst>
          </p:cNvPr>
          <p:cNvSpPr txBox="1"/>
          <p:nvPr/>
        </p:nvSpPr>
        <p:spPr>
          <a:xfrm>
            <a:off x="6507019" y="458956"/>
            <a:ext cx="5393433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      </a:t>
            </a:r>
            <a:r>
              <a:rPr lang="pt-BR" sz="2000" dirty="0"/>
              <a:t>Desde 2013, a cobertura de</a:t>
            </a:r>
            <a:r>
              <a:rPr lang="pt-BR" sz="2000" b="1" dirty="0"/>
              <a:t> vacinação</a:t>
            </a:r>
            <a:r>
              <a:rPr lang="pt-BR" sz="2000" dirty="0"/>
              <a:t> para doenças como caxumba, sarampo e rubéola vem caindo ano a ano em todo o país e ameaça criar bolsões de pessoas suscetíveis a doenças antigas, mas fatais. O desabastecimento de vacinas essenciais, municípios com menos recursos para gerir programas de imunização e pais que se recusam a vacinar seus filhos são alguns dos fatores que podem estar por trás da drástica queda nas taxas de </a:t>
            </a:r>
            <a:r>
              <a:rPr lang="pt-BR" sz="2000" b="1" dirty="0"/>
              <a:t>vacinação</a:t>
            </a:r>
            <a:r>
              <a:rPr lang="pt-BR" sz="2000" dirty="0"/>
              <a:t> do país.</a:t>
            </a:r>
          </a:p>
          <a:p>
            <a:pPr algn="just"/>
            <a:r>
              <a:rPr lang="pt-BR" sz="2000" dirty="0"/>
              <a:t>       O Ministério da Saúde informou, por meio de nota, que “tem atuado fortemente na disseminação de informações junto à sociedade alertando sobre os riscos de baixas coberturas”. Disse também que a queda nas coberturas vacinais, principalmente em crianças menores de cinco anos, acendeu uma luz vermelha no País e que elas são a principal preocupação da pasta neste momento. […]</a:t>
            </a:r>
          </a:p>
        </p:txBody>
      </p:sp>
    </p:spTree>
    <p:extLst>
      <p:ext uri="{BB962C8B-B14F-4D97-AF65-F5344CB8AC3E}">
        <p14:creationId xmlns:p14="http://schemas.microsoft.com/office/powerpoint/2010/main" val="1881261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170C1F7E-A3DC-4A48-B6E5-11CBEC88CC15}"/>
              </a:ext>
            </a:extLst>
          </p:cNvPr>
          <p:cNvSpPr txBox="1"/>
          <p:nvPr/>
        </p:nvSpPr>
        <p:spPr>
          <a:xfrm>
            <a:off x="818322" y="1033670"/>
            <a:ext cx="10555356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pt-BR" dirty="0"/>
            </a:br>
            <a:r>
              <a:rPr lang="pt-BR" dirty="0"/>
              <a:t>→</a:t>
            </a:r>
            <a:r>
              <a:rPr lang="pt-BR" sz="2000" dirty="0"/>
              <a:t> </a:t>
            </a:r>
            <a:r>
              <a:rPr lang="pt-BR" sz="2400" b="1" dirty="0"/>
              <a:t>Por que a vacinação é importante?</a:t>
            </a:r>
          </a:p>
          <a:p>
            <a:endParaRPr lang="pt-BR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t-BR" sz="2400" b="1" i="1" dirty="0"/>
              <a:t>Redução dos números de casos de doenças infecciosas em toda a comunidade, uma vez que a transmissão é diminuída;</a:t>
            </a:r>
            <a:endParaRPr lang="pt-BR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t-BR" sz="2400" b="1" i="1" dirty="0"/>
              <a:t>Diminuição do número de hospitalizações;</a:t>
            </a:r>
            <a:endParaRPr lang="pt-BR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t-BR" sz="2400" b="1" i="1" dirty="0"/>
              <a:t>Redução de gastos com medicamentos;</a:t>
            </a:r>
            <a:endParaRPr lang="pt-BR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t-BR" sz="2400" b="1" i="1" dirty="0"/>
              <a:t>Redução da mortandade;</a:t>
            </a:r>
            <a:endParaRPr lang="pt-BR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t-BR" sz="2400" b="1" i="1" dirty="0"/>
              <a:t>Erradicação de doenças.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pt-BR" sz="2400" b="1" i="1" dirty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pt-BR" sz="2400" b="1" i="1" dirty="0"/>
          </a:p>
          <a:p>
            <a:r>
              <a:rPr lang="pt-BR" sz="2400" b="1" dirty="0">
                <a:solidFill>
                  <a:srgbClr val="FF0000"/>
                </a:solidFill>
              </a:rPr>
              <a:t>Vacinação: desde 1973, os brasileiros têm acesso a programas de imunização.</a:t>
            </a:r>
            <a:endParaRPr lang="pt-BR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580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sultado de imagem para procura por vacinaÃ§Ã£o no Brasil  capas de revista">
            <a:extLst>
              <a:ext uri="{FF2B5EF4-FFF2-40B4-BE49-F238E27FC236}">
                <a16:creationId xmlns:a16="http://schemas.microsoft.com/office/drawing/2014/main" id="{BEAB4246-CC7C-4E3D-A485-BCCEFE61A2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505" y="76734"/>
            <a:ext cx="9303025" cy="6733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2681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m para o esporte como ferramenta de inclusÃ£o social no brasil">
            <a:extLst>
              <a:ext uri="{FF2B5EF4-FFF2-40B4-BE49-F238E27FC236}">
                <a16:creationId xmlns:a16="http://schemas.microsoft.com/office/drawing/2014/main" id="{35905895-C060-4515-B80D-5CA230C868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02" b="3297"/>
          <a:stretch/>
        </p:blipFill>
        <p:spPr bwMode="auto">
          <a:xfrm>
            <a:off x="496542" y="521183"/>
            <a:ext cx="4844084" cy="3918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5F8D8824-2A3C-420E-BB4D-8790E6946642}"/>
              </a:ext>
            </a:extLst>
          </p:cNvPr>
          <p:cNvSpPr txBox="1"/>
          <p:nvPr/>
        </p:nvSpPr>
        <p:spPr>
          <a:xfrm flipH="1">
            <a:off x="5611630" y="521183"/>
            <a:ext cx="582499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/>
              <a:t>      O esporte é uma importante arma social para melhor desenvolvimento da nação, visando aproximar os povos e fazer com que estes exercitem não somente o corpo, mas também a mente, para que possam obter resultados mais expressivos na sua vida, seja ela profissional, estudantil ou dedicada ao lazer.</a:t>
            </a:r>
            <a:br>
              <a:rPr lang="pt-BR" sz="2000" dirty="0"/>
            </a:br>
            <a:r>
              <a:rPr lang="pt-BR" sz="2000" dirty="0"/>
              <a:t>       Segundo a definição do dicionário Houaiss </a:t>
            </a:r>
            <a:r>
              <a:rPr lang="pt-BR" sz="2000" b="1" dirty="0">
                <a:solidFill>
                  <a:srgbClr val="FF0000"/>
                </a:solidFill>
              </a:rPr>
              <a:t>“esporte é a atividade física regular, com fins de recreação e/ou manutenção do condicionamento corporal e da saúde.”</a:t>
            </a:r>
          </a:p>
          <a:p>
            <a:pPr algn="just"/>
            <a:endParaRPr lang="pt-BR" sz="2000" b="1" dirty="0"/>
          </a:p>
          <a:p>
            <a:pPr algn="just"/>
            <a:r>
              <a:rPr lang="pt-BR" sz="2000" b="1" dirty="0"/>
              <a:t>Relaciona-se ainda:</a:t>
            </a:r>
          </a:p>
          <a:p>
            <a:pPr algn="just"/>
            <a:endParaRPr lang="pt-BR" sz="2000" b="1" dirty="0"/>
          </a:p>
          <a:p>
            <a:pPr algn="just"/>
            <a:endParaRPr lang="pt-BR" sz="2000" b="1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CF4A7B4-925E-439D-B710-2A2A182A2F04}"/>
              </a:ext>
            </a:extLst>
          </p:cNvPr>
          <p:cNvSpPr txBox="1"/>
          <p:nvPr/>
        </p:nvSpPr>
        <p:spPr>
          <a:xfrm>
            <a:off x="641811" y="4744278"/>
            <a:ext cx="1084213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000" b="1" dirty="0"/>
              <a:t>Prevenção de drogas, do alcoolismo dentre outras doenças e distúrbios mentais e/ou emocionais;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000" b="1" dirty="0"/>
              <a:t>Promoção da ética e das relações interpessoais;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000" b="1" dirty="0"/>
              <a:t>Autoestima, disposição;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000" b="1" dirty="0"/>
              <a:t>Ansiedade e distúrbios do sono;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000" b="1" dirty="0"/>
              <a:t>Memória, superação.</a:t>
            </a:r>
          </a:p>
        </p:txBody>
      </p:sp>
    </p:spTree>
    <p:extLst>
      <p:ext uri="{BB962C8B-B14F-4D97-AF65-F5344CB8AC3E}">
        <p14:creationId xmlns:p14="http://schemas.microsoft.com/office/powerpoint/2010/main" val="409779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 para uso indiscriminado de medicamentos no brasil">
            <a:extLst>
              <a:ext uri="{FF2B5EF4-FFF2-40B4-BE49-F238E27FC236}">
                <a16:creationId xmlns:a16="http://schemas.microsoft.com/office/drawing/2014/main" id="{47C441C8-048B-4523-ABF8-9681BBE47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26" y="79504"/>
            <a:ext cx="5632174" cy="4630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m relacionada">
            <a:extLst>
              <a:ext uri="{FF2B5EF4-FFF2-40B4-BE49-F238E27FC236}">
                <a16:creationId xmlns:a16="http://schemas.microsoft.com/office/drawing/2014/main" id="{485B17AB-FC6A-4F6B-B209-9EABC5D235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973" y="79504"/>
            <a:ext cx="6003236" cy="470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66FBAF23-E964-49D3-89CF-599E861FB65E}"/>
              </a:ext>
            </a:extLst>
          </p:cNvPr>
          <p:cNvSpPr txBox="1"/>
          <p:nvPr/>
        </p:nvSpPr>
        <p:spPr>
          <a:xfrm>
            <a:off x="251791" y="4787704"/>
            <a:ext cx="115956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/>
              <a:t>O Brasil possui cerca de 80 mil farmácias, distribuídas sem critérios geográficos, demográficos ou epidemiológicos, com forte apelo mercantil. Pesquisas recentes apontam que o hábito de usar medicamentos sem a orientação de médicos e farmacêuticos chega a índices alarmantes. Mais de 76% dos entrevistados admitem se automedicarem com base em informações de propagandas e “dicas” de amigos e vizinhos</a:t>
            </a:r>
          </a:p>
        </p:txBody>
      </p:sp>
    </p:spTree>
    <p:extLst>
      <p:ext uri="{BB962C8B-B14F-4D97-AF65-F5344CB8AC3E}">
        <p14:creationId xmlns:p14="http://schemas.microsoft.com/office/powerpoint/2010/main" val="26859433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602</Words>
  <Application>Microsoft Office PowerPoint</Application>
  <PresentationFormat>Widescreen</PresentationFormat>
  <Paragraphs>88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Viviane Carrijo de Oliveira</dc:creator>
  <cp:lastModifiedBy>Viviane Carrijo de Oliveira</cp:lastModifiedBy>
  <cp:revision>24</cp:revision>
  <dcterms:created xsi:type="dcterms:W3CDTF">2018-08-24T22:18:26Z</dcterms:created>
  <dcterms:modified xsi:type="dcterms:W3CDTF">2018-08-27T16:58:13Z</dcterms:modified>
</cp:coreProperties>
</file>