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94311-E80C-497A-856C-4AF577F3D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F13680-E773-4C0E-BA59-6E8F02827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88939A-C2BC-4A8D-9F5A-16352B4D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7839-9D6B-4D14-9B76-D9681BB31CFF}" type="datetimeFigureOut">
              <a:rPr lang="pt-BR" smtClean="0"/>
              <a:t>19/08/2018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08256E-12D4-4C59-BB7F-2597C2E4A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CCC512-4CAD-4BBD-9FF3-58C95485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4B4E-27A6-4CA6-9518-94154731E0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00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54F95-93C3-45FF-A97B-BDAB2548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759BD59-7A00-4A18-A460-3EA6DAD80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2BFBB1-A167-42EB-8363-D62CCFE2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7839-9D6B-4D14-9B76-D9681BB31CFF}" type="datetimeFigureOut">
              <a:rPr lang="pt-BR" smtClean="0"/>
              <a:t>19/08/2018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9502C6-82B7-4661-8317-D29E7F0E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3327E7-B33F-417C-A777-F062CD82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4B4E-27A6-4CA6-9518-94154731E0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12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2955B7-D1F4-42CC-9D3D-5020BDC9C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2B44ED-6BFD-4756-8A9C-D70B6A566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AD429A-5699-42D3-9C6C-6A4B5B2C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7839-9D6B-4D14-9B76-D9681BB31CFF}" type="datetimeFigureOut">
              <a:rPr lang="pt-BR" smtClean="0"/>
              <a:t>19/08/2018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E5BA36-BEF7-4BB1-9885-A2C765E8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6917E6-1066-4A26-A089-C7B835B7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4B4E-27A6-4CA6-9518-94154731E0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85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C8508-8B82-46D8-B1C2-B893C7E1F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2CAE49-4230-467C-8C2E-E86F50DCE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3758A-CA33-477B-8BF3-E31077E61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7839-9D6B-4D14-9B76-D9681BB31CFF}" type="datetimeFigureOut">
              <a:rPr lang="pt-BR" smtClean="0"/>
              <a:t>19/08/2018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B0A228-9C87-453C-B272-D67966A3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5D6F0-123D-480E-B731-87BC4557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4B4E-27A6-4CA6-9518-94154731E0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42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D171C-89DB-47C0-A14D-C58AE75E4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D308ED-DE26-4AA9-8CA6-8C8AB25A9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8BDC92-BCA6-4BFA-9884-7E4DB5745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7839-9D6B-4D14-9B76-D9681BB31CFF}" type="datetimeFigureOut">
              <a:rPr lang="pt-BR" smtClean="0"/>
              <a:t>19/08/2018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5CB901-3FC9-4761-937B-BB6F4D00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2E04A1-32CC-4FBC-BA12-2183DA1D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4B4E-27A6-4CA6-9518-94154731E0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76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B1A41-912D-4A01-89AB-3773C20F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9590BA-2461-4F3E-8D5C-6ADE281E9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43E3A48-61D0-4A56-9CE8-50282E648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CC1E91-56F5-4F2E-939F-87057177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7839-9D6B-4D14-9B76-D9681BB31CFF}" type="datetimeFigureOut">
              <a:rPr lang="pt-BR" smtClean="0"/>
              <a:t>19/08/2018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42C9D9-6BE4-46DD-991B-9BEB86DC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2CB305-8F2C-4022-9E92-8016EF71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4B4E-27A6-4CA6-9518-94154731E0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09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64EEF-E5B8-4E06-BB00-1821978E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E62B1A-8453-4E66-9D65-37A036B23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E2A7472-F3C7-4590-90CD-9A0FADB15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64C5968-2AE0-4CFB-B59E-711814A65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3DD7D3F-CB54-4862-92E3-D55ED73D52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D807B1-2940-481A-9740-71BA20EE7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7839-9D6B-4D14-9B76-D9681BB31CFF}" type="datetimeFigureOut">
              <a:rPr lang="pt-BR" smtClean="0"/>
              <a:t>19/08/2018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F98344-D11B-4D75-965A-F4D1CA10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29C9C8B-A21A-4262-A854-7426C9BD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4B4E-27A6-4CA6-9518-94154731E0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9B966-A986-4012-8879-50252C920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4E7C06-C6A5-49AD-81A7-4A3710C24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7839-9D6B-4D14-9B76-D9681BB31CFF}" type="datetimeFigureOut">
              <a:rPr lang="pt-BR" smtClean="0"/>
              <a:t>19/08/2018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EA22762-313E-4F61-BDAE-569D3B60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9F30E9F-3AB2-42DD-82EF-C258A709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4B4E-27A6-4CA6-9518-94154731E0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81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C024A39-48E6-415A-A3BC-64F88A30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7839-9D6B-4D14-9B76-D9681BB31CFF}" type="datetimeFigureOut">
              <a:rPr lang="pt-BR" smtClean="0"/>
              <a:t>19/08/2018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AED57DE-22CA-48B7-914F-F0B1DF29B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F645A5D-6ACA-4FD8-82EF-3C163419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4B4E-27A6-4CA6-9518-94154731E0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49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9266C3-EB35-4953-8720-1DDDF941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BC6731-576B-4E15-99E7-0349639F0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11A93D1-E151-47EE-A250-9A7837844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0A3EDB-554E-40B5-9F6C-BA440B00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7839-9D6B-4D14-9B76-D9681BB31CFF}" type="datetimeFigureOut">
              <a:rPr lang="pt-BR" smtClean="0"/>
              <a:t>19/08/2018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856D9E-527D-4FF7-A449-DDBD908A9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F1863B-0F19-4643-8F8D-F576EA1C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4B4E-27A6-4CA6-9518-94154731E0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43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1D37-9F4F-437C-B861-FEF81102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302545-EEF2-4BD0-B0BB-228F21A1F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77F563-E621-485C-AF94-5E86E1AA8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A19FBB-D7CC-47AA-9099-1B53FA0D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7839-9D6B-4D14-9B76-D9681BB31CFF}" type="datetimeFigureOut">
              <a:rPr lang="pt-BR" smtClean="0"/>
              <a:t>19/08/2018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0B034E-A8E2-4224-8D9B-E31D90B8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33BE3B-B1A7-4E2C-A9A8-0676B4FB1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64B4E-27A6-4CA6-9518-94154731E0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54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D500E29-6023-4792-9428-8A30FDA3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748675-EF1B-4F5D-B105-CE5E3676B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A72DFC-0F3E-49EE-AD85-5CC733805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7839-9D6B-4D14-9B76-D9681BB31CFF}" type="datetimeFigureOut">
              <a:rPr lang="pt-BR" smtClean="0"/>
              <a:t>19/08/2018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12249A-DD7B-4B80-B226-B1510A355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0247A3-7080-4BC3-AE12-5C0DFBC30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64B4E-27A6-4CA6-9518-94154731E0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62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redaÃ§Ã£o enem">
            <a:extLst>
              <a:ext uri="{FF2B5EF4-FFF2-40B4-BE49-F238E27FC236}">
                <a16:creationId xmlns:a16="http://schemas.microsoft.com/office/drawing/2014/main" id="{8CD626FD-1249-4A22-9D5B-C124FC772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B88CFB5-CAAE-407F-ADDE-BBEBA995F3E2}"/>
              </a:ext>
            </a:extLst>
          </p:cNvPr>
          <p:cNvSpPr txBox="1"/>
          <p:nvPr/>
        </p:nvSpPr>
        <p:spPr>
          <a:xfrm rot="20667894">
            <a:off x="8900912" y="2378283"/>
            <a:ext cx="150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#aula3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D36F30-F8D8-45B8-AFDD-CEA0C69F351D}"/>
              </a:ext>
            </a:extLst>
          </p:cNvPr>
          <p:cNvSpPr txBox="1"/>
          <p:nvPr/>
        </p:nvSpPr>
        <p:spPr>
          <a:xfrm>
            <a:off x="291547" y="3829879"/>
            <a:ext cx="6308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Tema da semana:</a:t>
            </a:r>
          </a:p>
          <a:p>
            <a:endParaRPr lang="pt-BR" sz="2800" b="1" dirty="0"/>
          </a:p>
          <a:p>
            <a:pPr algn="ctr"/>
            <a:r>
              <a:rPr lang="pt-BR" sz="2800" b="1" i="1" dirty="0"/>
              <a:t>“Os efeitos da obesidade na saúde pública brasileira”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5183E9-3B98-478A-9D8D-DB643B329786}"/>
              </a:ext>
            </a:extLst>
          </p:cNvPr>
          <p:cNvSpPr txBox="1"/>
          <p:nvPr/>
        </p:nvSpPr>
        <p:spPr>
          <a:xfrm>
            <a:off x="8181157" y="5774827"/>
            <a:ext cx="2947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Professora Viviane</a:t>
            </a:r>
          </a:p>
        </p:txBody>
      </p:sp>
    </p:spTree>
    <p:extLst>
      <p:ext uri="{BB962C8B-B14F-4D97-AF65-F5344CB8AC3E}">
        <p14:creationId xmlns:p14="http://schemas.microsoft.com/office/powerpoint/2010/main" val="321448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1B6EAA-4C67-4333-99EE-A736B836D11D}"/>
              </a:ext>
            </a:extLst>
          </p:cNvPr>
          <p:cNvSpPr txBox="1"/>
          <p:nvPr/>
        </p:nvSpPr>
        <p:spPr>
          <a:xfrm>
            <a:off x="278692" y="821634"/>
            <a:ext cx="114362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800" dirty="0"/>
              <a:t>Na Idade Média, o termo obeso se referia ao indivíduo que ingeria alimentos excessivamente, ou seja, mais relacionado à gula e à intemperança. A corpulência excessiva e a gula aparentemente não eram aprovadas pela igreja e pela aristocracia, muito mais pelo esforço das correntes filosóficas, estéticas, morais e religiosas do que pela sua associação com problemas de saúde. No período em questão surgiu o termo pecado, originando-se da lista de oito tentações de </a:t>
            </a:r>
            <a:r>
              <a:rPr lang="pt-BR" sz="2800" dirty="0" err="1"/>
              <a:t>Pôntico</a:t>
            </a:r>
            <a:r>
              <a:rPr lang="pt-BR" sz="2800" dirty="0"/>
              <a:t>, que enumera os vícios que poderiam levar a humanidade para o inferno. O papa Gregório diminui para sete a lista de </a:t>
            </a:r>
            <a:r>
              <a:rPr lang="pt-BR" sz="2800" dirty="0" err="1"/>
              <a:t>Pôntico</a:t>
            </a:r>
            <a:r>
              <a:rPr lang="pt-BR" sz="2800" dirty="0"/>
              <a:t>, denominando-a de Sete Pecados Capitais, sendo a gula apresentada em ambas. </a:t>
            </a:r>
          </a:p>
        </p:txBody>
      </p:sp>
    </p:spTree>
    <p:extLst>
      <p:ext uri="{BB962C8B-B14F-4D97-AF65-F5344CB8AC3E}">
        <p14:creationId xmlns:p14="http://schemas.microsoft.com/office/powerpoint/2010/main" val="408450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D5AABB9-FEF9-4593-9150-16C71946A1B1}"/>
              </a:ext>
            </a:extLst>
          </p:cNvPr>
          <p:cNvSpPr txBox="1"/>
          <p:nvPr/>
        </p:nvSpPr>
        <p:spPr>
          <a:xfrm>
            <a:off x="543735" y="1537252"/>
            <a:ext cx="111045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800" dirty="0"/>
              <a:t>Vale destacar ainda momentos históricos que exerceram influência no crescimento da obesidade no país, como: o rápido êxodo rural, a instituição do salário mínimo em 1940 que foi baseado no valor da cesta básica, a intensificação do processo de industrialização ocorrido a partir de 1970, a entrada da mulher no mercado de trabalho, alterando a dinâmica das famílias e a criação do Plano Real em 1994, considerado como momento histórico em que houve a queda da inflação e o aumento do poder aquisitivo.</a:t>
            </a:r>
          </a:p>
        </p:txBody>
      </p:sp>
    </p:spTree>
    <p:extLst>
      <p:ext uri="{BB962C8B-B14F-4D97-AF65-F5344CB8AC3E}">
        <p14:creationId xmlns:p14="http://schemas.microsoft.com/office/powerpoint/2010/main" val="20620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2CDB9A4-BE9C-4E8A-8307-10CDC83A7E55}"/>
              </a:ext>
            </a:extLst>
          </p:cNvPr>
          <p:cNvSpPr/>
          <p:nvPr/>
        </p:nvSpPr>
        <p:spPr>
          <a:xfrm>
            <a:off x="331304" y="1012954"/>
            <a:ext cx="112510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800" dirty="0"/>
              <a:t>Nas últimas décadas no Brasil, pode-se observar uma transição nutricional, paralelamente a diminuição da desnutrição e o aumento do sobrepeso e  da obesidade em crianças.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800" dirty="0"/>
              <a:t>Destaca-se as mídias e seus interesses mercadológicos, que contribui na construção dos estereótipos com relação à obesidade, propagando o modelo de beleza pautado na magreza que imediatamente é incorporado na sociedade. Os indivíduos que não se encaixam no padrão estabelecido sofrem inúmeras manifestações de preconceito e são estigmatizados, estando sujeitos a comentários maldosos, olhares desaprovadores, apelidos, entre outras formas de discriminação.</a:t>
            </a:r>
          </a:p>
        </p:txBody>
      </p:sp>
    </p:spTree>
    <p:extLst>
      <p:ext uri="{BB962C8B-B14F-4D97-AF65-F5344CB8AC3E}">
        <p14:creationId xmlns:p14="http://schemas.microsoft.com/office/powerpoint/2010/main" val="80810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E2BB5CA-E744-4809-94A0-3FE8EE8BAA7A}"/>
              </a:ext>
            </a:extLst>
          </p:cNvPr>
          <p:cNvSpPr txBox="1"/>
          <p:nvPr/>
        </p:nvSpPr>
        <p:spPr>
          <a:xfrm>
            <a:off x="186222" y="622852"/>
            <a:ext cx="1181955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/>
              <a:t>De acordo com Platão, para mover o mundo o primeiro passo é mover a si mesmo.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/>
              <a:t>A filosofia de Platão nos diz: "O importante não é apenas viver, mas viver bem.“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/>
              <a:t>Thomas Hobbes: “ O homem é o lobo do homem”.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/>
              <a:t>No que tange à obesidade infantil: Turma da Mônica – personagem Magali (Maurício de Souza).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/>
              <a:t>Pós Guerra Fria: “American Way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life</a:t>
            </a:r>
            <a:r>
              <a:rPr lang="pt-BR" sz="2400" dirty="0"/>
              <a:t>” (estilo de vida americano).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/>
              <a:t>O psicólogo e filósofo William James afirma que o ser humano pode alterar a sua vida mudando sua atitude mental.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 err="1"/>
              <a:t>Èmile</a:t>
            </a:r>
            <a:r>
              <a:rPr lang="pt-BR" sz="2400" dirty="0"/>
              <a:t> Durkheim, filósofo francês, disserta que o homem é o reflexo do meio em que ele vive.(visão determinista).</a:t>
            </a:r>
          </a:p>
        </p:txBody>
      </p:sp>
    </p:spTree>
    <p:extLst>
      <p:ext uri="{BB962C8B-B14F-4D97-AF65-F5344CB8AC3E}">
        <p14:creationId xmlns:p14="http://schemas.microsoft.com/office/powerpoint/2010/main" val="395653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2F0B5FE-8293-4F15-B70E-71EF2FF40C82}"/>
              </a:ext>
            </a:extLst>
          </p:cNvPr>
          <p:cNvSpPr txBox="1"/>
          <p:nvPr/>
        </p:nvSpPr>
        <p:spPr>
          <a:xfrm>
            <a:off x="1941850" y="898160"/>
            <a:ext cx="8308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Um problema de saúde ou um problema social?</a:t>
            </a:r>
          </a:p>
        </p:txBody>
      </p:sp>
      <p:pic>
        <p:nvPicPr>
          <p:cNvPr id="2052" name="Picture 4" descr="Resultado de imagem para obesidade">
            <a:extLst>
              <a:ext uri="{FF2B5EF4-FFF2-40B4-BE49-F238E27FC236}">
                <a16:creationId xmlns:a16="http://schemas.microsoft.com/office/drawing/2014/main" id="{F8669EAA-5450-4C4A-A5FB-222653F2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95" y="1482935"/>
            <a:ext cx="5904009" cy="369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C1893C4-A5E9-4B03-9E0F-851ED58A9D9A}"/>
              </a:ext>
            </a:extLst>
          </p:cNvPr>
          <p:cNvSpPr txBox="1"/>
          <p:nvPr/>
        </p:nvSpPr>
        <p:spPr>
          <a:xfrm>
            <a:off x="4081670" y="5177872"/>
            <a:ext cx="469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Quais os fatores motivadores?</a:t>
            </a:r>
          </a:p>
        </p:txBody>
      </p:sp>
    </p:spTree>
    <p:extLst>
      <p:ext uri="{BB962C8B-B14F-4D97-AF65-F5344CB8AC3E}">
        <p14:creationId xmlns:p14="http://schemas.microsoft.com/office/powerpoint/2010/main" val="62265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obesidade no brasil">
            <a:extLst>
              <a:ext uri="{FF2B5EF4-FFF2-40B4-BE49-F238E27FC236}">
                <a16:creationId xmlns:a16="http://schemas.microsoft.com/office/drawing/2014/main" id="{FE9FFCF5-3171-4486-94EA-3E4928F8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43" y="1539803"/>
            <a:ext cx="7089913" cy="50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B23A5E0-F71C-4647-A568-8D981EF5F405}"/>
              </a:ext>
            </a:extLst>
          </p:cNvPr>
          <p:cNvSpPr txBox="1"/>
          <p:nvPr/>
        </p:nvSpPr>
        <p:spPr>
          <a:xfrm>
            <a:off x="1616765" y="874643"/>
            <a:ext cx="8577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Alimentação irregular? Quais os hábitos? Há influências culturais?</a:t>
            </a:r>
          </a:p>
        </p:txBody>
      </p:sp>
    </p:spTree>
    <p:extLst>
      <p:ext uri="{BB962C8B-B14F-4D97-AF65-F5344CB8AC3E}">
        <p14:creationId xmlns:p14="http://schemas.microsoft.com/office/powerpoint/2010/main" val="329471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>
            <a:extLst>
              <a:ext uri="{FF2B5EF4-FFF2-40B4-BE49-F238E27FC236}">
                <a16:creationId xmlns:a16="http://schemas.microsoft.com/office/drawing/2014/main" id="{2CEDC4A4-9FAE-433B-A482-D962C6994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6" y="1540771"/>
            <a:ext cx="6553199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B76A293-3CEB-4E51-8F58-75C84CC99463}"/>
              </a:ext>
            </a:extLst>
          </p:cNvPr>
          <p:cNvSpPr txBox="1"/>
          <p:nvPr/>
        </p:nvSpPr>
        <p:spPr>
          <a:xfrm>
            <a:off x="1947737" y="1017551"/>
            <a:ext cx="7646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Indústria de consumo? Publicidade de alimentos? </a:t>
            </a:r>
          </a:p>
        </p:txBody>
      </p:sp>
    </p:spTree>
    <p:extLst>
      <p:ext uri="{BB962C8B-B14F-4D97-AF65-F5344CB8AC3E}">
        <p14:creationId xmlns:p14="http://schemas.microsoft.com/office/powerpoint/2010/main" val="236482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>
            <a:extLst>
              <a:ext uri="{FF2B5EF4-FFF2-40B4-BE49-F238E27FC236}">
                <a16:creationId xmlns:a16="http://schemas.microsoft.com/office/drawing/2014/main" id="{B514B392-181B-4542-8265-4492F7C1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106017"/>
            <a:ext cx="6581361" cy="67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obesidade entre jovens e adolescentes">
            <a:extLst>
              <a:ext uri="{FF2B5EF4-FFF2-40B4-BE49-F238E27FC236}">
                <a16:creationId xmlns:a16="http://schemas.microsoft.com/office/drawing/2014/main" id="{48F4B49E-9286-4DF4-A989-EFBA9E96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01" y="188842"/>
            <a:ext cx="5073100" cy="658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2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Imagem relacionada">
            <a:extLst>
              <a:ext uri="{FF2B5EF4-FFF2-40B4-BE49-F238E27FC236}">
                <a16:creationId xmlns:a16="http://schemas.microsoft.com/office/drawing/2014/main" id="{430F2A61-E3EE-4624-AB5C-3D42669A2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7" y="500787"/>
            <a:ext cx="10893287" cy="585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7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EDE9869-53F8-45F1-8D7A-E689CEDED442}"/>
              </a:ext>
            </a:extLst>
          </p:cNvPr>
          <p:cNvSpPr txBox="1"/>
          <p:nvPr/>
        </p:nvSpPr>
        <p:spPr>
          <a:xfrm>
            <a:off x="235226" y="412789"/>
            <a:ext cx="1172154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Relacionando o tema a outras áreas de conhecimento:</a:t>
            </a:r>
          </a:p>
          <a:p>
            <a:endParaRPr lang="pt-BR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/>
              <a:t>Segundo a teoria da modernidade líquida de </a:t>
            </a:r>
            <a:r>
              <a:rPr lang="pt-BR" sz="2800" dirty="0" err="1"/>
              <a:t>Zygmunt</a:t>
            </a:r>
            <a:r>
              <a:rPr lang="pt-BR" sz="2800" dirty="0"/>
              <a:t> </a:t>
            </a:r>
            <a:r>
              <a:rPr lang="pt-BR" sz="2800" dirty="0" err="1"/>
              <a:t>Bauman</a:t>
            </a:r>
            <a:r>
              <a:rPr lang="pt-BR" sz="2800" dirty="0"/>
              <a:t>, parece que, hoje, o prazer imediato e o pouco cuidado com o futuro têm sido prioridade na vida do indivíduo brasileiro, que, em todo o tempo, prefere o mais rápido – de certa forma, o que julga mais saboroso – e ignora o que pode, de fato, alimentá-lo de forma saudável.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 err="1"/>
              <a:t>Zygmunt</a:t>
            </a:r>
            <a:r>
              <a:rPr lang="pt-BR" sz="2800" dirty="0"/>
              <a:t> </a:t>
            </a:r>
            <a:r>
              <a:rPr lang="pt-BR" sz="2800" dirty="0" err="1"/>
              <a:t>Bauman</a:t>
            </a:r>
            <a:r>
              <a:rPr lang="pt-BR" sz="2800" dirty="0"/>
              <a:t>, importante sociólogo, ao pronunciar a frase “Consumo, logo existo”, demonstrou que, na sociedade pós-moderna, a condição indispensável à vida é o consumo. Nesse contexto, inserem-se os </a:t>
            </a:r>
            <a:r>
              <a:rPr lang="pt-BR" sz="2800" i="1" dirty="0"/>
              <a:t>“</a:t>
            </a:r>
            <a:r>
              <a:rPr lang="pt-BR" sz="2800" i="1" dirty="0" err="1"/>
              <a:t>fast-foods</a:t>
            </a:r>
            <a:r>
              <a:rPr lang="pt-BR" sz="2800" i="1" dirty="0"/>
              <a:t>”</a:t>
            </a:r>
            <a:r>
              <a:rPr lang="pt-BR" sz="2800" dirty="0"/>
              <a:t> e os diversos alimentos industrializados e calóricos, consumidos indiscriminadamente por muitas pessoas.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2800" dirty="0"/>
              <a:t>Na década de 2000, crianças se divertiam com brincadeiras saudáveis, como soltar pipa, jogar bola, jogar </a:t>
            </a:r>
            <a:r>
              <a:rPr lang="pt-BR" sz="2800" i="1" dirty="0" err="1"/>
              <a:t>bets</a:t>
            </a:r>
            <a:r>
              <a:rPr lang="pt-BR" sz="2800" dirty="0"/>
              <a:t>, pique esconde,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18381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CD34AEA-09A8-432E-954E-CE591E80D993}"/>
              </a:ext>
            </a:extLst>
          </p:cNvPr>
          <p:cNvSpPr txBox="1"/>
          <p:nvPr/>
        </p:nvSpPr>
        <p:spPr>
          <a:xfrm>
            <a:off x="159027" y="1099931"/>
            <a:ext cx="11661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800" dirty="0"/>
              <a:t>Música ‘’Geração Coca-Cola’’ do Legião Urbana: ‘’Nos empurraram com os enlatados dos Usa’’/’’Desde pequenos nós comemos lixo’’.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800" dirty="0"/>
              <a:t>Desde a pré-história a obesidade assumiu um papel preponderante na vida dos seres humanos, sendo referida como símbolo de beleza e fertilidade.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8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800" dirty="0"/>
              <a:t>A partir da mecanização da produção, o estímulo ao consumo tornou-se um fator primordial para a manutenção do sistema capitalista. Assim, de acordo com o filósofo Karl Marx, para que esse incentivo ocorresse, criou-se o fetiche sobre a mercadoria: constrói-se a ilusão de que a felicidade seria encontrada a partir da compra de um produto.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6204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8B3F256-8FE8-4A50-92FF-E3372AEAFC76}"/>
              </a:ext>
            </a:extLst>
          </p:cNvPr>
          <p:cNvSpPr txBox="1"/>
          <p:nvPr/>
        </p:nvSpPr>
        <p:spPr>
          <a:xfrm>
            <a:off x="404192" y="1258957"/>
            <a:ext cx="113836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800" dirty="0"/>
              <a:t>Esta mudança do valor estético para o da saúde ocorreu lentamente em um período histórico longo, sendo essas mudanças refletidas nas sociedades correspondentes a cada época. Nesse sentido, o valor estético da obesidade foi reforçado pelas artes, como observado nos períodos da Idade Média e do Renascimento. Inicialmente a obesidade não era tratada como problema de saúde. Entretanto, o contexto da sociedade atual com o apoio da mídia, nas suas diversas formas de expressão, contribui à propagação dos riscos da obesidade e também para a estigmatização social das pessoas obesas.</a:t>
            </a:r>
          </a:p>
        </p:txBody>
      </p:sp>
    </p:spTree>
    <p:extLst>
      <p:ext uri="{BB962C8B-B14F-4D97-AF65-F5344CB8AC3E}">
        <p14:creationId xmlns:p14="http://schemas.microsoft.com/office/powerpoint/2010/main" val="2454210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858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 Carrijo de Oliveira</dc:creator>
  <cp:lastModifiedBy>Viviane Carrijo de Oliveira</cp:lastModifiedBy>
  <cp:revision>23</cp:revision>
  <dcterms:created xsi:type="dcterms:W3CDTF">2018-08-18T12:04:29Z</dcterms:created>
  <dcterms:modified xsi:type="dcterms:W3CDTF">2018-08-19T21:55:24Z</dcterms:modified>
</cp:coreProperties>
</file>