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62263-174D-4A9C-8801-CBCD0D30049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6477CE9-5B5A-4AFE-A006-9A3EF0F2D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FD5C6B8-D29C-41B5-8BB3-08FF0D8D7E30}"/>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5" name="Espaço Reservado para Rodapé 4">
            <a:extLst>
              <a:ext uri="{FF2B5EF4-FFF2-40B4-BE49-F238E27FC236}">
                <a16:creationId xmlns:a16="http://schemas.microsoft.com/office/drawing/2014/main" id="{E260BB3F-1835-4051-A5E8-0F659B002C5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828E62F-452B-404E-A9FC-5770D3482239}"/>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98680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66673-776C-4C0F-9D2E-5B3308D4340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2ADCC18-4EED-4587-92FF-EC67CE143011}"/>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7D9BFA8-F209-41AF-B992-6CBA7865948A}"/>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5" name="Espaço Reservado para Rodapé 4">
            <a:extLst>
              <a:ext uri="{FF2B5EF4-FFF2-40B4-BE49-F238E27FC236}">
                <a16:creationId xmlns:a16="http://schemas.microsoft.com/office/drawing/2014/main" id="{582D8692-F67B-4571-BCA3-C19B172DE3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1CB4796-C18D-4D15-8173-DA6F7BCEDC02}"/>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259271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4F17FA-16D1-43B6-A8A2-CBA3F05F7B9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5FA398B-75F9-4DA0-8D25-A4734B1ED065}"/>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C23EC21-4B22-4103-9240-9C3F091A1C7C}"/>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5" name="Espaço Reservado para Rodapé 4">
            <a:extLst>
              <a:ext uri="{FF2B5EF4-FFF2-40B4-BE49-F238E27FC236}">
                <a16:creationId xmlns:a16="http://schemas.microsoft.com/office/drawing/2014/main" id="{53E0DACA-CBF1-479D-918C-56B9E2BFEF5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BEBB45-F0DF-412D-A3B7-525330D43755}"/>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151400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2D468-50C6-4F6A-ABEF-09179CEF22F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2CD6858-B06E-4835-A7CC-713B7C0C491D}"/>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083F81D-2A5D-43DD-B951-580EA1D4C91F}"/>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5" name="Espaço Reservado para Rodapé 4">
            <a:extLst>
              <a:ext uri="{FF2B5EF4-FFF2-40B4-BE49-F238E27FC236}">
                <a16:creationId xmlns:a16="http://schemas.microsoft.com/office/drawing/2014/main" id="{4CECAC1A-EF50-4512-88FC-36A1EEFD013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275AF64-A724-4614-8B23-163234258DC8}"/>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52311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799F3-7D52-4DC0-9E76-C3FDF986148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8DED6A1-3D50-42ED-94D6-7A498B25A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1F14C95-C548-4EF6-ABEE-F4C70D60C96C}"/>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5" name="Espaço Reservado para Rodapé 4">
            <a:extLst>
              <a:ext uri="{FF2B5EF4-FFF2-40B4-BE49-F238E27FC236}">
                <a16:creationId xmlns:a16="http://schemas.microsoft.com/office/drawing/2014/main" id="{C88CFBBA-3E48-4F8C-8FA8-7BF817C324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4E0D38-4984-458E-AE00-FC7B74BBCE02}"/>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100136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7A59B7-9D14-49F9-8AE9-097D408C8D9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4DF856A-9F56-4C3E-8FDA-9CB99977963A}"/>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A7507F8-49EC-4E89-8B16-90E55DB213E8}"/>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B0D26FC-E1F6-45CB-9C5C-A3E8486BA487}"/>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6" name="Espaço Reservado para Rodapé 5">
            <a:extLst>
              <a:ext uri="{FF2B5EF4-FFF2-40B4-BE49-F238E27FC236}">
                <a16:creationId xmlns:a16="http://schemas.microsoft.com/office/drawing/2014/main" id="{F88AA30C-CEAB-4F95-B849-87983B4CD56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DD14725-4BED-4471-B6BC-71DEE8A4C734}"/>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360701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6EB118-0855-462C-B7BD-9E4781BEFFA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3CFACA6-621D-4E4A-A808-31A25BA3C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D0863FC5-4CCD-472B-BD8C-F5BAF0B25D4D}"/>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6A46F9B-C26D-40D8-AC5E-2BB052E39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3C5FB5B-940A-4D79-9B86-EDE7EEFF8FD1}"/>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1A3A6E0-D808-41D6-B0C8-F2072BCCC525}"/>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8" name="Espaço Reservado para Rodapé 7">
            <a:extLst>
              <a:ext uri="{FF2B5EF4-FFF2-40B4-BE49-F238E27FC236}">
                <a16:creationId xmlns:a16="http://schemas.microsoft.com/office/drawing/2014/main" id="{D170FB57-487B-4B0A-918F-3F8579CEA6B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59C3679-54C2-429E-9269-B4581EBB06B1}"/>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18597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9D369-4450-4B8E-A548-778E96BF22E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36F4ABE-8728-404B-8B29-58C55EEB7414}"/>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4" name="Espaço Reservado para Rodapé 3">
            <a:extLst>
              <a:ext uri="{FF2B5EF4-FFF2-40B4-BE49-F238E27FC236}">
                <a16:creationId xmlns:a16="http://schemas.microsoft.com/office/drawing/2014/main" id="{BBC8DE08-4FAA-4146-A427-7142DC87F51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B86B1E4-066E-4B68-995A-58596C55FB8D}"/>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352021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799C6C9-CB5B-4DAC-A2DC-8D98EAAB1B5F}"/>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3" name="Espaço Reservado para Rodapé 2">
            <a:extLst>
              <a:ext uri="{FF2B5EF4-FFF2-40B4-BE49-F238E27FC236}">
                <a16:creationId xmlns:a16="http://schemas.microsoft.com/office/drawing/2014/main" id="{2A4ECDFA-649C-44E1-821D-EF62AA717CD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CB52C37-9A35-4D5E-A03F-0EFF66B3F681}"/>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354467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B0DD9-024E-4CEB-8618-79E3C7C226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011C6D3-4232-4876-A8DD-3B3B34311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639AB05-8DE5-428F-A7AA-D7DAFBF1F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50EBFF8-E273-429C-889A-6220612AD189}"/>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6" name="Espaço Reservado para Rodapé 5">
            <a:extLst>
              <a:ext uri="{FF2B5EF4-FFF2-40B4-BE49-F238E27FC236}">
                <a16:creationId xmlns:a16="http://schemas.microsoft.com/office/drawing/2014/main" id="{AC7C4925-102A-4B05-840D-9C2B8057A13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5E3E911-2096-4420-AAE2-C5ED260C9AC1}"/>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385427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80BC1-344F-4395-A23B-A9847DBDE6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87FF110-9DD7-4FD6-99EC-B5491243C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0F1FB70-DE24-44EF-9648-9AD0EDAE9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5E99E18-2109-4E09-B6A1-C8EFF232A624}"/>
              </a:ext>
            </a:extLst>
          </p:cNvPr>
          <p:cNvSpPr>
            <a:spLocks noGrp="1"/>
          </p:cNvSpPr>
          <p:nvPr>
            <p:ph type="dt" sz="half" idx="10"/>
          </p:nvPr>
        </p:nvSpPr>
        <p:spPr/>
        <p:txBody>
          <a:bodyPr/>
          <a:lstStyle/>
          <a:p>
            <a:fld id="{5696E79C-724A-46AF-B299-95F6706EF214}" type="datetimeFigureOut">
              <a:rPr lang="pt-BR" smtClean="0"/>
              <a:t>12/08/2018</a:t>
            </a:fld>
            <a:endParaRPr lang="pt-BR"/>
          </a:p>
        </p:txBody>
      </p:sp>
      <p:sp>
        <p:nvSpPr>
          <p:cNvPr id="6" name="Espaço Reservado para Rodapé 5">
            <a:extLst>
              <a:ext uri="{FF2B5EF4-FFF2-40B4-BE49-F238E27FC236}">
                <a16:creationId xmlns:a16="http://schemas.microsoft.com/office/drawing/2014/main" id="{4C2F07F1-45EC-4869-9D8E-7BF66A378D9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84727B6-0C61-46B6-BC5B-6E46AEC92F90}"/>
              </a:ext>
            </a:extLst>
          </p:cNvPr>
          <p:cNvSpPr>
            <a:spLocks noGrp="1"/>
          </p:cNvSpPr>
          <p:nvPr>
            <p:ph type="sldNum" sz="quarter" idx="12"/>
          </p:nvPr>
        </p:nvSpPr>
        <p:spPr/>
        <p:txBody>
          <a:bodyPr/>
          <a:lstStyle/>
          <a:p>
            <a:fld id="{602D9195-60BE-4841-BAC8-87B69DCA285C}" type="slidenum">
              <a:rPr lang="pt-BR" smtClean="0"/>
              <a:t>‹nº›</a:t>
            </a:fld>
            <a:endParaRPr lang="pt-BR"/>
          </a:p>
        </p:txBody>
      </p:sp>
    </p:spTree>
    <p:extLst>
      <p:ext uri="{BB962C8B-B14F-4D97-AF65-F5344CB8AC3E}">
        <p14:creationId xmlns:p14="http://schemas.microsoft.com/office/powerpoint/2010/main" val="268956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2BEF634-3A1F-4061-BAFB-F09D2C782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FDC8FA1-46E7-4214-90DC-4DA3914DA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E5AF5CB-DFE8-482C-8336-AB57422D8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6E79C-724A-46AF-B299-95F6706EF214}" type="datetimeFigureOut">
              <a:rPr lang="pt-BR" smtClean="0"/>
              <a:t>12/08/2018</a:t>
            </a:fld>
            <a:endParaRPr lang="pt-BR"/>
          </a:p>
        </p:txBody>
      </p:sp>
      <p:sp>
        <p:nvSpPr>
          <p:cNvPr id="5" name="Espaço Reservado para Rodapé 4">
            <a:extLst>
              <a:ext uri="{FF2B5EF4-FFF2-40B4-BE49-F238E27FC236}">
                <a16:creationId xmlns:a16="http://schemas.microsoft.com/office/drawing/2014/main" id="{796B2344-8449-4509-886C-C0DD6CE4A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9FA03D6-E672-4CCA-AFB6-64B12A77A0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D9195-60BE-4841-BAC8-87B69DCA285C}" type="slidenum">
              <a:rPr lang="pt-BR" smtClean="0"/>
              <a:t>‹nº›</a:t>
            </a:fld>
            <a:endParaRPr lang="pt-BR"/>
          </a:p>
        </p:txBody>
      </p:sp>
    </p:spTree>
    <p:extLst>
      <p:ext uri="{BB962C8B-B14F-4D97-AF65-F5344CB8AC3E}">
        <p14:creationId xmlns:p14="http://schemas.microsoft.com/office/powerpoint/2010/main" val="2126013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redaÃ§Ã£o enem">
            <a:extLst>
              <a:ext uri="{FF2B5EF4-FFF2-40B4-BE49-F238E27FC236}">
                <a16:creationId xmlns:a16="http://schemas.microsoft.com/office/drawing/2014/main" id="{7621359F-0A6D-462C-BBC3-1B3EFF1EF8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82622995-8483-49CC-9807-F5651B902F73}"/>
              </a:ext>
            </a:extLst>
          </p:cNvPr>
          <p:cNvSpPr txBox="1"/>
          <p:nvPr/>
        </p:nvSpPr>
        <p:spPr>
          <a:xfrm>
            <a:off x="318052" y="1215360"/>
            <a:ext cx="4677563" cy="769441"/>
          </a:xfrm>
          <a:prstGeom prst="rect">
            <a:avLst/>
          </a:prstGeom>
          <a:noFill/>
        </p:spPr>
        <p:txBody>
          <a:bodyPr wrap="none" rtlCol="0">
            <a:spAutoFit/>
          </a:bodyPr>
          <a:lstStyle/>
          <a:p>
            <a:r>
              <a:rPr lang="pt-BR" sz="4400" b="1" i="1" dirty="0"/>
              <a:t>Professora: Viviane</a:t>
            </a:r>
          </a:p>
        </p:txBody>
      </p:sp>
      <p:sp>
        <p:nvSpPr>
          <p:cNvPr id="5" name="CaixaDeTexto 4">
            <a:extLst>
              <a:ext uri="{FF2B5EF4-FFF2-40B4-BE49-F238E27FC236}">
                <a16:creationId xmlns:a16="http://schemas.microsoft.com/office/drawing/2014/main" id="{EAB8099A-CC26-4533-BFDC-EBBF6D92A6ED}"/>
              </a:ext>
            </a:extLst>
          </p:cNvPr>
          <p:cNvSpPr txBox="1"/>
          <p:nvPr/>
        </p:nvSpPr>
        <p:spPr>
          <a:xfrm>
            <a:off x="9197009" y="1338470"/>
            <a:ext cx="1492716" cy="646331"/>
          </a:xfrm>
          <a:prstGeom prst="rect">
            <a:avLst/>
          </a:prstGeom>
          <a:noFill/>
        </p:spPr>
        <p:txBody>
          <a:bodyPr wrap="none" rtlCol="0">
            <a:spAutoFit/>
          </a:bodyPr>
          <a:lstStyle/>
          <a:p>
            <a:r>
              <a:rPr lang="pt-BR" sz="3600" b="1" i="1" dirty="0"/>
              <a:t>#aula2</a:t>
            </a:r>
          </a:p>
        </p:txBody>
      </p:sp>
    </p:spTree>
    <p:extLst>
      <p:ext uri="{BB962C8B-B14F-4D97-AF65-F5344CB8AC3E}">
        <p14:creationId xmlns:p14="http://schemas.microsoft.com/office/powerpoint/2010/main" val="428716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a importÃ¢ncia da citaÃ§Ã£o na redaÃ§Ã£o">
            <a:extLst>
              <a:ext uri="{FF2B5EF4-FFF2-40B4-BE49-F238E27FC236}">
                <a16:creationId xmlns:a16="http://schemas.microsoft.com/office/drawing/2014/main" id="{EDB3D6A9-481B-49E1-9635-0C45250C863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1EA8814C-79E5-47DE-9B2F-C0859EFD82B9}"/>
              </a:ext>
            </a:extLst>
          </p:cNvPr>
          <p:cNvSpPr txBox="1"/>
          <p:nvPr/>
        </p:nvSpPr>
        <p:spPr>
          <a:xfrm>
            <a:off x="5764695" y="982176"/>
            <a:ext cx="6016487" cy="4893647"/>
          </a:xfrm>
          <a:prstGeom prst="rect">
            <a:avLst/>
          </a:prstGeom>
          <a:noFill/>
        </p:spPr>
        <p:txBody>
          <a:bodyPr wrap="square" rtlCol="0">
            <a:spAutoFit/>
          </a:bodyPr>
          <a:lstStyle/>
          <a:p>
            <a:pPr algn="ctr"/>
            <a:r>
              <a:rPr lang="pt-BR" sz="3200" b="1" dirty="0"/>
              <a:t>     </a:t>
            </a:r>
            <a:r>
              <a:rPr lang="pt-BR" sz="2800" b="1" dirty="0">
                <a:highlight>
                  <a:srgbClr val="FFFF00"/>
                </a:highlight>
              </a:rPr>
              <a:t>Não se esqueça de que a citação também pode ser feita</a:t>
            </a:r>
          </a:p>
          <a:p>
            <a:pPr algn="ctr"/>
            <a:r>
              <a:rPr lang="pt-BR" sz="2800" b="1" dirty="0">
                <a:highlight>
                  <a:srgbClr val="FFFF00"/>
                </a:highlight>
              </a:rPr>
              <a:t>de forma indireta, por meio de paráfrases.</a:t>
            </a:r>
          </a:p>
          <a:p>
            <a:pPr algn="just"/>
            <a:endParaRPr lang="pt-BR" sz="2800" b="1" dirty="0">
              <a:highlight>
                <a:srgbClr val="FFFF00"/>
              </a:highlight>
            </a:endParaRPr>
          </a:p>
          <a:p>
            <a:pPr algn="ctr"/>
            <a:r>
              <a:rPr lang="pt-BR" sz="2800" b="1" dirty="0">
                <a:highlight>
                  <a:srgbClr val="FFFF00"/>
                </a:highlight>
              </a:rPr>
              <a:t>     E o mais importante é que, independente da forma como serão apresentadas as citações, é fundamental </a:t>
            </a:r>
          </a:p>
          <a:p>
            <a:pPr algn="ctr"/>
            <a:r>
              <a:rPr lang="pt-BR" sz="2800" b="1" dirty="0">
                <a:highlight>
                  <a:srgbClr val="FFFF00"/>
                </a:highlight>
              </a:rPr>
              <a:t>que sejam  muito bem relacionadas ao tema proposto.</a:t>
            </a:r>
          </a:p>
        </p:txBody>
      </p:sp>
    </p:spTree>
    <p:extLst>
      <p:ext uri="{BB962C8B-B14F-4D97-AF65-F5344CB8AC3E}">
        <p14:creationId xmlns:p14="http://schemas.microsoft.com/office/powerpoint/2010/main" val="138275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introduÃ§Ã£o redaÃ§Ã£o enem">
            <a:extLst>
              <a:ext uri="{FF2B5EF4-FFF2-40B4-BE49-F238E27FC236}">
                <a16:creationId xmlns:a16="http://schemas.microsoft.com/office/drawing/2014/main" id="{D08E7497-3531-4319-9B9F-41CA33FCA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81" b="18454"/>
          <a:stretch/>
        </p:blipFill>
        <p:spPr bwMode="auto">
          <a:xfrm>
            <a:off x="0" y="0"/>
            <a:ext cx="12563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88EDB07D-0CE3-43E8-8FDD-56099D45D2E5}"/>
              </a:ext>
            </a:extLst>
          </p:cNvPr>
          <p:cNvSpPr txBox="1"/>
          <p:nvPr/>
        </p:nvSpPr>
        <p:spPr>
          <a:xfrm>
            <a:off x="7779026" y="3617843"/>
            <a:ext cx="2312428" cy="830997"/>
          </a:xfrm>
          <a:prstGeom prst="rect">
            <a:avLst/>
          </a:prstGeom>
          <a:noFill/>
        </p:spPr>
        <p:txBody>
          <a:bodyPr wrap="none" rtlCol="0">
            <a:spAutoFit/>
          </a:bodyPr>
          <a:lstStyle/>
          <a:p>
            <a:r>
              <a:rPr lang="pt-BR" sz="4800" b="1" i="1" dirty="0">
                <a:highlight>
                  <a:srgbClr val="FFFF00"/>
                </a:highlight>
              </a:rPr>
              <a:t>Citações</a:t>
            </a:r>
          </a:p>
        </p:txBody>
      </p:sp>
    </p:spTree>
    <p:extLst>
      <p:ext uri="{BB962C8B-B14F-4D97-AF65-F5344CB8AC3E}">
        <p14:creationId xmlns:p14="http://schemas.microsoft.com/office/powerpoint/2010/main" val="62663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549DB0E-7636-411D-8DD8-C5A5047794E2}"/>
              </a:ext>
            </a:extLst>
          </p:cNvPr>
          <p:cNvSpPr txBox="1"/>
          <p:nvPr/>
        </p:nvSpPr>
        <p:spPr>
          <a:xfrm>
            <a:off x="410817" y="675861"/>
            <a:ext cx="11237843" cy="4955203"/>
          </a:xfrm>
          <a:prstGeom prst="rect">
            <a:avLst/>
          </a:prstGeom>
          <a:noFill/>
        </p:spPr>
        <p:txBody>
          <a:bodyPr wrap="square" rtlCol="0">
            <a:spAutoFit/>
          </a:bodyPr>
          <a:lstStyle/>
          <a:p>
            <a:r>
              <a:rPr lang="pt-BR" sz="3600" b="1" dirty="0">
                <a:solidFill>
                  <a:srgbClr val="0070C0"/>
                </a:solidFill>
              </a:rPr>
              <a:t>EXEMPLO 1</a:t>
            </a:r>
          </a:p>
          <a:p>
            <a:endParaRPr lang="pt-BR" sz="2400" b="1" dirty="0"/>
          </a:p>
          <a:p>
            <a:pPr algn="just"/>
            <a:r>
              <a:rPr lang="pt-BR" sz="3200" b="1" dirty="0"/>
              <a:t>       </a:t>
            </a:r>
            <a:r>
              <a:rPr lang="pt-BR" sz="3200" b="1" i="1" dirty="0">
                <a:solidFill>
                  <a:srgbClr val="FF0000"/>
                </a:solidFill>
              </a:rPr>
              <a:t>“Na era da informação, a invisibilidade é equivalente à morte.” </a:t>
            </a:r>
            <a:r>
              <a:rPr lang="pt-BR" sz="3200" b="1" dirty="0"/>
              <a:t>A frase do sociólogo polonês </a:t>
            </a:r>
            <a:r>
              <a:rPr lang="pt-BR" sz="3200" b="1" dirty="0" err="1"/>
              <a:t>Zygmunt</a:t>
            </a:r>
            <a:r>
              <a:rPr lang="pt-BR" sz="3200" b="1" dirty="0"/>
              <a:t> </a:t>
            </a:r>
            <a:r>
              <a:rPr lang="pt-BR" sz="3200" b="1" dirty="0" err="1"/>
              <a:t>Bauman</a:t>
            </a:r>
            <a:r>
              <a:rPr lang="pt-BR" sz="3200" b="1" dirty="0"/>
              <a:t> pode ser perfeitamente aplicada à sociedade do espetáculo a qual se evidencia no contexto contemporâneo. Essa realidade é resultado claro de um processo de intensificação do narcisismo na sociedade atual. Além desse fator, pode-se contribuir com esse quadro a competição motivada pelo capitalismo, juntamente com o cenário de democratização da tecnologia.</a:t>
            </a:r>
          </a:p>
        </p:txBody>
      </p:sp>
    </p:spTree>
    <p:extLst>
      <p:ext uri="{BB962C8B-B14F-4D97-AF65-F5344CB8AC3E}">
        <p14:creationId xmlns:p14="http://schemas.microsoft.com/office/powerpoint/2010/main" val="80277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FCD2D13-863A-41D9-A593-0A82064199BF}"/>
              </a:ext>
            </a:extLst>
          </p:cNvPr>
          <p:cNvSpPr txBox="1"/>
          <p:nvPr/>
        </p:nvSpPr>
        <p:spPr>
          <a:xfrm>
            <a:off x="212034" y="363915"/>
            <a:ext cx="11767931" cy="6001643"/>
          </a:xfrm>
          <a:prstGeom prst="rect">
            <a:avLst/>
          </a:prstGeom>
          <a:noFill/>
        </p:spPr>
        <p:txBody>
          <a:bodyPr wrap="square" rtlCol="0">
            <a:spAutoFit/>
          </a:bodyPr>
          <a:lstStyle/>
          <a:p>
            <a:r>
              <a:rPr lang="pt-BR" sz="3200" b="1" dirty="0">
                <a:solidFill>
                  <a:srgbClr val="0070C0"/>
                </a:solidFill>
              </a:rPr>
              <a:t>EXEMPLO 2</a:t>
            </a:r>
          </a:p>
          <a:p>
            <a:endParaRPr lang="pt-BR" sz="3200" b="1" dirty="0">
              <a:solidFill>
                <a:srgbClr val="0070C0"/>
              </a:solidFill>
            </a:endParaRPr>
          </a:p>
          <a:p>
            <a:pPr algn="just"/>
            <a:r>
              <a:rPr lang="pt-BR" sz="3200" b="1" dirty="0">
                <a:solidFill>
                  <a:srgbClr val="0070C0"/>
                </a:solidFill>
              </a:rPr>
              <a:t>         </a:t>
            </a:r>
            <a:r>
              <a:rPr lang="pt-BR" sz="3200" b="1" i="1" dirty="0">
                <a:solidFill>
                  <a:srgbClr val="FF0000"/>
                </a:solidFill>
              </a:rPr>
              <a:t>“As revoluções são a locomotiva da história.” </a:t>
            </a:r>
            <a:r>
              <a:rPr lang="pt-BR" sz="3200" b="1" dirty="0"/>
              <a:t>Essa declaração do sociólogo e filósofo Karl Marx comprova claramente a importância do quadro atual de aprofundamento das manifestações populares no Brasil. Esse cenário de participação política é resultado inconteste de uma forçada consciência política promovida pela brusca retirada de direitos nos últimos meses. Assim, é possível, ainda, destacar entre os fatores que contribuem para aprofundar esse cenário a importância das redes sociais, juntamente com a compreensão mais recente da manipulação política estabelecida pela mídia tradicional.</a:t>
            </a:r>
          </a:p>
        </p:txBody>
      </p:sp>
    </p:spTree>
    <p:extLst>
      <p:ext uri="{BB962C8B-B14F-4D97-AF65-F5344CB8AC3E}">
        <p14:creationId xmlns:p14="http://schemas.microsoft.com/office/powerpoint/2010/main" val="307120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D144C84-4520-4A68-88FE-C9B7AEB93F10}"/>
              </a:ext>
            </a:extLst>
          </p:cNvPr>
          <p:cNvSpPr txBox="1"/>
          <p:nvPr/>
        </p:nvSpPr>
        <p:spPr>
          <a:xfrm>
            <a:off x="596348" y="583096"/>
            <a:ext cx="10986052" cy="6001643"/>
          </a:xfrm>
          <a:prstGeom prst="rect">
            <a:avLst/>
          </a:prstGeom>
          <a:noFill/>
        </p:spPr>
        <p:txBody>
          <a:bodyPr wrap="square" rtlCol="0">
            <a:spAutoFit/>
          </a:bodyPr>
          <a:lstStyle/>
          <a:p>
            <a:r>
              <a:rPr lang="pt-BR" sz="3200" b="1" dirty="0">
                <a:solidFill>
                  <a:schemeClr val="accent1">
                    <a:lumMod val="75000"/>
                  </a:schemeClr>
                </a:solidFill>
              </a:rPr>
              <a:t>EXEMPLO 3</a:t>
            </a:r>
          </a:p>
          <a:p>
            <a:endParaRPr lang="pt-BR" sz="3200" b="1" dirty="0">
              <a:solidFill>
                <a:schemeClr val="accent1">
                  <a:lumMod val="75000"/>
                </a:schemeClr>
              </a:solidFill>
            </a:endParaRPr>
          </a:p>
          <a:p>
            <a:pPr algn="just"/>
            <a:r>
              <a:rPr lang="pt-BR" sz="3200" b="1" dirty="0"/>
              <a:t>      </a:t>
            </a:r>
            <a:r>
              <a:rPr lang="pt-BR" sz="3200" b="1" i="1" dirty="0">
                <a:solidFill>
                  <a:srgbClr val="FF0000"/>
                </a:solidFill>
              </a:rPr>
              <a:t>“O novo sempre despertou perplexidade e resistência.”</a:t>
            </a:r>
            <a:r>
              <a:rPr lang="pt-BR" sz="3200" b="1" dirty="0"/>
              <a:t> A frase do psicanalista Sigmund Freud pode ser aplicada ao contexto da inaceitação de famílias que não se enquadram no padrão convencional por parte da sociedade brasileira. Esse quadro de exclusão sofrido por esses grupos familiares resulta de forma clara da postura conservadora assumida por muitos indivíduos. Assim, é possível ainda destacar, entre os fatores que contribuem para a intensificação dessa realidade, a atuação daqueles que defendem interesses religiosos junto a uma mídia profundamente parcial.</a:t>
            </a:r>
          </a:p>
        </p:txBody>
      </p:sp>
    </p:spTree>
    <p:extLst>
      <p:ext uri="{BB962C8B-B14F-4D97-AF65-F5344CB8AC3E}">
        <p14:creationId xmlns:p14="http://schemas.microsoft.com/office/powerpoint/2010/main" val="323904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56C262E-A895-4FA2-99FE-84C02CDBC3C5}"/>
              </a:ext>
            </a:extLst>
          </p:cNvPr>
          <p:cNvSpPr txBox="1"/>
          <p:nvPr/>
        </p:nvSpPr>
        <p:spPr>
          <a:xfrm>
            <a:off x="609599" y="768626"/>
            <a:ext cx="11012557" cy="5509200"/>
          </a:xfrm>
          <a:prstGeom prst="rect">
            <a:avLst/>
          </a:prstGeom>
          <a:noFill/>
        </p:spPr>
        <p:txBody>
          <a:bodyPr wrap="square" rtlCol="0">
            <a:spAutoFit/>
          </a:bodyPr>
          <a:lstStyle/>
          <a:p>
            <a:r>
              <a:rPr lang="pt-BR" sz="3200" b="1" dirty="0">
                <a:solidFill>
                  <a:schemeClr val="accent1">
                    <a:lumMod val="75000"/>
                  </a:schemeClr>
                </a:solidFill>
              </a:rPr>
              <a:t>EXEMPLO 4</a:t>
            </a:r>
          </a:p>
          <a:p>
            <a:endParaRPr lang="pt-BR" sz="3200" b="1" dirty="0">
              <a:solidFill>
                <a:schemeClr val="accent1">
                  <a:lumMod val="75000"/>
                </a:schemeClr>
              </a:solidFill>
            </a:endParaRPr>
          </a:p>
          <a:p>
            <a:pPr algn="just"/>
            <a:r>
              <a:rPr lang="pt-BR" sz="3200" b="1" dirty="0"/>
              <a:t>      </a:t>
            </a:r>
            <a:r>
              <a:rPr lang="pt-BR" sz="3200" b="1" i="1" dirty="0">
                <a:solidFill>
                  <a:srgbClr val="FF0000"/>
                </a:solidFill>
              </a:rPr>
              <a:t>“A segurança só para alguns é, de fato, a insegurança para todos”. </a:t>
            </a:r>
            <a:r>
              <a:rPr lang="pt-BR" sz="3200" b="1" dirty="0"/>
              <a:t>A categórica afirmação do líder sul-africano Nelson Mandela ilustra o atual cenário de violência urbana no Brasil. Afinal, o recém quadro de insegurança advém da compreensão de que a proteção do cidadão deve ser entendida como um produto particular e não como um serviço público de livre acesso. Soma-se a esse panorama a insistência de uma mídia mercadológica juntamente com o avanço de empresas do setor de segurança que colaboram com essa problemática.</a:t>
            </a:r>
          </a:p>
        </p:txBody>
      </p:sp>
    </p:spTree>
    <p:extLst>
      <p:ext uri="{BB962C8B-B14F-4D97-AF65-F5344CB8AC3E}">
        <p14:creationId xmlns:p14="http://schemas.microsoft.com/office/powerpoint/2010/main" val="193863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F7A3227-193A-4B25-883A-843BBFB31A8F}"/>
              </a:ext>
            </a:extLst>
          </p:cNvPr>
          <p:cNvSpPr txBox="1"/>
          <p:nvPr/>
        </p:nvSpPr>
        <p:spPr>
          <a:xfrm>
            <a:off x="622852" y="596348"/>
            <a:ext cx="11092070" cy="5509200"/>
          </a:xfrm>
          <a:prstGeom prst="rect">
            <a:avLst/>
          </a:prstGeom>
          <a:noFill/>
        </p:spPr>
        <p:txBody>
          <a:bodyPr wrap="square" rtlCol="0">
            <a:spAutoFit/>
          </a:bodyPr>
          <a:lstStyle/>
          <a:p>
            <a:r>
              <a:rPr lang="pt-BR" sz="3200" b="1" dirty="0">
                <a:solidFill>
                  <a:schemeClr val="accent1">
                    <a:lumMod val="75000"/>
                  </a:schemeClr>
                </a:solidFill>
              </a:rPr>
              <a:t>EXEMPLO 5</a:t>
            </a:r>
          </a:p>
          <a:p>
            <a:endParaRPr lang="pt-BR" sz="3200" b="1" dirty="0">
              <a:solidFill>
                <a:schemeClr val="accent1">
                  <a:lumMod val="75000"/>
                </a:schemeClr>
              </a:solidFill>
            </a:endParaRPr>
          </a:p>
          <a:p>
            <a:pPr algn="just"/>
            <a:r>
              <a:rPr lang="pt-BR" sz="3200" b="1" dirty="0"/>
              <a:t>      </a:t>
            </a:r>
            <a:r>
              <a:rPr lang="pt-BR" sz="3200" b="1" i="1" dirty="0">
                <a:solidFill>
                  <a:srgbClr val="FF0000"/>
                </a:solidFill>
              </a:rPr>
              <a:t>“O conhecimento é, em si mesmo, um poder.</a:t>
            </a:r>
            <a:r>
              <a:rPr lang="pt-BR" sz="3200" b="1" dirty="0">
                <a:solidFill>
                  <a:srgbClr val="FF0000"/>
                </a:solidFill>
              </a:rPr>
              <a:t>”</a:t>
            </a:r>
            <a:r>
              <a:rPr lang="pt-BR" sz="3200" b="1" dirty="0"/>
              <a:t> A afirmação do filósofo Francis Bacon revela claramente a importância da leitura na sociedade contemporânea. Esse cenário de desvalorização dessa atividade intelectual resulta da alienação promovida  pela aceleração da vida cotidiana  dentro das relações sociais globalizadas. Desse modo, vale ressaltar alguns dos fatores que reforçam esse quadro como a relação do indivíduo com o trabalho somada ao avanço da importância dada à tecnologia para a vivência coletiva.</a:t>
            </a:r>
          </a:p>
        </p:txBody>
      </p:sp>
    </p:spTree>
    <p:extLst>
      <p:ext uri="{BB962C8B-B14F-4D97-AF65-F5344CB8AC3E}">
        <p14:creationId xmlns:p14="http://schemas.microsoft.com/office/powerpoint/2010/main" val="60918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3A7B9D2-51DA-4B60-817C-15CAF1B907A3}"/>
              </a:ext>
            </a:extLst>
          </p:cNvPr>
          <p:cNvSpPr txBox="1"/>
          <p:nvPr/>
        </p:nvSpPr>
        <p:spPr>
          <a:xfrm>
            <a:off x="516835" y="609599"/>
            <a:ext cx="11158330" cy="6001643"/>
          </a:xfrm>
          <a:prstGeom prst="rect">
            <a:avLst/>
          </a:prstGeom>
          <a:noFill/>
        </p:spPr>
        <p:txBody>
          <a:bodyPr wrap="square" rtlCol="0">
            <a:spAutoFit/>
          </a:bodyPr>
          <a:lstStyle/>
          <a:p>
            <a:r>
              <a:rPr lang="pt-BR" sz="3200" b="1" dirty="0">
                <a:solidFill>
                  <a:schemeClr val="accent1">
                    <a:lumMod val="75000"/>
                  </a:schemeClr>
                </a:solidFill>
              </a:rPr>
              <a:t>EXEMPLO 6</a:t>
            </a:r>
          </a:p>
          <a:p>
            <a:endParaRPr lang="pt-BR" sz="3200" b="1" dirty="0">
              <a:solidFill>
                <a:schemeClr val="accent1">
                  <a:lumMod val="75000"/>
                </a:schemeClr>
              </a:solidFill>
            </a:endParaRPr>
          </a:p>
          <a:p>
            <a:pPr algn="just"/>
            <a:r>
              <a:rPr lang="pt-BR" sz="3200" b="1" dirty="0"/>
              <a:t>     Ao afirmar que </a:t>
            </a:r>
            <a:r>
              <a:rPr lang="pt-BR" sz="3200" b="1" i="1" dirty="0">
                <a:solidFill>
                  <a:srgbClr val="FF0000"/>
                </a:solidFill>
              </a:rPr>
              <a:t>“O opressor não seria tão forte se não tivesse cúmplices entre os próprios oprimidos</a:t>
            </a:r>
            <a:r>
              <a:rPr lang="pt-BR" sz="3200" b="1" dirty="0">
                <a:solidFill>
                  <a:srgbClr val="FF0000"/>
                </a:solidFill>
              </a:rPr>
              <a:t>”, </a:t>
            </a:r>
            <a:r>
              <a:rPr lang="pt-BR" sz="3200" b="1" dirty="0"/>
              <a:t>a filósofa francesa Simone Beauvoir provavelmente não se referia ao próprio movimento feminista. Por outro lado, na contemporaneidade, a crise na defesa dos direitos femininos é, em grande parte, responsabilidade de mulheres que internalizaram o machismo e o defendem em detrimento de si mesmas. Essa situação é resultado da alienação sistemática provocada pelo patriarcado e dentre os fatores que impulsionam o problema estão a doutrinação midiática e a inação do sistema educacional.</a:t>
            </a:r>
          </a:p>
        </p:txBody>
      </p:sp>
    </p:spTree>
    <p:extLst>
      <p:ext uri="{BB962C8B-B14F-4D97-AF65-F5344CB8AC3E}">
        <p14:creationId xmlns:p14="http://schemas.microsoft.com/office/powerpoint/2010/main" val="294615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EF04D07-11A3-43CC-A3F9-52A7CE55F835}"/>
              </a:ext>
            </a:extLst>
          </p:cNvPr>
          <p:cNvSpPr txBox="1"/>
          <p:nvPr/>
        </p:nvSpPr>
        <p:spPr>
          <a:xfrm>
            <a:off x="450574" y="674400"/>
            <a:ext cx="11290852" cy="5509200"/>
          </a:xfrm>
          <a:prstGeom prst="rect">
            <a:avLst/>
          </a:prstGeom>
          <a:noFill/>
        </p:spPr>
        <p:txBody>
          <a:bodyPr wrap="square" rtlCol="0">
            <a:spAutoFit/>
          </a:bodyPr>
          <a:lstStyle/>
          <a:p>
            <a:r>
              <a:rPr lang="pt-BR" sz="3200" b="1" dirty="0">
                <a:solidFill>
                  <a:schemeClr val="accent1">
                    <a:lumMod val="75000"/>
                  </a:schemeClr>
                </a:solidFill>
              </a:rPr>
              <a:t>EXEMPLO 7</a:t>
            </a:r>
          </a:p>
          <a:p>
            <a:endParaRPr lang="pt-BR" sz="3200" b="1" dirty="0">
              <a:solidFill>
                <a:schemeClr val="accent1">
                  <a:lumMod val="75000"/>
                </a:schemeClr>
              </a:solidFill>
            </a:endParaRPr>
          </a:p>
          <a:p>
            <a:pPr algn="just"/>
            <a:r>
              <a:rPr lang="pt-BR" sz="3200" b="1" i="1" dirty="0">
                <a:solidFill>
                  <a:srgbClr val="FF0000"/>
                </a:solidFill>
              </a:rPr>
              <a:t>      “Nada é mais falso do que uma verdade estabelecida”.</a:t>
            </a:r>
            <a:r>
              <a:rPr lang="pt-BR" sz="3200" b="1" dirty="0"/>
              <a:t> A frase do escritor brasileiro Millôr Fernandes pode ser relacionada à polêmica discussão sobre o aborto no Brasil. Tal situação ocorre porque o debate à respeito dessa problemática tem sido interditado pela solidez que certa parcela da sociedade dá a seu conjunto de valores, impedindo que outras pessoas assumam condutas e pensamentos diferentes. Somam-se a esse fator a formação religiosa nacional e o conservadorismo de muitos indivíduos bem como da própria mídia.</a:t>
            </a:r>
          </a:p>
        </p:txBody>
      </p:sp>
    </p:spTree>
    <p:extLst>
      <p:ext uri="{BB962C8B-B14F-4D97-AF65-F5344CB8AC3E}">
        <p14:creationId xmlns:p14="http://schemas.microsoft.com/office/powerpoint/2010/main" val="391771386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695</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vt:i4>
      </vt:variant>
    </vt:vector>
  </HeadingPairs>
  <TitlesOfParts>
    <vt:vector size="14"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Viviane Carrijo de Oliveira</dc:creator>
  <cp:lastModifiedBy>Viviane Carrijo de Oliveira</cp:lastModifiedBy>
  <cp:revision>20</cp:revision>
  <dcterms:created xsi:type="dcterms:W3CDTF">2018-08-09T18:40:46Z</dcterms:created>
  <dcterms:modified xsi:type="dcterms:W3CDTF">2018-08-12T22:08:36Z</dcterms:modified>
</cp:coreProperties>
</file>