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80" r:id="rId4"/>
    <p:sldId id="284" r:id="rId5"/>
    <p:sldId id="281" r:id="rId6"/>
    <p:sldId id="283" r:id="rId7"/>
    <p:sldId id="257" r:id="rId8"/>
    <p:sldId id="285" r:id="rId9"/>
    <p:sldId id="286" r:id="rId10"/>
    <p:sldId id="287" r:id="rId11"/>
    <p:sldId id="288" r:id="rId12"/>
    <p:sldId id="289" r:id="rId13"/>
    <p:sldId id="290" r:id="rId14"/>
    <p:sldId id="291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93722A-76EC-4354-88F4-33600CC996A3}" v="2" dt="2018-09-18T01:08:55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fânio franco maciel" userId="259ff5323b21ecc1" providerId="LiveId" clId="{2693722A-76EC-4354-88F4-33600CC996A3}"/>
    <pc:docChg chg="modSld">
      <pc:chgData name="estefânio franco maciel" userId="259ff5323b21ecc1" providerId="LiveId" clId="{2693722A-76EC-4354-88F4-33600CC996A3}" dt="2018-09-18T01:08:55.514" v="1" actId="20577"/>
      <pc:docMkLst>
        <pc:docMk/>
      </pc:docMkLst>
      <pc:sldChg chg="modSp">
        <pc:chgData name="estefânio franco maciel" userId="259ff5323b21ecc1" providerId="LiveId" clId="{2693722A-76EC-4354-88F4-33600CC996A3}" dt="2018-09-18T01:08:55.514" v="1" actId="20577"/>
        <pc:sldMkLst>
          <pc:docMk/>
          <pc:sldMk cId="0" sldId="283"/>
        </pc:sldMkLst>
        <pc:spChg chg="mod">
          <ac:chgData name="estefânio franco maciel" userId="259ff5323b21ecc1" providerId="LiveId" clId="{2693722A-76EC-4354-88F4-33600CC996A3}" dt="2018-09-18T01:08:55.514" v="1" actId="20577"/>
          <ac:spMkLst>
            <pc:docMk/>
            <pc:sldMk cId="0" sldId="283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BB93C1-6504-40A7-83B0-836B6E5A4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745DDE-7AE6-4260-8FA4-9229F8B6F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F98D1F-4355-47B3-AEBF-4B41F447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D83F42-D0AB-4884-AF20-98C7F4EBC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7500BC-9B21-4726-A972-5B1BE8482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26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C361C-CAF9-4E6C-8F9A-8926D1DE7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4625A5E-B481-4F8B-9135-18E627A64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9305B2-8888-4F41-BEE1-2C7853510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A0627A-2826-4B78-B618-FB568E1F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EFA6AD-A30A-4939-B361-C3079F5D0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84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874FAE-FDFD-452F-B833-9CCA7F4F79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4202071-0C22-45BE-9B9A-5AD1D103D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8F7BAD-A95C-4BEE-A47A-DC096890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1F8F96-63A7-4452-90FA-993A18615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D24E0-3381-4EF2-9CC2-EA2AC7DB6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63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A0F14F-F3D6-4758-BD7B-D6BDA8BD7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DFAAF0-1294-4EB3-A371-EE5526641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965941-F496-4A96-92CC-652C766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8D304C-30A4-416E-84C1-F6D6B6D86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C18053-92E6-408C-873F-98AC7643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4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7F81E-97B5-4482-998E-F3FDCCCA6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0E9C3B-5FB1-4D07-83F6-67DA2A060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EDAA93-0F71-4500-B4C1-49951778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BA5256-BDD9-4E31-9093-927C26892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7395C0-8ADC-440B-9177-8F525D97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39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4097D-798D-44F9-81AE-EC543BAA2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44D72B-A74F-414D-9D70-153B308703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596B2D3-58B0-4A47-8018-2AE2D14C6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1B2D5A5-AAB4-44CA-9990-66E3E2AD7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1F5976-1D70-4378-B588-7A923123A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C32DE2-73FB-4722-AC3E-08D1F2C6A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6722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CA062-6891-4604-8523-0650CE6F3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51C684-0369-4020-A17F-BC94CAC93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1CEF089-6AC3-4AF1-B62F-41C16CDFB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E90AE1E-E133-4517-993B-7DFDA12CA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D2C18C2-52C8-40DF-AB61-4FA172183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68B537-3F5E-448E-960D-A679A86F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F3E871D-3668-4CB6-97C6-35999B8E9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0FB9049-EBD7-4D93-88CB-DF09BC46B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12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536E36-9227-44F6-8C6B-FD97DFB47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BC82343-C38F-4F06-BB87-6F1B586E8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24E2CD0-4571-436A-B341-B2D2E81B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8BF8EB6-951E-4720-92E8-8EE0C5A5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19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23890A4-2167-4E00-B044-88751C2A3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89B2B88-5612-4EE9-AA0E-56EC8424A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0963581-522C-4DE8-95BF-C03048425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02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EEC15A-0733-47A6-A08B-BF4F50241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ECDD8F-15F7-4C2E-8DE6-CAF657732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14FF620-9441-42C7-8759-4CA625601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55A3B09-2ABD-4288-8837-5A8C78EC6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D2CDC6-17FC-4514-AA87-D507F9E4E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DE2677-CB2B-4064-90D7-50E60C62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35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DDCE4-3043-40A1-972F-9EFA77826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476FA69-B3A4-49D3-902D-D536BC8F67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D84C93-7FDD-4C5D-9E2A-9A9DB2E82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88C556-46AD-4B71-B34B-E3409164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D8FC55-70F9-41DE-986C-1F3BBF7CE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CFAA9A3-F511-4F98-845E-99F962C2D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86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5CE7B8D-B95F-4A74-B959-26247B505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AFD425-4F1C-4320-9EF7-BB23B1B61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556597-AFE1-4212-B90A-DB2D3531B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05299-BDD4-4A6E-AFB2-BC593D434DEE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3F250E-FA0D-4828-AC2D-838C16C18D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D6A6CF-084F-4781-B80D-0CC77270F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47EC3-8E48-4198-A759-193B4FF69C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23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gif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microsoft.com/office/2007/relationships/hdphoto" Target="../media/hdphoto1.wdp"/><Relationship Id="rId5" Type="http://schemas.openxmlformats.org/officeDocument/2006/relationships/image" Target="../media/image9.png"/><Relationship Id="rId10" Type="http://schemas.openxmlformats.org/officeDocument/2006/relationships/image" Target="../media/image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Resultado de imagem para LOGARITMO E EXPONENCIAL">
            <a:extLst>
              <a:ext uri="{FF2B5EF4-FFF2-40B4-BE49-F238E27FC236}">
                <a16:creationId xmlns:a16="http://schemas.microsoft.com/office/drawing/2014/main" id="{36927175-20F8-4517-BB68-B9247C8E7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05" y="0"/>
            <a:ext cx="119006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9EB32DA4-2B2E-4ED8-BF24-D15F54692C5C}"/>
              </a:ext>
            </a:extLst>
          </p:cNvPr>
          <p:cNvSpPr txBox="1"/>
          <p:nvPr/>
        </p:nvSpPr>
        <p:spPr>
          <a:xfrm>
            <a:off x="1524600" y="501340"/>
            <a:ext cx="9227206" cy="1323439"/>
          </a:xfrm>
          <a:prstGeom prst="rect">
            <a:avLst/>
          </a:prstGeom>
          <a:solidFill>
            <a:srgbClr val="FFFF66">
              <a:alpha val="45098"/>
            </a:srgbClr>
          </a:solidFill>
        </p:spPr>
        <p:txBody>
          <a:bodyPr wrap="none" rtlCol="0">
            <a:spAutoFit/>
          </a:bodyPr>
          <a:lstStyle/>
          <a:p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TOP 10 - DINÂMICO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26AFD70-C4AC-48A6-8A9C-3D02366D4893}"/>
              </a:ext>
            </a:extLst>
          </p:cNvPr>
          <p:cNvSpPr txBox="1"/>
          <p:nvPr/>
        </p:nvSpPr>
        <p:spPr>
          <a:xfrm>
            <a:off x="2240227" y="2586972"/>
            <a:ext cx="7013458" cy="3785652"/>
          </a:xfrm>
          <a:prstGeom prst="rect">
            <a:avLst/>
          </a:prstGeom>
          <a:solidFill>
            <a:srgbClr val="FFFF66">
              <a:alpha val="52941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t-BR" sz="8000" b="1" dirty="0" err="1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matemátICA</a:t>
            </a:r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</a:p>
          <a:p>
            <a:pPr algn="ctr"/>
            <a:endParaRPr lang="pt-BR" sz="8000" b="1" dirty="0">
              <a:solidFill>
                <a:schemeClr val="accent3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MÓDULO 3</a:t>
            </a:r>
          </a:p>
        </p:txBody>
      </p:sp>
    </p:spTree>
    <p:extLst>
      <p:ext uri="{BB962C8B-B14F-4D97-AF65-F5344CB8AC3E}">
        <p14:creationId xmlns:p14="http://schemas.microsoft.com/office/powerpoint/2010/main" val="1982839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0EB288-335E-4FA5-BAA0-2A9812FCB16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C616C0A-F35D-4435-8BB4-F11B51582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5122" name="Picture 2" descr="Resultado de imagem para regra de tres">
            <a:extLst>
              <a:ext uri="{FF2B5EF4-FFF2-40B4-BE49-F238E27FC236}">
                <a16:creationId xmlns:a16="http://schemas.microsoft.com/office/drawing/2014/main" id="{FEB16DB4-3E74-4ECC-930B-AD70185CC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640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550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0EB288-335E-4FA5-BAA0-2A9812FCB16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C616C0A-F35D-4435-8BB4-F11B51582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9218" name="Picture 2" descr="Resultado de imagem para juro simples">
            <a:extLst>
              <a:ext uri="{FF2B5EF4-FFF2-40B4-BE49-F238E27FC236}">
                <a16:creationId xmlns:a16="http://schemas.microsoft.com/office/drawing/2014/main" id="{912D5757-951A-4E5D-AE9F-A7647C5D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43" y="1538375"/>
            <a:ext cx="4847003" cy="381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Resultado de imagem para juro composto">
            <a:extLst>
              <a:ext uri="{FF2B5EF4-FFF2-40B4-BE49-F238E27FC236}">
                <a16:creationId xmlns:a16="http://schemas.microsoft.com/office/drawing/2014/main" id="{7F3DE898-5361-4228-8BF6-64FDBDD1E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848" y="1500187"/>
            <a:ext cx="7197151" cy="354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86DB985-4AFE-47DB-A5FC-EFDB70C61891}"/>
              </a:ext>
            </a:extLst>
          </p:cNvPr>
          <p:cNvSpPr txBox="1"/>
          <p:nvPr/>
        </p:nvSpPr>
        <p:spPr>
          <a:xfrm>
            <a:off x="950718" y="980661"/>
            <a:ext cx="34800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JUROS SIMPLES</a:t>
            </a:r>
          </a:p>
        </p:txBody>
      </p:sp>
    </p:spTree>
    <p:extLst>
      <p:ext uri="{BB962C8B-B14F-4D97-AF65-F5344CB8AC3E}">
        <p14:creationId xmlns:p14="http://schemas.microsoft.com/office/powerpoint/2010/main" val="1785579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0EB288-335E-4FA5-BAA0-2A9812FCB16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C616C0A-F35D-4435-8BB4-F11B51582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8196" name="Picture 4" descr="Resultado de imagem para fator de aumento e desconto">
            <a:extLst>
              <a:ext uri="{FF2B5EF4-FFF2-40B4-BE49-F238E27FC236}">
                <a16:creationId xmlns:a16="http://schemas.microsoft.com/office/drawing/2014/main" id="{D02D6B51-0345-4967-B9DC-F027D8046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5216"/>
            <a:ext cx="12166394" cy="4997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032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0EB288-335E-4FA5-BAA0-2A9812FCB16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C616C0A-F35D-4435-8BB4-F11B51582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8194" name="Picture 2" descr="Resultado de imagem para fator de aumento e desconto">
            <a:extLst>
              <a:ext uri="{FF2B5EF4-FFF2-40B4-BE49-F238E27FC236}">
                <a16:creationId xmlns:a16="http://schemas.microsoft.com/office/drawing/2014/main" id="{B0AF83E4-E3CE-4308-859B-BEA61B45D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531" y="0"/>
            <a:ext cx="8570633" cy="66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104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m para dedicaÃ§Ã£o e esforÃ§o">
            <a:extLst>
              <a:ext uri="{FF2B5EF4-FFF2-40B4-BE49-F238E27FC236}">
                <a16:creationId xmlns:a16="http://schemas.microsoft.com/office/drawing/2014/main" id="{F7212BEE-7990-4E55-8339-B298E3DBB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40241">
            <a:off x="3262313" y="447675"/>
            <a:ext cx="5667375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10EB288-335E-4FA5-BAA0-2A9812FCB16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C616C0A-F35D-4435-8BB4-F11B515826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3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Resultado de imagem para dedicaÃ§Ã£o e esforÃ§o">
            <a:extLst>
              <a:ext uri="{FF2B5EF4-FFF2-40B4-BE49-F238E27FC236}">
                <a16:creationId xmlns:a16="http://schemas.microsoft.com/office/drawing/2014/main" id="{7A9A4594-1C39-4639-9D5B-C5D319911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405C4D6-3FB6-4D20-BF9F-C844DC294BB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5C45110-9706-4566-81FD-CF7D4A39F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8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78727" y="548641"/>
            <a:ext cx="499574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8000" dirty="0">
                <a:latin typeface="Monotype Corsiva" pitchFamily="66" charset="0"/>
              </a:rPr>
              <a:t>Propriedades</a:t>
            </a:r>
          </a:p>
          <a:p>
            <a:pPr algn="ctr">
              <a:spcBef>
                <a:spcPct val="50000"/>
              </a:spcBef>
            </a:pPr>
            <a:r>
              <a:rPr lang="pt-BR" sz="8000" dirty="0">
                <a:latin typeface="Monotype Corsiva" pitchFamily="66" charset="0"/>
              </a:rPr>
              <a:t>da</a:t>
            </a:r>
          </a:p>
          <a:p>
            <a:pPr algn="ctr">
              <a:spcBef>
                <a:spcPct val="50000"/>
              </a:spcBef>
            </a:pPr>
            <a:r>
              <a:rPr lang="pt-BR" sz="8000" dirty="0">
                <a:latin typeface="Monotype Corsiva" pitchFamily="66" charset="0"/>
              </a:rPr>
              <a:t>potenciação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3D01FC7-9E20-4FD1-A56F-A2CFF4080B8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D55EF2F-4EAC-47E0-AD10-8B5BA32DEB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6" name="Picture 2" descr="Resultado de imagem para propriedades potenciaÃ§Ã£o">
            <a:extLst>
              <a:ext uri="{FF2B5EF4-FFF2-40B4-BE49-F238E27FC236}">
                <a16:creationId xmlns:a16="http://schemas.microsoft.com/office/drawing/2014/main" id="{543DE206-5553-4221-9E02-1B10427A2B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03" b="6120"/>
          <a:stretch/>
        </p:blipFill>
        <p:spPr bwMode="auto">
          <a:xfrm>
            <a:off x="6302327" y="59785"/>
            <a:ext cx="5395353" cy="630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43030" y="120219"/>
            <a:ext cx="75339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</a:rPr>
              <a:t>PROPRIEDADES LOGARÍTMICAS</a:t>
            </a:r>
          </a:p>
        </p:txBody>
      </p:sp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29" y="1000108"/>
            <a:ext cx="23526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28" y="1714488"/>
            <a:ext cx="24955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52729" y="2786058"/>
            <a:ext cx="19145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52729" y="3500438"/>
            <a:ext cx="19145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52728" y="4500571"/>
            <a:ext cx="24955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4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24628" y="1500174"/>
            <a:ext cx="35814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5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24628" y="235743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6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24629" y="3357563"/>
            <a:ext cx="14763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014C34C5-15CE-4805-B14E-D1DA455F2AB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749FA393-6747-4231-9F07-7A7FE585D91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C6308765-9012-4EB3-B280-BFD4BA8CEA5D}"/>
                  </a:ext>
                </a:extLst>
              </p:cNvPr>
              <p:cNvSpPr txBox="1"/>
              <p:nvPr/>
            </p:nvSpPr>
            <p:spPr>
              <a:xfrm>
                <a:off x="6524628" y="4319588"/>
                <a:ext cx="1924758" cy="5423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unc>
                            <m:funcPr>
                              <m:ctrlPr>
                                <a:rPr lang="pt-BR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pt-BR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pt-BR" sz="2800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pt-BR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pt-B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C6308765-9012-4EB3-B280-BFD4BA8CEA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628" y="4319588"/>
                <a:ext cx="1924758" cy="54239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407005"/>
            <a:ext cx="4000496" cy="3294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1752" y="2360782"/>
            <a:ext cx="4071966" cy="3353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16765" y="1437508"/>
            <a:ext cx="5234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CONDIÇÃO DE EXISTÊNCIA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538396" y="402739"/>
            <a:ext cx="1794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b="1" dirty="0"/>
              <a:t>f(x) = </a:t>
            </a:r>
            <a:r>
              <a:rPr lang="pt-BR" sz="4000" b="1" dirty="0" err="1"/>
              <a:t>a</a:t>
            </a:r>
            <a:r>
              <a:rPr lang="pt-BR" sz="4000" b="1" baseline="30000" dirty="0" err="1"/>
              <a:t>x</a:t>
            </a:r>
            <a:endParaRPr lang="pt-BR" sz="4000" b="1" baseline="30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952597" y="3357563"/>
            <a:ext cx="981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a &gt; 1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8382016" y="3286126"/>
            <a:ext cx="1822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0 &lt; a &lt; 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1BFA298-0928-4897-AED5-819704DFD5C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4775577B-A95C-483D-85D8-340111D10A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95AFC5E2-4B18-4363-A6B8-010BCBD3CB3A}"/>
              </a:ext>
            </a:extLst>
          </p:cNvPr>
          <p:cNvSpPr/>
          <p:nvPr/>
        </p:nvSpPr>
        <p:spPr>
          <a:xfrm>
            <a:off x="243918" y="364242"/>
            <a:ext cx="61378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dirty="0">
                <a:solidFill>
                  <a:srgbClr val="C00000"/>
                </a:solidFill>
              </a:rPr>
              <a:t>FUNÇÃO EXPONENCIAL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860461F-F057-49C9-9DC4-66D9136EDFF4}"/>
              </a:ext>
            </a:extLst>
          </p:cNvPr>
          <p:cNvSpPr/>
          <p:nvPr/>
        </p:nvSpPr>
        <p:spPr>
          <a:xfrm>
            <a:off x="6211416" y="1389638"/>
            <a:ext cx="24481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</a:rPr>
              <a:t>a &gt; 0 e a </a:t>
            </a:r>
            <a:r>
              <a:rPr lang="pt-BR" sz="3600" b="1" dirty="0">
                <a:solidFill>
                  <a:srgbClr val="FF0000"/>
                </a:solidFill>
                <a:sym typeface="Symbol"/>
              </a:rPr>
              <a:t> 1</a:t>
            </a:r>
            <a:endParaRPr lang="pt-B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1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33646" y="923492"/>
            <a:ext cx="7046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f(x) = </a:t>
            </a:r>
            <a:r>
              <a:rPr lang="pt-BR" sz="3200" b="1" dirty="0" err="1"/>
              <a:t>log</a:t>
            </a:r>
            <a:r>
              <a:rPr lang="pt-BR" sz="3200" b="1" baseline="-25000" dirty="0" err="1"/>
              <a:t>a</a:t>
            </a:r>
            <a:r>
              <a:rPr lang="pt-BR" sz="3200" b="1" baseline="-25000" dirty="0"/>
              <a:t> </a:t>
            </a:r>
            <a:r>
              <a:rPr lang="pt-BR" sz="3200" b="1" dirty="0"/>
              <a:t>x   ou   y = </a:t>
            </a:r>
            <a:r>
              <a:rPr lang="pt-BR" sz="3200" b="1" dirty="0" err="1"/>
              <a:t>log</a:t>
            </a:r>
            <a:r>
              <a:rPr lang="pt-BR" sz="3200" b="1" baseline="-25000" dirty="0" err="1"/>
              <a:t>a</a:t>
            </a:r>
            <a:r>
              <a:rPr lang="pt-BR" sz="3200" b="1" baseline="-25000" dirty="0"/>
              <a:t> </a:t>
            </a:r>
            <a:r>
              <a:rPr lang="pt-BR" sz="3200" b="1" dirty="0"/>
              <a:t>x  e ainda  </a:t>
            </a:r>
            <a:r>
              <a:rPr lang="pt-BR" sz="3200" b="1" dirty="0" err="1"/>
              <a:t>a</a:t>
            </a:r>
            <a:r>
              <a:rPr lang="pt-BR" sz="3200" b="1" baseline="30000" dirty="0" err="1"/>
              <a:t>y</a:t>
            </a:r>
            <a:r>
              <a:rPr lang="pt-BR" sz="3200" b="1" dirty="0"/>
              <a:t> = x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4600" y="1853469"/>
            <a:ext cx="5234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CONDIÇÃO DE EXISTÊNCIA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70729" y="1805024"/>
            <a:ext cx="5179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</a:rPr>
              <a:t>a &gt; 0 e a </a:t>
            </a:r>
            <a:r>
              <a:rPr lang="pt-BR" sz="3600" b="1">
                <a:solidFill>
                  <a:srgbClr val="FF0000"/>
                </a:solidFill>
                <a:sym typeface="Symbol"/>
              </a:rPr>
              <a:t> 1, e ainda, </a:t>
            </a:r>
            <a:r>
              <a:rPr lang="pt-BR" sz="3600" b="1" dirty="0">
                <a:solidFill>
                  <a:srgbClr val="FF0000"/>
                </a:solidFill>
                <a:sym typeface="Symbol"/>
              </a:rPr>
              <a:t>x &gt; 0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36322C5-47B6-4801-89D0-C079851A96A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4179E9D-0D01-439D-A7C7-F97ED6D28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3F8AEB44-50AB-46C2-9ED5-9F6495F59DD5}"/>
              </a:ext>
            </a:extLst>
          </p:cNvPr>
          <p:cNvSpPr txBox="1"/>
          <p:nvPr/>
        </p:nvSpPr>
        <p:spPr>
          <a:xfrm>
            <a:off x="20399" y="765106"/>
            <a:ext cx="51250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</a:rPr>
              <a:t>Função Logarítmica</a:t>
            </a:r>
          </a:p>
        </p:txBody>
      </p:sp>
      <p:pic>
        <p:nvPicPr>
          <p:cNvPr id="12" name="Picture 2" descr="Resultado de imagem para funÃ§Ã£o logaritmica">
            <a:extLst>
              <a:ext uri="{FF2B5EF4-FFF2-40B4-BE49-F238E27FC236}">
                <a16:creationId xmlns:a16="http://schemas.microsoft.com/office/drawing/2014/main" id="{B800F302-542A-49B5-91E6-E99B941EDA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94"/>
          <a:stretch/>
        </p:blipFill>
        <p:spPr bwMode="auto">
          <a:xfrm>
            <a:off x="2495123" y="2748112"/>
            <a:ext cx="7201753" cy="3565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0EB288-335E-4FA5-BAA0-2A9812FCB16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C616C0A-F35D-4435-8BB4-F11B51582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4098" name="Picture 2" descr="Resultado de imagem para razÃ£o e proporÃ§Ã£o">
            <a:extLst>
              <a:ext uri="{FF2B5EF4-FFF2-40B4-BE49-F238E27FC236}">
                <a16:creationId xmlns:a16="http://schemas.microsoft.com/office/drawing/2014/main" id="{3CD18C07-3A56-4C0A-ACD5-C19A17349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66" y="-14305"/>
            <a:ext cx="11373134" cy="639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511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0EB288-335E-4FA5-BAA0-2A9812FCB16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C616C0A-F35D-4435-8BB4-F11B51582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7170" name="Picture 2" descr="Resultado de imagem para razÃ£o e proporÃ§Ã£o">
            <a:extLst>
              <a:ext uri="{FF2B5EF4-FFF2-40B4-BE49-F238E27FC236}">
                <a16:creationId xmlns:a16="http://schemas.microsoft.com/office/drawing/2014/main" id="{9E57611D-8917-4B3D-BC7C-CE07E7E66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6420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88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0EB288-335E-4FA5-BAA0-2A9812FCB16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C616C0A-F35D-4435-8BB4-F11B51582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6146" name="Picture 2" descr="Resultado de imagem para porcentagem">
            <a:extLst>
              <a:ext uri="{FF2B5EF4-FFF2-40B4-BE49-F238E27FC236}">
                <a16:creationId xmlns:a16="http://schemas.microsoft.com/office/drawing/2014/main" id="{1A53672F-9302-4CF8-B868-4E9BBD5F9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52" y="-13079"/>
            <a:ext cx="11396870" cy="639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757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196</Words>
  <Application>Microsoft Office PowerPoint</Application>
  <PresentationFormat>Widescreen</PresentationFormat>
  <Paragraphs>33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3" baseType="lpstr">
      <vt:lpstr>Algerian</vt:lpstr>
      <vt:lpstr>Arial</vt:lpstr>
      <vt:lpstr>Calibri</vt:lpstr>
      <vt:lpstr>Calibri Light</vt:lpstr>
      <vt:lpstr>Cambria Math</vt:lpstr>
      <vt:lpstr>Monotype Corsiva</vt:lpstr>
      <vt:lpstr>Palace Script MT</vt:lpstr>
      <vt:lpstr>Symbol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4</cp:revision>
  <dcterms:created xsi:type="dcterms:W3CDTF">2018-09-14T18:12:40Z</dcterms:created>
  <dcterms:modified xsi:type="dcterms:W3CDTF">2018-09-18T01:08:57Z</dcterms:modified>
</cp:coreProperties>
</file>