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8" r:id="rId4"/>
    <p:sldId id="279" r:id="rId5"/>
    <p:sldId id="280" r:id="rId6"/>
    <p:sldId id="277" r:id="rId7"/>
    <p:sldId id="282" r:id="rId8"/>
    <p:sldId id="283" r:id="rId9"/>
    <p:sldId id="288" r:id="rId10"/>
    <p:sldId id="284" r:id="rId11"/>
    <p:sldId id="290" r:id="rId12"/>
    <p:sldId id="292" r:id="rId13"/>
    <p:sldId id="291" r:id="rId14"/>
    <p:sldId id="294" r:id="rId15"/>
    <p:sldId id="297" r:id="rId16"/>
    <p:sldId id="319" r:id="rId17"/>
    <p:sldId id="308" r:id="rId18"/>
    <p:sldId id="317" r:id="rId19"/>
    <p:sldId id="318" r:id="rId20"/>
    <p:sldId id="320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7BD43-1D47-404D-9F7D-F8B2FF00131A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DDEA7-4CA9-41BA-BD93-F40100AB6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1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A0294E-F57C-4306-94EC-777274374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4E2BF-D542-4245-8829-EA6666FF5303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4439632-A01F-4333-8440-98F7266C7E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D041EC1-36D5-4769-9416-29948ED54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1D83E3-1D2A-4BB3-9296-C57D98F12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82584-A6F1-4D09-BBB5-F5635864C854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8E074E48-16DA-423D-944C-0BCA2E7A7D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4AA37310-61DB-40A2-A816-E1E42F00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AAD8E6-691B-4040-94EC-93383FE69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B8D3E-0C3E-4D49-BF86-30F8AA6BAAEA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6EF9819C-7B8E-4921-B53F-649EB7E51B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F127C8C6-27A4-467E-AF40-527D19087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FE0160-0C4D-4413-82B9-E56EFCE8F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8A5F-DD79-46E3-A93F-6BD63FECA80F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D62C1DDF-AEBE-4927-BA5C-55844BDD75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000DE75C-79AD-4E1F-94A6-6AD9C6EB1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314DC2-053E-4469-B399-5AC47D194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AEFB5-A636-40B0-8B9A-44BB4376B6A8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38D8F2ED-4CC5-4BA4-916F-489580BA23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DA754409-7B63-48A0-ABB7-F0E27404A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406C1-5F92-49AD-9553-5F9C1D6C4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F91B5-C4A1-4420-ABFB-6F64945CD7E3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60006C7B-C007-420F-8D1E-E5FD744660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A898619-3004-4C90-8610-EB4E1C391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22D8AA-B88F-44D7-BC66-25BB9CD50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B0171-31EB-4889-9004-F2D6B4233F7A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4541BCB4-B64F-4BAF-BB4A-E5C764B017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D5BD6F59-195A-43BC-9AAB-EA395C960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E75ECC-96BB-484A-807F-A7F8A26E0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05473-BA35-443A-835D-F5BF66B6B33A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7AA2723B-D774-4C9C-A300-5F015968EB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9996606C-2DEE-43CC-98EE-A13EA1226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2FBAD-C9EC-4BFB-9BDB-9194C7300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8BE1B-C03A-4D97-B98E-1DD0BFA98BD1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5204EDBD-67DB-45F4-B22D-EC17B226C2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A8A7AB78-6256-405D-90EC-3780D83E3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186FD6-A4D7-4774-AF6C-7FB1F6266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4B25E-04E9-4634-AC8E-F1C7B3BD72E1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39653D59-26E3-4D73-8099-CBF4EF3671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C78291A1-6155-47F7-B5F4-7BA60739E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1FEAEF-2D80-4273-93BE-0800A20B5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2EED2-7850-4BDA-9D76-F6070288F35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2A99C27A-0142-4E66-9452-20A1112463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84F9F30F-7A85-4382-83AC-93431B415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8F57D7-8252-418C-BE12-BC6204195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45F1E-74D7-4B9C-940C-CE5599740F2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9D9CE8BA-25CD-4821-8452-FB9BCAAE58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6367FED-448D-4EAD-9951-99C2E1C07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915C9C-5AC1-424D-9B8B-5AC804909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33E55-0B36-4A54-84A3-A273D24EBE87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B7D98207-4A8C-4213-AF56-E797B8D7B0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EFA6E9B4-ED4D-4F35-961B-7D41864C1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198777-4F87-46C8-AD3D-C2D1DF761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D6E6A-C17C-4E94-9229-6FDD2D265A2B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08499E9F-4965-4898-9CC9-FDA86C216E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A7DB5B9-6282-44BB-8CB4-C0ACBBD1E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3A5B3B-71D3-4E5E-860E-36F2041BE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A6EEF-6922-4501-BCF7-1FA3AB123B72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FACC8A07-A98E-4EA9-977D-4EA79D3DC7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2CE5AA08-15CF-4A47-97BC-69D4D121C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83BCF2-C0E3-453B-885B-3B7E62C09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06B3C-290F-498D-9D52-F8E22575F004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1472D9C0-FDEC-4BDC-AAC9-1503C7E87B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E5C91DBA-EF1A-4DD3-872B-67560E31C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0164F6-994D-4108-9645-7FDD1E8CD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286FB-C3AB-42C5-86F2-3F584B3D6C26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53CF3694-9DF0-41E1-8E1D-013A1747E4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39FF8045-0FBC-4351-B4EC-C03285E14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92C18-D59F-47F2-9A65-2541BDDE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DDA9FB-CACF-44BC-8755-925509117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BC505-FF93-4069-B95F-E0D1E5FC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1BE5E-32AB-41EB-B53C-484DFA76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2EA1F-6389-4AB1-85DC-3C5BFCFF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8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68EC-02E9-4231-BAA7-A6EBA233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838FF3-9BA6-43F1-9E36-51C7ED595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7C8F44-9FA4-4E29-B08A-CE7C28D1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354D12-4AFD-4FCB-B783-27EE7C73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C7F44F-90CF-43F6-8062-F7779975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0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E8C2A-FAD0-4E06-BFC7-34015E4D5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A1B3DA-A022-4EEB-A6C8-A4ACAC19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5497D1-E063-4AD3-822B-1FCC9E9A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844D5-8C93-4A93-A61E-CF9A50C1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0E71FE-CBF9-4F3C-B965-9C598D83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7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49073-B97E-421C-8E5B-6EE2B4B0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0007F6-6C33-46AB-BEF5-5EDB87508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70BC09-9ED3-42F3-93B8-22D35FE9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D19DC-0483-4774-B70A-C23841BA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E010F8-CC89-4524-98ED-D1C29D40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92A10-676D-4A63-B675-4F67E6B8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FEEC70-CC45-46B6-9D84-5FE27DE3A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37DFDA-7DA3-47B9-B6EA-78756A6F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7279E-815A-4A85-9C58-8F0C07D7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B2DD79-8273-4CF2-BF79-EF0F966F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18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6102-D2BC-408E-9EF1-024A93E5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6995A-7EF5-4851-9A15-8849CFB9A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3119E0-4DE0-4819-A2F9-7DDAC6B2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29D7D3-EC83-4AAE-99C9-24A9A2C1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2788DE-A755-4387-950D-FCD971E5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A00F96-4F90-4E3B-9857-4207B11A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63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5F77-046F-4C99-8EE2-0DA96392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20A3EB-4494-4D7C-AB5A-6CEA882A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0686B6-463B-4DDB-9AD3-B3CB1AAFA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E0B339-304B-4898-9764-FDC3DC2A6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727686-A343-4B69-B962-8849913CE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58EB82-11BD-4EDF-A77C-64AA117A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D2156A-8087-42AE-8F74-642F7DFE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FB469E-6403-4555-AB35-7ED16253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14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36A44-F748-4C0D-9775-27AA4C0D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A70F1E-AD80-43F8-8CFA-0329A264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81D5D7-4A21-41A4-A94F-F36F6ED6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5E32B0-01EF-4745-AC41-FA33EE16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3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9585F3-3909-43DA-9AC7-35F52BAE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4E40A6-2024-4662-B93F-1B57243B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9BEF9D-8D46-43EF-A6A6-2626832A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02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07902-2B2F-443D-855E-36BD0C74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74C39-465C-4BA0-9878-11FB2392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37AF6B-CEBF-40A8-A4A9-8EF616DE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77036F-FC57-46A3-824D-4F129E1D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C2A3FC-AF5A-437E-8F48-04D8062C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E1CA03-739C-4354-B73E-247ABEF4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04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1DC4A-D1C6-4621-BB08-657B3EC1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3AE14B7-6929-46CF-A3A9-624202A05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0B28E4-C07C-4B3C-8232-0C4E5F63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DE765E-D440-4DA7-B028-6CEB1DE1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7694A0-C9C2-478E-B8CA-97B5BBCE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E44211-64D5-4C48-B43A-CB92AC05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8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AA1325-7468-41CD-BF8F-0DBFA1E1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D83832-BDC5-401E-A613-E920488F3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414090-3E96-43B1-906A-37D39F557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8B09-AD52-416F-8EDD-9AF52E3D8087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05438B-49E2-446B-B7CC-8A7C758C2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9AB7ED-4E78-4445-8101-983B80E64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D71C-FBD0-468C-A58D-6756B6686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46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10" Type="http://schemas.microsoft.com/office/2007/relationships/hdphoto" Target="../media/hdphoto1.wdp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esultado de imagem para MAGNETISMO">
            <a:extLst>
              <a:ext uri="{FF2B5EF4-FFF2-40B4-BE49-F238E27FC236}">
                <a16:creationId xmlns:a16="http://schemas.microsoft.com/office/drawing/2014/main" id="{8E30DDC4-5420-400C-B82A-D2D58E3A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560C63F-7EE5-461D-8E1B-0F8253C3F1E5}"/>
              </a:ext>
            </a:extLst>
          </p:cNvPr>
          <p:cNvSpPr txBox="1"/>
          <p:nvPr/>
        </p:nvSpPr>
        <p:spPr>
          <a:xfrm>
            <a:off x="1840710" y="3072348"/>
            <a:ext cx="8069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FÍSICA </a:t>
            </a:r>
          </a:p>
          <a:p>
            <a:pPr algn="ctr"/>
            <a:endParaRPr lang="pt-BR" sz="8000" b="1" dirty="0">
              <a:solidFill>
                <a:schemeClr val="bg2">
                  <a:lumMod val="1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MÓDULO 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361D78-9A5B-433D-83E4-591816F2B391}"/>
              </a:ext>
            </a:extLst>
          </p:cNvPr>
          <p:cNvSpPr txBox="1"/>
          <p:nvPr/>
        </p:nvSpPr>
        <p:spPr>
          <a:xfrm>
            <a:off x="314145" y="0"/>
            <a:ext cx="11405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974174-B763-4E4A-A9A1-64DC8ED24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402137-2DBA-4040-A2B9-E584225C2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45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>
            <a:extLst>
              <a:ext uri="{FF2B5EF4-FFF2-40B4-BE49-F238E27FC236}">
                <a16:creationId xmlns:a16="http://schemas.microsoft.com/office/drawing/2014/main" id="{21FCED2B-B238-4B47-AF28-3370BF1C1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800" b="1"/>
              <a:t>CAMPO MAGNÉTICO GERADO POR ESPIRA CIRCULAR</a:t>
            </a:r>
          </a:p>
        </p:txBody>
      </p:sp>
      <p:pic>
        <p:nvPicPr>
          <p:cNvPr id="237572" name="Picture 4">
            <a:extLst>
              <a:ext uri="{FF2B5EF4-FFF2-40B4-BE49-F238E27FC236}">
                <a16:creationId xmlns:a16="http://schemas.microsoft.com/office/drawing/2014/main" id="{3199B7CC-9A6B-4F2D-9B97-725C6B2E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89139"/>
            <a:ext cx="3671887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3" name="Text Box 5">
            <a:extLst>
              <a:ext uri="{FF2B5EF4-FFF2-40B4-BE49-F238E27FC236}">
                <a16:creationId xmlns:a16="http://schemas.microsoft.com/office/drawing/2014/main" id="{C4973BEA-4A96-4613-8353-C6D7E348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700213"/>
            <a:ext cx="5003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b="1"/>
              <a:t>O sentido das linhas de indução pode ser determinado também pela regra da mão direita. Observe que o polegar indica o sentido da corrente e os quatro dedos indicam o sentido do vetor indução magnética.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A direção do vetor indução magnética é perpendicular ao plano da espira.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FD9F29-2D0C-41C6-8338-A8B3D434966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8B7A09-D228-480D-AB04-F6923A602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C169D0A1-596B-48F6-BD93-3E6BF66F0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800" b="1"/>
              <a:t>CAMPO MAGNÉTICO GERADO POR ESPIRA CIRCULAR</a:t>
            </a:r>
          </a:p>
        </p:txBody>
      </p:sp>
      <p:graphicFrame>
        <p:nvGraphicFramePr>
          <p:cNvPr id="266248" name="Object 8">
            <a:extLst>
              <a:ext uri="{FF2B5EF4-FFF2-40B4-BE49-F238E27FC236}">
                <a16:creationId xmlns:a16="http://schemas.microsoft.com/office/drawing/2014/main" id="{2A6694B7-C14E-415C-B408-1C503CF06D3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495550" y="2781301"/>
          <a:ext cx="216058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266248" name="Object 8">
                        <a:extLst>
                          <a:ext uri="{FF2B5EF4-FFF2-40B4-BE49-F238E27FC236}">
                            <a16:creationId xmlns:a16="http://schemas.microsoft.com/office/drawing/2014/main" id="{2A6694B7-C14E-415C-B408-1C503CF06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781301"/>
                        <a:ext cx="2160588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7" name="Text Box 7">
            <a:extLst>
              <a:ext uri="{FF2B5EF4-FFF2-40B4-BE49-F238E27FC236}">
                <a16:creationId xmlns:a16="http://schemas.microsoft.com/office/drawing/2014/main" id="{C3AAAA00-960C-4947-A671-273A52A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916114"/>
            <a:ext cx="360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/>
              <a:t>Intensidade do campo magnético: </a:t>
            </a:r>
          </a:p>
        </p:txBody>
      </p:sp>
      <p:sp>
        <p:nvSpPr>
          <p:cNvPr id="266251" name="Line 11">
            <a:extLst>
              <a:ext uri="{FF2B5EF4-FFF2-40B4-BE49-F238E27FC236}">
                <a16:creationId xmlns:a16="http://schemas.microsoft.com/office/drawing/2014/main" id="{F0F8A67E-D3B9-48F6-9BD0-89A1C0DC1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5" y="4365626"/>
            <a:ext cx="129540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252" name="Text Box 12">
            <a:extLst>
              <a:ext uri="{FF2B5EF4-FFF2-40B4-BE49-F238E27FC236}">
                <a16:creationId xmlns:a16="http://schemas.microsoft.com/office/drawing/2014/main" id="{7B4EA198-DD9A-4D10-9D17-B8406F144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00663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Raio da espira (m)</a:t>
            </a:r>
          </a:p>
        </p:txBody>
      </p:sp>
      <p:pic>
        <p:nvPicPr>
          <p:cNvPr id="266253" name="Picture 13">
            <a:extLst>
              <a:ext uri="{FF2B5EF4-FFF2-40B4-BE49-F238E27FC236}">
                <a16:creationId xmlns:a16="http://schemas.microsoft.com/office/drawing/2014/main" id="{330F8D83-7978-458C-8F7E-4251E289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773239"/>
            <a:ext cx="375126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254" name="Object 14">
            <a:extLst>
              <a:ext uri="{FF2B5EF4-FFF2-40B4-BE49-F238E27FC236}">
                <a16:creationId xmlns:a16="http://schemas.microsoft.com/office/drawing/2014/main" id="{1D1AE61A-066C-419A-A437-A3E30008C01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024564" y="4437063"/>
          <a:ext cx="2695575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7" imgW="533160" imgH="393480" progId="Equation.3">
                  <p:embed/>
                </p:oleObj>
              </mc:Choice>
              <mc:Fallback>
                <p:oleObj name="Equation" r:id="rId7" imgW="533160" imgH="393480" progId="Equation.3">
                  <p:embed/>
                  <p:pic>
                    <p:nvPicPr>
                      <p:cNvPr id="266254" name="Object 14">
                        <a:extLst>
                          <a:ext uri="{FF2B5EF4-FFF2-40B4-BE49-F238E27FC236}">
                            <a16:creationId xmlns:a16="http://schemas.microsoft.com/office/drawing/2014/main" id="{1D1AE61A-066C-419A-A437-A3E30008C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437063"/>
                        <a:ext cx="2695575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56" name="Line 16">
            <a:extLst>
              <a:ext uri="{FF2B5EF4-FFF2-40B4-BE49-F238E27FC236}">
                <a16:creationId xmlns:a16="http://schemas.microsoft.com/office/drawing/2014/main" id="{3265A3E4-9BF0-4AD3-9957-11F5A4BFB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4789" y="4005263"/>
            <a:ext cx="13668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257" name="Text Box 17">
            <a:extLst>
              <a:ext uri="{FF2B5EF4-FFF2-40B4-BE49-F238E27FC236}">
                <a16:creationId xmlns:a16="http://schemas.microsoft.com/office/drawing/2014/main" id="{71C014E5-9C2A-4C8F-A478-ABE86973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3500439"/>
            <a:ext cx="1081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Número de espiras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37B85D-DA09-4954-BBF7-0796182FA9B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A3FCFE-86B1-45E0-9AA3-490B38C6C5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7" grpId="0"/>
      <p:bldP spid="266252" grpId="0"/>
      <p:bldP spid="2662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EEDD458C-0447-463F-8BC5-E7B90A6DD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800" b="1"/>
              <a:t>CAMPO MAGNÉTICO GERADO POR SOLENÓIDE</a:t>
            </a:r>
          </a:p>
        </p:txBody>
      </p:sp>
      <p:pic>
        <p:nvPicPr>
          <p:cNvPr id="272387" name="Picture 3">
            <a:extLst>
              <a:ext uri="{FF2B5EF4-FFF2-40B4-BE49-F238E27FC236}">
                <a16:creationId xmlns:a16="http://schemas.microsoft.com/office/drawing/2014/main" id="{E8517E46-FECF-43E3-9EBB-3491A105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57339"/>
            <a:ext cx="61214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8" name="Text Box 4">
            <a:extLst>
              <a:ext uri="{FF2B5EF4-FFF2-40B4-BE49-F238E27FC236}">
                <a16:creationId xmlns:a16="http://schemas.microsoft.com/office/drawing/2014/main" id="{89F31D02-AB68-4608-9E5A-3D5B11F5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516563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/>
              <a:t>A direção do campo magnético é a mesma do solenóide.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6D8280-0EBD-463E-BAD3-9DDFB74F9BC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BAA71B-FE57-4160-9B08-E9AAFBB9F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>
            <a:extLst>
              <a:ext uri="{FF2B5EF4-FFF2-40B4-BE49-F238E27FC236}">
                <a16:creationId xmlns:a16="http://schemas.microsoft.com/office/drawing/2014/main" id="{056AE895-5E52-42D1-8E32-0975391C6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b="1"/>
              <a:t>CAMPO MAGNÉTICO GERADO POR SOLENÓIDE</a:t>
            </a:r>
          </a:p>
        </p:txBody>
      </p:sp>
      <p:pic>
        <p:nvPicPr>
          <p:cNvPr id="270341" name="Picture 5">
            <a:extLst>
              <a:ext uri="{FF2B5EF4-FFF2-40B4-BE49-F238E27FC236}">
                <a16:creationId xmlns:a16="http://schemas.microsoft.com/office/drawing/2014/main" id="{F3055ECE-C975-4EC1-A782-193C66CD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57339"/>
            <a:ext cx="45624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>
            <a:extLst>
              <a:ext uri="{FF2B5EF4-FFF2-40B4-BE49-F238E27FC236}">
                <a16:creationId xmlns:a16="http://schemas.microsoft.com/office/drawing/2014/main" id="{CFEB2586-6EE1-4882-AED7-B21D807C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54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1700213"/>
            <a:ext cx="43529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C15C5BA-EFBC-4A43-AC97-96012720225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459463-48C0-426B-924F-510BAF3B9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2C9AED0C-7A67-4CC9-BDAD-B37FAFB94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b="1"/>
              <a:t>CAMPO MAGNETICO GERADO POR SOLENÓIDE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id="{E9ADC5AE-DC20-4E9E-BF2C-58B4DB8D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916113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/>
              <a:t>Intensidade do campo magnético:</a:t>
            </a:r>
          </a:p>
        </p:txBody>
      </p:sp>
      <p:graphicFrame>
        <p:nvGraphicFramePr>
          <p:cNvPr id="276490" name="Object 10">
            <a:extLst>
              <a:ext uri="{FF2B5EF4-FFF2-40B4-BE49-F238E27FC236}">
                <a16:creationId xmlns:a16="http://schemas.microsoft.com/office/drawing/2014/main" id="{89E179CD-BF33-4F9A-9FD7-2A867F05B02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008439" y="3141663"/>
          <a:ext cx="41751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276490" name="Object 10">
                        <a:extLst>
                          <a:ext uri="{FF2B5EF4-FFF2-40B4-BE49-F238E27FC236}">
                            <a16:creationId xmlns:a16="http://schemas.microsoft.com/office/drawing/2014/main" id="{89E179CD-BF33-4F9A-9FD7-2A867F05B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141663"/>
                        <a:ext cx="417512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92" name="Line 12">
            <a:extLst>
              <a:ext uri="{FF2B5EF4-FFF2-40B4-BE49-F238E27FC236}">
                <a16:creationId xmlns:a16="http://schemas.microsoft.com/office/drawing/2014/main" id="{92EF2E8A-5C1A-4369-A08F-3458D14EF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6" y="4868864"/>
            <a:ext cx="1439863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D0924846-FB05-43CD-B318-D28EB3164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157789"/>
            <a:ext cx="1800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Comprimento do solenóide (m)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8F03FB-5DE1-49EE-A05F-33746E9FC95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E5E6F04-76A1-4193-AB81-9427B3F04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6" grpId="0"/>
      <p:bldP spid="2764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4CAC3A83-6586-4F48-9799-90F290DC5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951" y="998172"/>
            <a:ext cx="2833467" cy="427721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altLang="pt-BR" sz="4000" b="1" dirty="0"/>
              <a:t>AÇÃO DO </a:t>
            </a:r>
            <a:br>
              <a:rPr lang="pt-BR" altLang="pt-BR" sz="4000" b="1" dirty="0"/>
            </a:br>
            <a:r>
              <a:rPr lang="pt-BR" altLang="pt-BR" sz="4000" b="1" dirty="0"/>
              <a:t>CAMPO </a:t>
            </a:r>
            <a:br>
              <a:rPr lang="pt-BR" altLang="pt-BR" sz="4000" b="1" dirty="0"/>
            </a:br>
            <a:r>
              <a:rPr lang="pt-BR" altLang="pt-BR" sz="4000" b="1" dirty="0"/>
              <a:t>MAGNÉTICO </a:t>
            </a:r>
            <a:br>
              <a:rPr lang="pt-BR" altLang="pt-BR" sz="4000" b="1" dirty="0"/>
            </a:br>
            <a:r>
              <a:rPr lang="pt-BR" altLang="pt-BR" sz="4000" b="1" dirty="0"/>
              <a:t>SOBRE </a:t>
            </a:r>
            <a:br>
              <a:rPr lang="pt-BR" altLang="pt-BR" sz="4000" b="1" dirty="0"/>
            </a:br>
            <a:r>
              <a:rPr lang="pt-BR" altLang="pt-BR" sz="4000" b="1" dirty="0"/>
              <a:t>CARGAS </a:t>
            </a:r>
            <a:br>
              <a:rPr lang="pt-BR" altLang="pt-BR" sz="4000" b="1" dirty="0"/>
            </a:br>
            <a:r>
              <a:rPr lang="pt-BR" altLang="pt-BR" sz="4000" b="1" dirty="0"/>
              <a:t>ELÉTRICAS</a:t>
            </a:r>
          </a:p>
        </p:txBody>
      </p:sp>
      <p:pic>
        <p:nvPicPr>
          <p:cNvPr id="41987" name="Picture 3" descr="Resultado de imagem para FORÃA MAGNETICA SOBRE CARGAS">
            <a:extLst>
              <a:ext uri="{FF2B5EF4-FFF2-40B4-BE49-F238E27FC236}">
                <a16:creationId xmlns:a16="http://schemas.microsoft.com/office/drawing/2014/main" id="{C382A04C-2918-4B33-A62C-4FEA710C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6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433C7B1-AF4C-4A30-B5FD-16ED25401D1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8CCFA1-0DA3-47E6-972F-3C28B3D3D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esultado de imagem para FORÃA MAGNETICA SOBRE CARGAS">
            <a:extLst>
              <a:ext uri="{FF2B5EF4-FFF2-40B4-BE49-F238E27FC236}">
                <a16:creationId xmlns:a16="http://schemas.microsoft.com/office/drawing/2014/main" id="{97BB6C21-2262-4CD8-9A4C-34C67398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46" y="0"/>
            <a:ext cx="8327159" cy="62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863B20-E66B-4B2B-99DE-B5DA871287A1}"/>
              </a:ext>
            </a:extLst>
          </p:cNvPr>
          <p:cNvSpPr txBox="1"/>
          <p:nvPr/>
        </p:nvSpPr>
        <p:spPr>
          <a:xfrm>
            <a:off x="2385304" y="5819392"/>
            <a:ext cx="7421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FORÇA MAGNÉTICA = FORÇA CENTRÍPETA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E860E5-9D4B-43E3-B9BB-F899915D091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28FA6F-1A4A-48B7-800B-0B0F79C4F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82C934E-26A4-430B-98B0-ED30664DC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2600" b="1" dirty="0">
                <a:solidFill>
                  <a:srgbClr val="FF0000"/>
                </a:solidFill>
              </a:rPr>
              <a:t>FORÇA SOBRE FIO CONDUTOR COLOCADO EM CAMPO MAGNÉTICO UNIFORME</a:t>
            </a:r>
          </a:p>
        </p:txBody>
      </p:sp>
      <p:pic>
        <p:nvPicPr>
          <p:cNvPr id="311301" name="Picture 5">
            <a:extLst>
              <a:ext uri="{FF2B5EF4-FFF2-40B4-BE49-F238E27FC236}">
                <a16:creationId xmlns:a16="http://schemas.microsoft.com/office/drawing/2014/main" id="{E7E17E38-3A5A-404D-9D03-99C095F5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78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9" y="1252539"/>
            <a:ext cx="5667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2" name="Text Box 6">
            <a:extLst>
              <a:ext uri="{FF2B5EF4-FFF2-40B4-BE49-F238E27FC236}">
                <a16:creationId xmlns:a16="http://schemas.microsoft.com/office/drawing/2014/main" id="{3D9CE024-B1B4-4AE3-BA97-A83E6E0B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916114"/>
            <a:ext cx="28797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 dirty="0"/>
              <a:t>Intensidade:</a:t>
            </a:r>
          </a:p>
          <a:p>
            <a:pPr>
              <a:spcBef>
                <a:spcPct val="50000"/>
              </a:spcBef>
            </a:pPr>
            <a:r>
              <a:rPr lang="pt-BR" altLang="pt-BR" sz="2800" b="1" dirty="0"/>
              <a:t>F</a:t>
            </a:r>
            <a:r>
              <a:rPr lang="pt-BR" altLang="pt-BR" sz="2800" b="1" baseline="-25000" dirty="0"/>
              <a:t>M</a:t>
            </a:r>
            <a:r>
              <a:rPr lang="pt-BR" altLang="pt-BR" sz="2800" b="1" dirty="0"/>
              <a:t> = </a:t>
            </a:r>
            <a:r>
              <a:rPr lang="pt-BR" altLang="pt-BR" sz="2800" b="1" dirty="0" err="1"/>
              <a:t>B.i.</a:t>
            </a:r>
            <a:r>
              <a:rPr lang="pt-BR" altLang="pt-BR" sz="2800" b="1" dirty="0" err="1">
                <a:latin typeface="Brush Script MT" panose="03060802040406070304" pitchFamily="66" charset="0"/>
              </a:rPr>
              <a:t>l.</a:t>
            </a:r>
            <a:r>
              <a:rPr lang="pt-BR" altLang="pt-BR" sz="2800" b="1" dirty="0" err="1"/>
              <a:t>sen</a:t>
            </a:r>
            <a:r>
              <a:rPr lang="el-GR" altLang="pt-BR" sz="2800" b="1" dirty="0">
                <a:cs typeface="Arial" panose="020B0604020202020204" pitchFamily="34" charset="0"/>
              </a:rPr>
              <a:t>θ</a:t>
            </a:r>
          </a:p>
        </p:txBody>
      </p:sp>
      <p:sp>
        <p:nvSpPr>
          <p:cNvPr id="311303" name="Text Box 7">
            <a:extLst>
              <a:ext uri="{FF2B5EF4-FFF2-40B4-BE49-F238E27FC236}">
                <a16:creationId xmlns:a16="http://schemas.microsoft.com/office/drawing/2014/main" id="{3A9AFADD-1A4A-4B3F-8EF8-4E79663C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997200"/>
            <a:ext cx="28797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/>
              <a:t>Direção:</a:t>
            </a:r>
          </a:p>
          <a:p>
            <a:pPr algn="just">
              <a:spcBef>
                <a:spcPct val="50000"/>
              </a:spcBef>
            </a:pPr>
            <a:r>
              <a:rPr lang="pt-BR" altLang="pt-BR" sz="2000" b="1"/>
              <a:t>Perpendicular ao plano formado pelo fio e o campo magnético.</a:t>
            </a:r>
          </a:p>
        </p:txBody>
      </p:sp>
      <p:sp>
        <p:nvSpPr>
          <p:cNvPr id="311304" name="Text Box 8">
            <a:extLst>
              <a:ext uri="{FF2B5EF4-FFF2-40B4-BE49-F238E27FC236}">
                <a16:creationId xmlns:a16="http://schemas.microsoft.com/office/drawing/2014/main" id="{7ADCAC35-63E2-481C-B1A9-4377D3AB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013326"/>
            <a:ext cx="28813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/>
              <a:t>Sentido: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hlinkClick r:id="" action="ppaction://noaction"/>
              </a:rPr>
              <a:t>Regra da mão direita.</a:t>
            </a:r>
            <a:endParaRPr lang="pt-BR" altLang="pt-BR" sz="2000" b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31BB9E-C91B-4CB4-96A9-101A3A4A8FC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D71C39-1A41-43C4-892C-C8BB1CD68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nimBg="1"/>
      <p:bldP spid="311302" grpId="0"/>
      <p:bldP spid="311303" grpId="0"/>
      <p:bldP spid="3113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E6976209-6373-444B-AA3A-C225B121E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noFill/>
          <a:ln/>
        </p:spPr>
        <p:txBody>
          <a:bodyPr/>
          <a:lstStyle/>
          <a:p>
            <a:pPr algn="ctr"/>
            <a:r>
              <a:rPr lang="pt-BR" altLang="pt-BR" sz="3000" b="1"/>
              <a:t>INDUÇÃO ELETROMAGNÉTICA</a:t>
            </a:r>
          </a:p>
        </p:txBody>
      </p:sp>
      <p:sp>
        <p:nvSpPr>
          <p:cNvPr id="331785" name="Text Box 9">
            <a:extLst>
              <a:ext uri="{FF2B5EF4-FFF2-40B4-BE49-F238E27FC236}">
                <a16:creationId xmlns:a16="http://schemas.microsoft.com/office/drawing/2014/main" id="{78621A99-D937-4EEE-A6FA-EEBD4ECD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268413"/>
            <a:ext cx="770413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b="1"/>
              <a:t>RESUMINDO: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Variando—se o fluxo magnético através de um circuito: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Se ele for aberto: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Aparece uma f.e.m. induzida</a:t>
            </a:r>
          </a:p>
          <a:p>
            <a:pPr algn="just">
              <a:spcBef>
                <a:spcPct val="50000"/>
              </a:spcBef>
            </a:pPr>
            <a:endParaRPr lang="pt-BR" altLang="pt-BR" sz="2400" b="1"/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Se ele for fechado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Aparece uma f.e.m. induzida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Uma corrente elétrica induzida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9141D3-DEC0-4FE7-AAAB-EA0E9EBA537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1948CA-2660-49D0-A87F-7BB00D937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E43AE1C-6C49-4368-A5D4-4F414D9E5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noFill/>
          <a:ln/>
        </p:spPr>
        <p:txBody>
          <a:bodyPr/>
          <a:lstStyle/>
          <a:p>
            <a:pPr algn="ctr"/>
            <a:r>
              <a:rPr lang="pt-BR" altLang="pt-BR" sz="3000" b="1"/>
              <a:t>LEI DE LENZ</a:t>
            </a:r>
          </a:p>
        </p:txBody>
      </p:sp>
      <p:pic>
        <p:nvPicPr>
          <p:cNvPr id="333828" name="Picture 4">
            <a:extLst>
              <a:ext uri="{FF2B5EF4-FFF2-40B4-BE49-F238E27FC236}">
                <a16:creationId xmlns:a16="http://schemas.microsoft.com/office/drawing/2014/main" id="{6E5A4B8E-E4B4-4C63-97A5-833629CF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78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96976"/>
            <a:ext cx="3097212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29" name="Picture 5">
            <a:extLst>
              <a:ext uri="{FF2B5EF4-FFF2-40B4-BE49-F238E27FC236}">
                <a16:creationId xmlns:a16="http://schemas.microsoft.com/office/drawing/2014/main" id="{E251B383-0B2E-4715-9B65-888F972C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72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781301"/>
            <a:ext cx="3495675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51937A-6DC8-41AD-A11D-F3414876DA2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DCF143-04AE-4D78-A1AC-80106F51E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F1E194E4-B7D6-4034-8218-E8856A0E2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b="1"/>
              <a:t>INTRODUÇÃO</a:t>
            </a:r>
          </a:p>
        </p:txBody>
      </p:sp>
      <p:sp>
        <p:nvSpPr>
          <p:cNvPr id="144396" name="Rectangle 12">
            <a:extLst>
              <a:ext uri="{FF2B5EF4-FFF2-40B4-BE49-F238E27FC236}">
                <a16:creationId xmlns:a16="http://schemas.microsoft.com/office/drawing/2014/main" id="{550A540E-D6CD-46C4-A8A4-9C0383517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2600" b="1"/>
              <a:t>Os materiais magnéticos, que receberam o nome de ímãs, foram descobertos inicialmente em forma de depósitos minerais numa região da Ásia chamada Magnésia. Daí a palavra “magnetismo”.</a:t>
            </a:r>
            <a:r>
              <a:rPr lang="pt-BR" altLang="pt-BR" b="1"/>
              <a:t> </a:t>
            </a:r>
          </a:p>
          <a:p>
            <a:pPr algn="just"/>
            <a:r>
              <a:rPr lang="pt-BR" altLang="pt-BR" sz="2600" b="1"/>
              <a:t>Notou-se que, quando uma agulha feita deste material fosse suspensa de modo a girar livremente, uma de suas pontas sempre apontava para o norte geográfico (pólo norte).</a:t>
            </a:r>
            <a:endParaRPr lang="pt-BR" altLang="pt-BR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A18904-953B-4E42-9B73-141A972B539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216DEB-94CF-4AB0-9646-32973C829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4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magem relacionada">
            <a:extLst>
              <a:ext uri="{FF2B5EF4-FFF2-40B4-BE49-F238E27FC236}">
                <a16:creationId xmlns:a16="http://schemas.microsoft.com/office/drawing/2014/main" id="{56A5FD9F-5D15-4058-A43E-9A5D5C34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8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>
            <a:extLst>
              <a:ext uri="{FF2B5EF4-FFF2-40B4-BE49-F238E27FC236}">
                <a16:creationId xmlns:a16="http://schemas.microsoft.com/office/drawing/2014/main" id="{27166F62-5FCD-4732-BA98-2AB705F81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  <a:noFill/>
          <a:ln/>
        </p:spPr>
        <p:txBody>
          <a:bodyPr/>
          <a:lstStyle/>
          <a:p>
            <a:pPr algn="ctr"/>
            <a:r>
              <a:rPr lang="pt-BR" altLang="pt-BR" sz="3800" b="1"/>
              <a:t>INTERAÇÃO ENTRE OS PÓLOS</a:t>
            </a:r>
          </a:p>
        </p:txBody>
      </p:sp>
      <p:grpSp>
        <p:nvGrpSpPr>
          <p:cNvPr id="228369" name="Group 17">
            <a:extLst>
              <a:ext uri="{FF2B5EF4-FFF2-40B4-BE49-F238E27FC236}">
                <a16:creationId xmlns:a16="http://schemas.microsoft.com/office/drawing/2014/main" id="{363D6CBA-3D8E-4A9B-8E66-F4C99B5FD47D}"/>
              </a:ext>
            </a:extLst>
          </p:cNvPr>
          <p:cNvGrpSpPr>
            <a:grpSpLocks/>
          </p:cNvGrpSpPr>
          <p:nvPr/>
        </p:nvGrpSpPr>
        <p:grpSpPr bwMode="auto">
          <a:xfrm>
            <a:off x="5735638" y="1557338"/>
            <a:ext cx="1873250" cy="366712"/>
            <a:chOff x="2653" y="981"/>
            <a:chExt cx="1180" cy="231"/>
          </a:xfrm>
        </p:grpSpPr>
        <p:grpSp>
          <p:nvGrpSpPr>
            <p:cNvPr id="228363" name="Group 11">
              <a:extLst>
                <a:ext uri="{FF2B5EF4-FFF2-40B4-BE49-F238E27FC236}">
                  <a16:creationId xmlns:a16="http://schemas.microsoft.com/office/drawing/2014/main" id="{03F5CF06-E888-4F84-A6CF-0D2DF921225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653" y="981"/>
              <a:ext cx="998" cy="231"/>
              <a:chOff x="521" y="890"/>
              <a:chExt cx="998" cy="231"/>
            </a:xfrm>
          </p:grpSpPr>
          <p:sp>
            <p:nvSpPr>
              <p:cNvPr id="228364" name="Text Box 12">
                <a:extLst>
                  <a:ext uri="{FF2B5EF4-FFF2-40B4-BE49-F238E27FC236}">
                    <a16:creationId xmlns:a16="http://schemas.microsoft.com/office/drawing/2014/main" id="{485A7A4E-109A-4EE5-AD9F-4952DF1AA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890"/>
                <a:ext cx="499" cy="231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N</a:t>
                </a:r>
              </a:p>
            </p:txBody>
          </p:sp>
          <p:sp>
            <p:nvSpPr>
              <p:cNvPr id="228365" name="Text Box 13">
                <a:extLst>
                  <a:ext uri="{FF2B5EF4-FFF2-40B4-BE49-F238E27FC236}">
                    <a16:creationId xmlns:a16="http://schemas.microsoft.com/office/drawing/2014/main" id="{E64423DA-96D6-4B4E-88A0-2307736F6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890"/>
                <a:ext cx="499" cy="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S</a:t>
                </a:r>
              </a:p>
            </p:txBody>
          </p:sp>
        </p:grpSp>
        <p:sp>
          <p:nvSpPr>
            <p:cNvPr id="228366" name="Line 14">
              <a:extLst>
                <a:ext uri="{FF2B5EF4-FFF2-40B4-BE49-F238E27FC236}">
                  <a16:creationId xmlns:a16="http://schemas.microsoft.com/office/drawing/2014/main" id="{32090D17-9030-4944-94C1-1C8B226EB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117"/>
              <a:ext cx="1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8368" name="Group 16">
            <a:extLst>
              <a:ext uri="{FF2B5EF4-FFF2-40B4-BE49-F238E27FC236}">
                <a16:creationId xmlns:a16="http://schemas.microsoft.com/office/drawing/2014/main" id="{34EFC3C7-42FC-4832-B647-D90ACA4D3BE1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1557338"/>
            <a:ext cx="1800225" cy="366712"/>
            <a:chOff x="930" y="981"/>
            <a:chExt cx="1134" cy="231"/>
          </a:xfrm>
        </p:grpSpPr>
        <p:grpSp>
          <p:nvGrpSpPr>
            <p:cNvPr id="228362" name="Group 10">
              <a:extLst>
                <a:ext uri="{FF2B5EF4-FFF2-40B4-BE49-F238E27FC236}">
                  <a16:creationId xmlns:a16="http://schemas.microsoft.com/office/drawing/2014/main" id="{EA554435-54AC-4538-9EF3-BCA674916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981"/>
              <a:ext cx="998" cy="231"/>
              <a:chOff x="521" y="890"/>
              <a:chExt cx="998" cy="231"/>
            </a:xfrm>
          </p:grpSpPr>
          <p:sp>
            <p:nvSpPr>
              <p:cNvPr id="228360" name="Text Box 8">
                <a:extLst>
                  <a:ext uri="{FF2B5EF4-FFF2-40B4-BE49-F238E27FC236}">
                    <a16:creationId xmlns:a16="http://schemas.microsoft.com/office/drawing/2014/main" id="{8AF7FE5F-A5CD-4242-84C3-D880A6C09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890"/>
                <a:ext cx="499" cy="231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N</a:t>
                </a:r>
              </a:p>
            </p:txBody>
          </p:sp>
          <p:sp>
            <p:nvSpPr>
              <p:cNvPr id="228361" name="Text Box 9">
                <a:extLst>
                  <a:ext uri="{FF2B5EF4-FFF2-40B4-BE49-F238E27FC236}">
                    <a16:creationId xmlns:a16="http://schemas.microsoft.com/office/drawing/2014/main" id="{19BAAE6B-318E-4A97-B083-96DE0D066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890"/>
                <a:ext cx="499" cy="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S</a:t>
                </a:r>
              </a:p>
            </p:txBody>
          </p:sp>
        </p:grpSp>
        <p:sp>
          <p:nvSpPr>
            <p:cNvPr id="228367" name="Line 15">
              <a:extLst>
                <a:ext uri="{FF2B5EF4-FFF2-40B4-BE49-F238E27FC236}">
                  <a16:creationId xmlns:a16="http://schemas.microsoft.com/office/drawing/2014/main" id="{FA8606C3-CDAA-402C-AB9C-E35F9DB24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0" y="1117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8370" name="Text Box 18">
            <a:extLst>
              <a:ext uri="{FF2B5EF4-FFF2-40B4-BE49-F238E27FC236}">
                <a16:creationId xmlns:a16="http://schemas.microsoft.com/office/drawing/2014/main" id="{1DE488B0-DE26-46BD-BECF-B5C3CA18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1592264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/>
              <a:t>Repulsão</a:t>
            </a:r>
          </a:p>
        </p:txBody>
      </p:sp>
      <p:sp>
        <p:nvSpPr>
          <p:cNvPr id="228386" name="Text Box 34">
            <a:extLst>
              <a:ext uri="{FF2B5EF4-FFF2-40B4-BE49-F238E27FC236}">
                <a16:creationId xmlns:a16="http://schemas.microsoft.com/office/drawing/2014/main" id="{719D7469-EA45-4DD7-B566-B0F692CB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2708276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/>
              <a:t>Repulsão</a:t>
            </a:r>
          </a:p>
        </p:txBody>
      </p:sp>
      <p:grpSp>
        <p:nvGrpSpPr>
          <p:cNvPr id="228394" name="Group 42">
            <a:extLst>
              <a:ext uri="{FF2B5EF4-FFF2-40B4-BE49-F238E27FC236}">
                <a16:creationId xmlns:a16="http://schemas.microsoft.com/office/drawing/2014/main" id="{4C9D8942-52F1-4F3D-9919-E73BFCFFF3FE}"/>
              </a:ext>
            </a:extLst>
          </p:cNvPr>
          <p:cNvGrpSpPr>
            <a:grpSpLocks/>
          </p:cNvGrpSpPr>
          <p:nvPr/>
        </p:nvGrpSpPr>
        <p:grpSpPr bwMode="auto">
          <a:xfrm>
            <a:off x="5664201" y="2781301"/>
            <a:ext cx="1871663" cy="366713"/>
            <a:chOff x="2608" y="1752"/>
            <a:chExt cx="1179" cy="231"/>
          </a:xfrm>
        </p:grpSpPr>
        <p:grpSp>
          <p:nvGrpSpPr>
            <p:cNvPr id="228377" name="Group 25">
              <a:extLst>
                <a:ext uri="{FF2B5EF4-FFF2-40B4-BE49-F238E27FC236}">
                  <a16:creationId xmlns:a16="http://schemas.microsoft.com/office/drawing/2014/main" id="{30F376F0-FBDE-488D-899A-0A7D6CB66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752"/>
              <a:ext cx="998" cy="231"/>
              <a:chOff x="1020" y="1752"/>
              <a:chExt cx="998" cy="231"/>
            </a:xfrm>
          </p:grpSpPr>
          <p:sp>
            <p:nvSpPr>
              <p:cNvPr id="228378" name="Text Box 26">
                <a:extLst>
                  <a:ext uri="{FF2B5EF4-FFF2-40B4-BE49-F238E27FC236}">
                    <a16:creationId xmlns:a16="http://schemas.microsoft.com/office/drawing/2014/main" id="{A6A3F0E6-A69E-46F0-9EBD-8C6DAF1F0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1752"/>
                <a:ext cx="499" cy="231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N</a:t>
                </a:r>
              </a:p>
            </p:txBody>
          </p:sp>
          <p:sp>
            <p:nvSpPr>
              <p:cNvPr id="228379" name="Text Box 27">
                <a:extLst>
                  <a:ext uri="{FF2B5EF4-FFF2-40B4-BE49-F238E27FC236}">
                    <a16:creationId xmlns:a16="http://schemas.microsoft.com/office/drawing/2014/main" id="{A58F96A7-A9EE-493C-A725-601E33C5E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752"/>
                <a:ext cx="499" cy="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S</a:t>
                </a:r>
              </a:p>
            </p:txBody>
          </p:sp>
        </p:grpSp>
        <p:sp>
          <p:nvSpPr>
            <p:cNvPr id="228387" name="Line 35">
              <a:extLst>
                <a:ext uri="{FF2B5EF4-FFF2-40B4-BE49-F238E27FC236}">
                  <a16:creationId xmlns:a16="http://schemas.microsoft.com/office/drawing/2014/main" id="{9FB72BBA-BC1C-4745-884D-8A4A5299B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1888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8392" name="Group 40">
            <a:extLst>
              <a:ext uri="{FF2B5EF4-FFF2-40B4-BE49-F238E27FC236}">
                <a16:creationId xmlns:a16="http://schemas.microsoft.com/office/drawing/2014/main" id="{E09EA026-8067-4444-9BE5-F1C7162C5382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4076701"/>
            <a:ext cx="1871662" cy="366713"/>
            <a:chOff x="975" y="2568"/>
            <a:chExt cx="1179" cy="231"/>
          </a:xfrm>
        </p:grpSpPr>
        <p:grpSp>
          <p:nvGrpSpPr>
            <p:cNvPr id="228380" name="Group 28">
              <a:extLst>
                <a:ext uri="{FF2B5EF4-FFF2-40B4-BE49-F238E27FC236}">
                  <a16:creationId xmlns:a16="http://schemas.microsoft.com/office/drawing/2014/main" id="{166FFC88-27A7-499D-926D-CE974AB5760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75" y="2568"/>
              <a:ext cx="998" cy="231"/>
              <a:chOff x="1020" y="1752"/>
              <a:chExt cx="998" cy="231"/>
            </a:xfrm>
          </p:grpSpPr>
          <p:sp>
            <p:nvSpPr>
              <p:cNvPr id="228381" name="Text Box 29">
                <a:extLst>
                  <a:ext uri="{FF2B5EF4-FFF2-40B4-BE49-F238E27FC236}">
                    <a16:creationId xmlns:a16="http://schemas.microsoft.com/office/drawing/2014/main" id="{BBE5856D-EF40-42A5-B3BD-2A50A68AD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1752"/>
                <a:ext cx="499" cy="231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N</a:t>
                </a:r>
              </a:p>
            </p:txBody>
          </p:sp>
          <p:sp>
            <p:nvSpPr>
              <p:cNvPr id="228382" name="Text Box 30">
                <a:extLst>
                  <a:ext uri="{FF2B5EF4-FFF2-40B4-BE49-F238E27FC236}">
                    <a16:creationId xmlns:a16="http://schemas.microsoft.com/office/drawing/2014/main" id="{F4F6268E-99E1-46D2-BF16-245893519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752"/>
                <a:ext cx="499" cy="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S</a:t>
                </a:r>
              </a:p>
            </p:txBody>
          </p:sp>
        </p:grpSp>
        <p:sp>
          <p:nvSpPr>
            <p:cNvPr id="228388" name="Line 36">
              <a:extLst>
                <a:ext uri="{FF2B5EF4-FFF2-40B4-BE49-F238E27FC236}">
                  <a16:creationId xmlns:a16="http://schemas.microsoft.com/office/drawing/2014/main" id="{5E97DBD9-D4DD-4AFD-BC83-2E8F25395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2704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8393" name="Group 41">
            <a:extLst>
              <a:ext uri="{FF2B5EF4-FFF2-40B4-BE49-F238E27FC236}">
                <a16:creationId xmlns:a16="http://schemas.microsoft.com/office/drawing/2014/main" id="{5D9D1636-29A4-4C42-9BAA-DAE5FC0B9722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781301"/>
            <a:ext cx="1871662" cy="366713"/>
            <a:chOff x="839" y="1752"/>
            <a:chExt cx="1179" cy="231"/>
          </a:xfrm>
        </p:grpSpPr>
        <p:grpSp>
          <p:nvGrpSpPr>
            <p:cNvPr id="228376" name="Group 24">
              <a:extLst>
                <a:ext uri="{FF2B5EF4-FFF2-40B4-BE49-F238E27FC236}">
                  <a16:creationId xmlns:a16="http://schemas.microsoft.com/office/drawing/2014/main" id="{22B55FDC-D5F7-4BF2-85EF-93549DC18E9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020" y="1752"/>
              <a:ext cx="998" cy="231"/>
              <a:chOff x="1020" y="1752"/>
              <a:chExt cx="998" cy="231"/>
            </a:xfrm>
          </p:grpSpPr>
          <p:sp>
            <p:nvSpPr>
              <p:cNvPr id="228373" name="Text Box 21">
                <a:extLst>
                  <a:ext uri="{FF2B5EF4-FFF2-40B4-BE49-F238E27FC236}">
                    <a16:creationId xmlns:a16="http://schemas.microsoft.com/office/drawing/2014/main" id="{53B8D2FC-91D4-49A2-8302-B567B922A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1752"/>
                <a:ext cx="499" cy="231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N</a:t>
                </a:r>
              </a:p>
            </p:txBody>
          </p:sp>
          <p:sp>
            <p:nvSpPr>
              <p:cNvPr id="228374" name="Text Box 22">
                <a:extLst>
                  <a:ext uri="{FF2B5EF4-FFF2-40B4-BE49-F238E27FC236}">
                    <a16:creationId xmlns:a16="http://schemas.microsoft.com/office/drawing/2014/main" id="{58A27CBD-D1BC-43FB-9897-BFA57B57DA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752"/>
                <a:ext cx="499" cy="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S</a:t>
                </a:r>
              </a:p>
            </p:txBody>
          </p:sp>
        </p:grpSp>
        <p:sp>
          <p:nvSpPr>
            <p:cNvPr id="228389" name="Line 37">
              <a:extLst>
                <a:ext uri="{FF2B5EF4-FFF2-40B4-BE49-F238E27FC236}">
                  <a16:creationId xmlns:a16="http://schemas.microsoft.com/office/drawing/2014/main" id="{7332E329-79EC-4E38-A893-0374C24ED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" y="1842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8391" name="Group 39">
            <a:extLst>
              <a:ext uri="{FF2B5EF4-FFF2-40B4-BE49-F238E27FC236}">
                <a16:creationId xmlns:a16="http://schemas.microsoft.com/office/drawing/2014/main" id="{EE7EA577-9981-45E0-875F-083A40F199E2}"/>
              </a:ext>
            </a:extLst>
          </p:cNvPr>
          <p:cNvGrpSpPr>
            <a:grpSpLocks/>
          </p:cNvGrpSpPr>
          <p:nvPr/>
        </p:nvGrpSpPr>
        <p:grpSpPr bwMode="auto">
          <a:xfrm>
            <a:off x="5448301" y="4076701"/>
            <a:ext cx="1871663" cy="366713"/>
            <a:chOff x="2472" y="2568"/>
            <a:chExt cx="1179" cy="231"/>
          </a:xfrm>
        </p:grpSpPr>
        <p:grpSp>
          <p:nvGrpSpPr>
            <p:cNvPr id="228383" name="Group 31">
              <a:extLst>
                <a:ext uri="{FF2B5EF4-FFF2-40B4-BE49-F238E27FC236}">
                  <a16:creationId xmlns:a16="http://schemas.microsoft.com/office/drawing/2014/main" id="{B861E56B-CC92-45CC-880D-2F6C3767704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653" y="2568"/>
              <a:ext cx="998" cy="231"/>
              <a:chOff x="1020" y="1752"/>
              <a:chExt cx="998" cy="231"/>
            </a:xfrm>
          </p:grpSpPr>
          <p:sp>
            <p:nvSpPr>
              <p:cNvPr id="228384" name="Text Box 32">
                <a:extLst>
                  <a:ext uri="{FF2B5EF4-FFF2-40B4-BE49-F238E27FC236}">
                    <a16:creationId xmlns:a16="http://schemas.microsoft.com/office/drawing/2014/main" id="{930B2CD4-9F45-40EF-8F21-B4CDE29259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1752"/>
                <a:ext cx="499" cy="231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N</a:t>
                </a:r>
              </a:p>
            </p:txBody>
          </p:sp>
          <p:sp>
            <p:nvSpPr>
              <p:cNvPr id="228385" name="Text Box 33">
                <a:extLst>
                  <a:ext uri="{FF2B5EF4-FFF2-40B4-BE49-F238E27FC236}">
                    <a16:creationId xmlns:a16="http://schemas.microsoft.com/office/drawing/2014/main" id="{6E640870-1716-4C45-AF89-E484DCAB1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752"/>
                <a:ext cx="499" cy="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/>
                  <a:t>S</a:t>
                </a:r>
              </a:p>
            </p:txBody>
          </p:sp>
        </p:grpSp>
        <p:sp>
          <p:nvSpPr>
            <p:cNvPr id="228390" name="Line 38">
              <a:extLst>
                <a:ext uri="{FF2B5EF4-FFF2-40B4-BE49-F238E27FC236}">
                  <a16:creationId xmlns:a16="http://schemas.microsoft.com/office/drawing/2014/main" id="{8AF4C35D-A929-43A3-9576-7D0BE81EE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2704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8395" name="Text Box 43">
            <a:extLst>
              <a:ext uri="{FF2B5EF4-FFF2-40B4-BE49-F238E27FC236}">
                <a16:creationId xmlns:a16="http://schemas.microsoft.com/office/drawing/2014/main" id="{D44532E6-B363-4E88-B237-C2FA3A3E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4005264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/>
              <a:t>Atração</a:t>
            </a:r>
          </a:p>
        </p:txBody>
      </p:sp>
      <p:sp>
        <p:nvSpPr>
          <p:cNvPr id="228396" name="Text Box 44">
            <a:extLst>
              <a:ext uri="{FF2B5EF4-FFF2-40B4-BE49-F238E27FC236}">
                <a16:creationId xmlns:a16="http://schemas.microsoft.com/office/drawing/2014/main" id="{B244EC8A-F18A-4ADF-9929-B65150EB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300663"/>
            <a:ext cx="8207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/>
              <a:t>Pólos de mesmo nome repelem-se e pólos de nomes diferentes atraem-se.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D4C2110-2B59-4BB2-A5E6-BB5CB072BC2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905FA697-442B-47D0-B26A-340B8507D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70" grpId="0"/>
      <p:bldP spid="228386" grpId="0"/>
      <p:bldP spid="228395" grpId="0"/>
      <p:bldP spid="228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5">
            <a:extLst>
              <a:ext uri="{FF2B5EF4-FFF2-40B4-BE49-F238E27FC236}">
                <a16:creationId xmlns:a16="http://schemas.microsoft.com/office/drawing/2014/main" id="{86023517-FA79-47FE-B7CF-7A16837A7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800" b="1"/>
              <a:t>INSEPARABILIDADE DOS PÓLOS</a:t>
            </a:r>
          </a:p>
        </p:txBody>
      </p:sp>
      <p:grpSp>
        <p:nvGrpSpPr>
          <p:cNvPr id="231431" name="Group 7">
            <a:extLst>
              <a:ext uri="{FF2B5EF4-FFF2-40B4-BE49-F238E27FC236}">
                <a16:creationId xmlns:a16="http://schemas.microsoft.com/office/drawing/2014/main" id="{8C6F951E-8DA3-4B97-A694-B571BDAD3C68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12876"/>
            <a:ext cx="3744912" cy="366713"/>
            <a:chOff x="521" y="890"/>
            <a:chExt cx="998" cy="231"/>
          </a:xfrm>
        </p:grpSpPr>
        <p:sp>
          <p:nvSpPr>
            <p:cNvPr id="231432" name="Text Box 8">
              <a:extLst>
                <a:ext uri="{FF2B5EF4-FFF2-40B4-BE49-F238E27FC236}">
                  <a16:creationId xmlns:a16="http://schemas.microsoft.com/office/drawing/2014/main" id="{C8487556-6A70-4F5F-8FE8-C5814D7F6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33" name="Text Box 9">
              <a:extLst>
                <a:ext uri="{FF2B5EF4-FFF2-40B4-BE49-F238E27FC236}">
                  <a16:creationId xmlns:a16="http://schemas.microsoft.com/office/drawing/2014/main" id="{F6352625-9127-4A8A-836F-7F30A1AA9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sp>
        <p:nvSpPr>
          <p:cNvPr id="231435" name="Line 11">
            <a:extLst>
              <a:ext uri="{FF2B5EF4-FFF2-40B4-BE49-F238E27FC236}">
                <a16:creationId xmlns:a16="http://schemas.microsoft.com/office/drawing/2014/main" id="{38FF0CC0-DDF8-4982-AE86-06BDE2212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6" y="1989138"/>
            <a:ext cx="792163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36" name="Line 12">
            <a:extLst>
              <a:ext uri="{FF2B5EF4-FFF2-40B4-BE49-F238E27FC236}">
                <a16:creationId xmlns:a16="http://schemas.microsoft.com/office/drawing/2014/main" id="{FCC7D535-4351-45F9-8A2A-D2FC6FCD9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2060576"/>
            <a:ext cx="647700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31437" name="Group 13">
            <a:extLst>
              <a:ext uri="{FF2B5EF4-FFF2-40B4-BE49-F238E27FC236}">
                <a16:creationId xmlns:a16="http://schemas.microsoft.com/office/drawing/2014/main" id="{99146CCC-E57D-4B07-83FE-5979D029BA54}"/>
              </a:ext>
            </a:extLst>
          </p:cNvPr>
          <p:cNvGrpSpPr>
            <a:grpSpLocks/>
          </p:cNvGrpSpPr>
          <p:nvPr/>
        </p:nvGrpSpPr>
        <p:grpSpPr bwMode="auto">
          <a:xfrm>
            <a:off x="3287714" y="3357563"/>
            <a:ext cx="1800225" cy="366712"/>
            <a:chOff x="521" y="890"/>
            <a:chExt cx="998" cy="231"/>
          </a:xfrm>
        </p:grpSpPr>
        <p:sp>
          <p:nvSpPr>
            <p:cNvPr id="231438" name="Text Box 14">
              <a:extLst>
                <a:ext uri="{FF2B5EF4-FFF2-40B4-BE49-F238E27FC236}">
                  <a16:creationId xmlns:a16="http://schemas.microsoft.com/office/drawing/2014/main" id="{A77B7941-91E9-4064-8FA1-F69403EC9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39" name="Text Box 15">
              <a:extLst>
                <a:ext uri="{FF2B5EF4-FFF2-40B4-BE49-F238E27FC236}">
                  <a16:creationId xmlns:a16="http://schemas.microsoft.com/office/drawing/2014/main" id="{E9C498D5-71A1-42DD-9BAE-068629104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grpSp>
        <p:nvGrpSpPr>
          <p:cNvPr id="231440" name="Group 16">
            <a:extLst>
              <a:ext uri="{FF2B5EF4-FFF2-40B4-BE49-F238E27FC236}">
                <a16:creationId xmlns:a16="http://schemas.microsoft.com/office/drawing/2014/main" id="{45A6FE53-3375-43A0-86E8-D41A23B14702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3284538"/>
            <a:ext cx="1944688" cy="366712"/>
            <a:chOff x="521" y="890"/>
            <a:chExt cx="998" cy="231"/>
          </a:xfrm>
        </p:grpSpPr>
        <p:sp>
          <p:nvSpPr>
            <p:cNvPr id="231441" name="Text Box 17">
              <a:extLst>
                <a:ext uri="{FF2B5EF4-FFF2-40B4-BE49-F238E27FC236}">
                  <a16:creationId xmlns:a16="http://schemas.microsoft.com/office/drawing/2014/main" id="{A5B320A6-BAEA-4A3C-AFDD-2F6F57E57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42" name="Text Box 18">
              <a:extLst>
                <a:ext uri="{FF2B5EF4-FFF2-40B4-BE49-F238E27FC236}">
                  <a16:creationId xmlns:a16="http://schemas.microsoft.com/office/drawing/2014/main" id="{9FC65BC9-1DD2-47DC-A7DC-2B25416E1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sp>
        <p:nvSpPr>
          <p:cNvPr id="231443" name="Line 19">
            <a:extLst>
              <a:ext uri="{FF2B5EF4-FFF2-40B4-BE49-F238E27FC236}">
                <a16:creationId xmlns:a16="http://schemas.microsoft.com/office/drawing/2014/main" id="{EF6BD9A9-1169-4FF7-BEF7-9CBE28C88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3933826"/>
            <a:ext cx="647700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44" name="Line 20">
            <a:extLst>
              <a:ext uri="{FF2B5EF4-FFF2-40B4-BE49-F238E27FC236}">
                <a16:creationId xmlns:a16="http://schemas.microsoft.com/office/drawing/2014/main" id="{19C351FF-E7AC-4A8F-80EC-F4CB3EA54D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3860800"/>
            <a:ext cx="792162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31445" name="Group 21">
            <a:extLst>
              <a:ext uri="{FF2B5EF4-FFF2-40B4-BE49-F238E27FC236}">
                <a16:creationId xmlns:a16="http://schemas.microsoft.com/office/drawing/2014/main" id="{35EB0089-9B8D-49E7-89B1-0D4EBB815B1A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5084763"/>
            <a:ext cx="936625" cy="366712"/>
            <a:chOff x="521" y="890"/>
            <a:chExt cx="998" cy="231"/>
          </a:xfrm>
        </p:grpSpPr>
        <p:sp>
          <p:nvSpPr>
            <p:cNvPr id="231446" name="Text Box 22">
              <a:extLst>
                <a:ext uri="{FF2B5EF4-FFF2-40B4-BE49-F238E27FC236}">
                  <a16:creationId xmlns:a16="http://schemas.microsoft.com/office/drawing/2014/main" id="{E37CE1DD-95B4-4A6C-86DC-063CA97DC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47" name="Text Box 23">
              <a:extLst>
                <a:ext uri="{FF2B5EF4-FFF2-40B4-BE49-F238E27FC236}">
                  <a16:creationId xmlns:a16="http://schemas.microsoft.com/office/drawing/2014/main" id="{71998D1A-8B9A-4B55-8479-9323B8B29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grpSp>
        <p:nvGrpSpPr>
          <p:cNvPr id="231457" name="Group 33">
            <a:extLst>
              <a:ext uri="{FF2B5EF4-FFF2-40B4-BE49-F238E27FC236}">
                <a16:creationId xmlns:a16="http://schemas.microsoft.com/office/drawing/2014/main" id="{02100F23-8CD1-48F8-B25B-8595B8F9D498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084763"/>
            <a:ext cx="936625" cy="366712"/>
            <a:chOff x="521" y="890"/>
            <a:chExt cx="998" cy="231"/>
          </a:xfrm>
        </p:grpSpPr>
        <p:sp>
          <p:nvSpPr>
            <p:cNvPr id="231458" name="Text Box 34">
              <a:extLst>
                <a:ext uri="{FF2B5EF4-FFF2-40B4-BE49-F238E27FC236}">
                  <a16:creationId xmlns:a16="http://schemas.microsoft.com/office/drawing/2014/main" id="{5F7D5F38-46CD-496F-8672-662A08598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59" name="Text Box 35">
              <a:extLst>
                <a:ext uri="{FF2B5EF4-FFF2-40B4-BE49-F238E27FC236}">
                  <a16:creationId xmlns:a16="http://schemas.microsoft.com/office/drawing/2014/main" id="{309C6BDA-9775-4BF9-A6A8-A0C87B913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grpSp>
        <p:nvGrpSpPr>
          <p:cNvPr id="231460" name="Group 36">
            <a:extLst>
              <a:ext uri="{FF2B5EF4-FFF2-40B4-BE49-F238E27FC236}">
                <a16:creationId xmlns:a16="http://schemas.microsoft.com/office/drawing/2014/main" id="{EAB28263-7829-450F-9A8E-35AB15F2C955}"/>
              </a:ext>
            </a:extLst>
          </p:cNvPr>
          <p:cNvGrpSpPr>
            <a:grpSpLocks/>
          </p:cNvGrpSpPr>
          <p:nvPr/>
        </p:nvGrpSpPr>
        <p:grpSpPr bwMode="auto">
          <a:xfrm>
            <a:off x="6743701" y="5013326"/>
            <a:ext cx="936625" cy="366713"/>
            <a:chOff x="521" y="890"/>
            <a:chExt cx="998" cy="231"/>
          </a:xfrm>
        </p:grpSpPr>
        <p:sp>
          <p:nvSpPr>
            <p:cNvPr id="231461" name="Text Box 37">
              <a:extLst>
                <a:ext uri="{FF2B5EF4-FFF2-40B4-BE49-F238E27FC236}">
                  <a16:creationId xmlns:a16="http://schemas.microsoft.com/office/drawing/2014/main" id="{D4876F49-9DB3-450A-88FC-DFF13D584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62" name="Text Box 38">
              <a:extLst>
                <a:ext uri="{FF2B5EF4-FFF2-40B4-BE49-F238E27FC236}">
                  <a16:creationId xmlns:a16="http://schemas.microsoft.com/office/drawing/2014/main" id="{9FB1373C-06A7-4448-AA1D-F16976655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grpSp>
        <p:nvGrpSpPr>
          <p:cNvPr id="231463" name="Group 39">
            <a:extLst>
              <a:ext uri="{FF2B5EF4-FFF2-40B4-BE49-F238E27FC236}">
                <a16:creationId xmlns:a16="http://schemas.microsoft.com/office/drawing/2014/main" id="{F6A77790-7125-4A37-9C52-EEA8DC854C57}"/>
              </a:ext>
            </a:extLst>
          </p:cNvPr>
          <p:cNvGrpSpPr>
            <a:grpSpLocks/>
          </p:cNvGrpSpPr>
          <p:nvPr/>
        </p:nvGrpSpPr>
        <p:grpSpPr bwMode="auto">
          <a:xfrm>
            <a:off x="8543926" y="5013326"/>
            <a:ext cx="936625" cy="366713"/>
            <a:chOff x="521" y="890"/>
            <a:chExt cx="998" cy="231"/>
          </a:xfrm>
        </p:grpSpPr>
        <p:sp>
          <p:nvSpPr>
            <p:cNvPr id="231464" name="Text Box 40">
              <a:extLst>
                <a:ext uri="{FF2B5EF4-FFF2-40B4-BE49-F238E27FC236}">
                  <a16:creationId xmlns:a16="http://schemas.microsoft.com/office/drawing/2014/main" id="{A9FD9849-3BBF-4233-BF86-EC1D255C6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890"/>
              <a:ext cx="499" cy="231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N</a:t>
              </a:r>
            </a:p>
          </p:txBody>
        </p:sp>
        <p:sp>
          <p:nvSpPr>
            <p:cNvPr id="231465" name="Text Box 41">
              <a:extLst>
                <a:ext uri="{FF2B5EF4-FFF2-40B4-BE49-F238E27FC236}">
                  <a16:creationId xmlns:a16="http://schemas.microsoft.com/office/drawing/2014/main" id="{52FED4C5-A832-4F9B-A033-858EAB2E2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890"/>
              <a:ext cx="499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/>
                <a:t>S</a:t>
              </a:r>
            </a:p>
          </p:txBody>
        </p:sp>
      </p:grpSp>
      <p:sp>
        <p:nvSpPr>
          <p:cNvPr id="231466" name="Line 42">
            <a:extLst>
              <a:ext uri="{FF2B5EF4-FFF2-40B4-BE49-F238E27FC236}">
                <a16:creationId xmlns:a16="http://schemas.microsoft.com/office/drawing/2014/main" id="{C45C3560-CCD8-4D85-8980-CDC706DD98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3" y="3789363"/>
            <a:ext cx="792162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67" name="Line 43">
            <a:extLst>
              <a:ext uri="{FF2B5EF4-FFF2-40B4-BE49-F238E27FC236}">
                <a16:creationId xmlns:a16="http://schemas.microsoft.com/office/drawing/2014/main" id="{621FDAA1-F8A7-4A64-8889-F075A0217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3789364"/>
            <a:ext cx="647700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0A04F08-DD79-45A3-9D36-0F30587C9B9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9F665E21-B706-416C-A132-10BBD458C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40E10582-9CFD-46E3-8F19-ADA27418F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268" y="0"/>
            <a:ext cx="10515600" cy="1325563"/>
          </a:xfrm>
          <a:noFill/>
          <a:ln/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FF0000"/>
                </a:solidFill>
              </a:rPr>
              <a:t>CAMPO MAGNÉTICO</a:t>
            </a:r>
          </a:p>
        </p:txBody>
      </p:sp>
      <p:pic>
        <p:nvPicPr>
          <p:cNvPr id="233477" name="Picture 5">
            <a:extLst>
              <a:ext uri="{FF2B5EF4-FFF2-40B4-BE49-F238E27FC236}">
                <a16:creationId xmlns:a16="http://schemas.microsoft.com/office/drawing/2014/main" id="{0A455FA8-1625-4B11-835C-DEA4C514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8" y="1690688"/>
            <a:ext cx="388778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Text Box 6">
            <a:extLst>
              <a:ext uri="{FF2B5EF4-FFF2-40B4-BE49-F238E27FC236}">
                <a16:creationId xmlns:a16="http://schemas.microsoft.com/office/drawing/2014/main" id="{8F7B4750-768A-4775-B5DB-8B7EDADD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29" y="1557339"/>
            <a:ext cx="740400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3200" b="1" dirty="0"/>
              <a:t>Características:</a:t>
            </a:r>
          </a:p>
          <a:p>
            <a:pPr algn="just">
              <a:spcBef>
                <a:spcPct val="50000"/>
              </a:spcBef>
            </a:pPr>
            <a:r>
              <a:rPr lang="pt-BR" altLang="pt-BR" sz="3200" dirty="0"/>
              <a:t>Saem do </a:t>
            </a:r>
            <a:r>
              <a:rPr lang="pt-BR" altLang="pt-BR" sz="3200" dirty="0" err="1"/>
              <a:t>pólo</a:t>
            </a:r>
            <a:r>
              <a:rPr lang="pt-BR" altLang="pt-BR" sz="3200" dirty="0"/>
              <a:t> norte e entram no </a:t>
            </a:r>
            <a:r>
              <a:rPr lang="pt-BR" altLang="pt-BR" sz="3200" dirty="0" err="1"/>
              <a:t>pólo</a:t>
            </a:r>
            <a:r>
              <a:rPr lang="pt-BR" altLang="pt-BR" sz="3200" dirty="0"/>
              <a:t> sul;</a:t>
            </a:r>
          </a:p>
          <a:p>
            <a:pPr algn="just">
              <a:spcBef>
                <a:spcPct val="50000"/>
              </a:spcBef>
            </a:pPr>
            <a:r>
              <a:rPr lang="pt-BR" altLang="pt-BR" sz="3200" dirty="0"/>
              <a:t>São sempre fechadas e nunca se cruzam;</a:t>
            </a:r>
          </a:p>
          <a:p>
            <a:pPr algn="just">
              <a:spcBef>
                <a:spcPct val="50000"/>
              </a:spcBef>
            </a:pPr>
            <a:r>
              <a:rPr lang="pt-BR" altLang="pt-BR" sz="3200" dirty="0"/>
              <a:t>O campo magnético será tanto mais intenso quanto maior for a proximidade entre as linhas;</a:t>
            </a:r>
          </a:p>
          <a:p>
            <a:pPr algn="just">
              <a:spcBef>
                <a:spcPct val="50000"/>
              </a:spcBef>
            </a:pPr>
            <a:r>
              <a:rPr lang="pt-BR" altLang="pt-BR" sz="3200" dirty="0"/>
              <a:t>São tangenciadas pelo </a:t>
            </a:r>
            <a:r>
              <a:rPr lang="pt-BR" altLang="pt-BR" sz="3200" b="1" dirty="0"/>
              <a:t>vetor indução magnética.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7D3510-8786-48D9-AFFE-E15D0C7B4B9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9389ED-D107-4B94-97DD-FB3DF5245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3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3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3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3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33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>
            <a:extLst>
              <a:ext uri="{FF2B5EF4-FFF2-40B4-BE49-F238E27FC236}">
                <a16:creationId xmlns:a16="http://schemas.microsoft.com/office/drawing/2014/main" id="{3E9E3F2C-9B9A-4BD5-A21B-2A1D551A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857" y="1181100"/>
            <a:ext cx="5754517" cy="5399087"/>
          </a:xfrm>
        </p:spPr>
        <p:txBody>
          <a:bodyPr>
            <a:noAutofit/>
          </a:bodyPr>
          <a:lstStyle/>
          <a:p>
            <a:pPr algn="just"/>
            <a:r>
              <a:rPr lang="pt-BR" altLang="pt-BR" dirty="0"/>
              <a:t>Como o </a:t>
            </a:r>
            <a:r>
              <a:rPr lang="pt-BR" altLang="pt-BR" dirty="0" err="1"/>
              <a:t>pólo</a:t>
            </a:r>
            <a:r>
              <a:rPr lang="pt-BR" altLang="pt-BR" dirty="0"/>
              <a:t> norte da Terra atrai o </a:t>
            </a:r>
            <a:r>
              <a:rPr lang="pt-BR" altLang="pt-BR" dirty="0" err="1"/>
              <a:t>pólo</a:t>
            </a:r>
            <a:r>
              <a:rPr lang="pt-BR" altLang="pt-BR" dirty="0"/>
              <a:t> sul de um ímã, o </a:t>
            </a:r>
            <a:r>
              <a:rPr lang="pt-BR" altLang="pt-BR" dirty="0" err="1"/>
              <a:t>pólo</a:t>
            </a:r>
            <a:r>
              <a:rPr lang="pt-BR" altLang="pt-BR" dirty="0"/>
              <a:t> norte geográfico da Terra se comporta como um </a:t>
            </a:r>
            <a:r>
              <a:rPr lang="pt-BR" altLang="pt-BR" dirty="0" err="1"/>
              <a:t>pólo</a:t>
            </a:r>
            <a:r>
              <a:rPr lang="pt-BR" altLang="pt-BR" dirty="0"/>
              <a:t> sul magnético. </a:t>
            </a:r>
          </a:p>
          <a:p>
            <a:pPr algn="just"/>
            <a:r>
              <a:rPr lang="pt-BR" altLang="pt-BR" dirty="0"/>
              <a:t>Já o </a:t>
            </a:r>
            <a:r>
              <a:rPr lang="pt-BR" altLang="pt-BR" dirty="0" err="1"/>
              <a:t>pólo</a:t>
            </a:r>
            <a:r>
              <a:rPr lang="pt-BR" altLang="pt-BR" dirty="0"/>
              <a:t> sul geográfico atrai o </a:t>
            </a:r>
            <a:r>
              <a:rPr lang="pt-BR" altLang="pt-BR" dirty="0" err="1"/>
              <a:t>pólo</a:t>
            </a:r>
            <a:r>
              <a:rPr lang="pt-BR" altLang="pt-BR" dirty="0"/>
              <a:t> norte de um ímã. </a:t>
            </a:r>
          </a:p>
          <a:p>
            <a:pPr algn="just"/>
            <a:r>
              <a:rPr lang="pt-BR" altLang="pt-BR" dirty="0"/>
              <a:t>Podemos então dizer que a Terra é um grande ímã, onde o </a:t>
            </a:r>
            <a:r>
              <a:rPr lang="pt-BR" altLang="pt-BR" dirty="0" err="1"/>
              <a:t>pólo</a:t>
            </a:r>
            <a:r>
              <a:rPr lang="pt-BR" altLang="pt-BR" dirty="0"/>
              <a:t> norte geográfico coincide com o </a:t>
            </a:r>
            <a:r>
              <a:rPr lang="pt-BR" altLang="pt-BR" dirty="0" err="1"/>
              <a:t>pólo</a:t>
            </a:r>
            <a:r>
              <a:rPr lang="pt-BR" altLang="pt-BR" dirty="0"/>
              <a:t> sul magnético. Já o </a:t>
            </a:r>
            <a:r>
              <a:rPr lang="pt-BR" altLang="pt-BR" dirty="0" err="1"/>
              <a:t>pólo</a:t>
            </a:r>
            <a:r>
              <a:rPr lang="pt-BR" altLang="pt-BR" dirty="0"/>
              <a:t> sul geográfico coincide com o </a:t>
            </a:r>
            <a:r>
              <a:rPr lang="pt-BR" altLang="pt-BR" dirty="0" err="1"/>
              <a:t>pólo</a:t>
            </a:r>
            <a:r>
              <a:rPr lang="pt-BR" altLang="pt-BR" dirty="0"/>
              <a:t> norte magnético. 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F0DC4AFA-911B-4A1A-9360-BF775B22B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04535" y="128587"/>
            <a:ext cx="8229600" cy="774700"/>
          </a:xfrm>
          <a:noFill/>
          <a:ln/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FF0000"/>
                </a:solidFill>
              </a:rPr>
              <a:t>PÓLOS DA TERRA</a:t>
            </a:r>
          </a:p>
        </p:txBody>
      </p:sp>
      <p:pic>
        <p:nvPicPr>
          <p:cNvPr id="80898" name="Picture 2" descr="Resultado de imagem para polos magneticos da terra">
            <a:extLst>
              <a:ext uri="{FF2B5EF4-FFF2-40B4-BE49-F238E27FC236}">
                <a16:creationId xmlns:a16="http://schemas.microsoft.com/office/drawing/2014/main" id="{7A4A4B83-193E-4868-8D7D-7821626B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0"/>
            <a:ext cx="639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13A056-8063-468B-AB61-4F766053021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EE404A-E3FE-4ABE-8502-BAA8B4B93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/>
      <p:bldP spid="2242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>
            <a:extLst>
              <a:ext uri="{FF2B5EF4-FFF2-40B4-BE49-F238E27FC236}">
                <a16:creationId xmlns:a16="http://schemas.microsoft.com/office/drawing/2014/main" id="{F3A5D172-BCBE-49CD-884C-A182DCE40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800" b="1" dirty="0">
                <a:solidFill>
                  <a:srgbClr val="FF0000"/>
                </a:solidFill>
              </a:rPr>
              <a:t>CAMPO MAGNÉTICO GERADO POR CORRENTE ELÉTRICA</a:t>
            </a:r>
          </a:p>
        </p:txBody>
      </p:sp>
      <p:pic>
        <p:nvPicPr>
          <p:cNvPr id="235526" name="Picture 6">
            <a:extLst>
              <a:ext uri="{FF2B5EF4-FFF2-40B4-BE49-F238E27FC236}">
                <a16:creationId xmlns:a16="http://schemas.microsoft.com/office/drawing/2014/main" id="{B1E88EAB-3655-4A00-99F4-E675A831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628775"/>
            <a:ext cx="51133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Text Box 7">
            <a:extLst>
              <a:ext uri="{FF2B5EF4-FFF2-40B4-BE49-F238E27FC236}">
                <a16:creationId xmlns:a16="http://schemas.microsoft.com/office/drawing/2014/main" id="{01C55B80-3BC4-4C1E-84E1-70B4AC43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00213"/>
            <a:ext cx="34559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b="1"/>
              <a:t>Hans Christian – 1820</a:t>
            </a:r>
          </a:p>
          <a:p>
            <a:pPr algn="just">
              <a:spcBef>
                <a:spcPct val="50000"/>
              </a:spcBef>
            </a:pPr>
            <a:r>
              <a:rPr lang="pt-BR" altLang="pt-BR" sz="2400" b="1"/>
              <a:t>Cargas elétricas em movimento, ou seja, corrente elétrica, criam um campo magnético na região do espaço que as circunda, sendo, portanto, fontes de campo magnético.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06D070-D84F-452E-BAD3-B7EAAB9DCEA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E7A9A9-BABE-4F96-B32D-35223349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3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>
            <a:extLst>
              <a:ext uri="{FF2B5EF4-FFF2-40B4-BE49-F238E27FC236}">
                <a16:creationId xmlns:a16="http://schemas.microsoft.com/office/drawing/2014/main" id="{E54E90D8-C7DC-431D-BF46-CDAC14A65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400" b="1"/>
              <a:t>CAMPO GERADO POR CORRENTE EM UM FIO RETILÍNEO</a:t>
            </a:r>
          </a:p>
        </p:txBody>
      </p:sp>
      <p:pic>
        <p:nvPicPr>
          <p:cNvPr id="236548" name="Picture 4">
            <a:extLst>
              <a:ext uri="{FF2B5EF4-FFF2-40B4-BE49-F238E27FC236}">
                <a16:creationId xmlns:a16="http://schemas.microsoft.com/office/drawing/2014/main" id="{6CEF9789-E7E0-47A5-B1E8-B87FC86C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28775"/>
            <a:ext cx="3744913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49" name="Picture 5">
            <a:extLst>
              <a:ext uri="{FF2B5EF4-FFF2-40B4-BE49-F238E27FC236}">
                <a16:creationId xmlns:a16="http://schemas.microsoft.com/office/drawing/2014/main" id="{9410B982-4638-4159-8D31-1CA9F846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72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341439"/>
            <a:ext cx="357663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>
            <a:extLst>
              <a:ext uri="{FF2B5EF4-FFF2-40B4-BE49-F238E27FC236}">
                <a16:creationId xmlns:a16="http://schemas.microsoft.com/office/drawing/2014/main" id="{E71C9691-8982-485C-BA09-FBE1492A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941889"/>
            <a:ext cx="82089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/>
              <a:t>direção: perpendicular ao plano que contenha o fio;</a:t>
            </a:r>
          </a:p>
          <a:p>
            <a:pPr>
              <a:spcBef>
                <a:spcPct val="50000"/>
              </a:spcBef>
            </a:pPr>
            <a:r>
              <a:rPr lang="pt-BR" altLang="pt-BR" sz="2400" b="1"/>
              <a:t>sentido: dado pela regra da mão direita;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7D8E37-3D64-4B95-BA10-5773D7072DB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922512-8E46-42B2-8EFE-23318AFA9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Rectangle 7">
            <a:extLst>
              <a:ext uri="{FF2B5EF4-FFF2-40B4-BE49-F238E27FC236}">
                <a16:creationId xmlns:a16="http://schemas.microsoft.com/office/drawing/2014/main" id="{05E6A1C5-6C87-4988-BF16-C254C5F63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pt-BR" altLang="pt-BR" sz="3400" b="1"/>
              <a:t>CAMPO GERADO POR CORRENTE EM UM FIO RETILÍNEO</a:t>
            </a:r>
          </a:p>
        </p:txBody>
      </p:sp>
      <p:sp>
        <p:nvSpPr>
          <p:cNvPr id="259080" name="Text Box 8">
            <a:extLst>
              <a:ext uri="{FF2B5EF4-FFF2-40B4-BE49-F238E27FC236}">
                <a16:creationId xmlns:a16="http://schemas.microsoft.com/office/drawing/2014/main" id="{F8A7FC6F-C633-4081-9D37-7E28CEC20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773239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/>
              <a:t>Intensidade do campo magnético:</a:t>
            </a:r>
          </a:p>
        </p:txBody>
      </p:sp>
      <p:graphicFrame>
        <p:nvGraphicFramePr>
          <p:cNvPr id="259081" name="Object 9">
            <a:extLst>
              <a:ext uri="{FF2B5EF4-FFF2-40B4-BE49-F238E27FC236}">
                <a16:creationId xmlns:a16="http://schemas.microsoft.com/office/drawing/2014/main" id="{786F77B1-7FE5-4371-B281-1CE92B9A187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367213" y="2492375"/>
          <a:ext cx="36004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259081" name="Object 9">
                        <a:extLst>
                          <a:ext uri="{FF2B5EF4-FFF2-40B4-BE49-F238E27FC236}">
                            <a16:creationId xmlns:a16="http://schemas.microsoft.com/office/drawing/2014/main" id="{786F77B1-7FE5-4371-B281-1CE92B9A1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2492375"/>
                        <a:ext cx="360045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3" name="Line 11">
            <a:extLst>
              <a:ext uri="{FF2B5EF4-FFF2-40B4-BE49-F238E27FC236}">
                <a16:creationId xmlns:a16="http://schemas.microsoft.com/office/drawing/2014/main" id="{C97089F6-8C58-433E-9EF1-62695C4387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3613" y="4005263"/>
            <a:ext cx="1008062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9084" name="Text Box 12">
            <a:extLst>
              <a:ext uri="{FF2B5EF4-FFF2-40B4-BE49-F238E27FC236}">
                <a16:creationId xmlns:a16="http://schemas.microsoft.com/office/drawing/2014/main" id="{0F8ACE4F-8973-478D-A67F-040F875B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6529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Indução magnética - tesla</a:t>
            </a:r>
          </a:p>
        </p:txBody>
      </p:sp>
      <p:sp>
        <p:nvSpPr>
          <p:cNvPr id="259085" name="Line 13">
            <a:extLst>
              <a:ext uri="{FF2B5EF4-FFF2-40B4-BE49-F238E27FC236}">
                <a16:creationId xmlns:a16="http://schemas.microsoft.com/office/drawing/2014/main" id="{CB53DAB5-AB61-453E-8D2A-109BA7726A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51538" y="2492375"/>
            <a:ext cx="7921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9086" name="Text Box 14">
            <a:extLst>
              <a:ext uri="{FF2B5EF4-FFF2-40B4-BE49-F238E27FC236}">
                <a16:creationId xmlns:a16="http://schemas.microsoft.com/office/drawing/2014/main" id="{C9C776B3-AB16-4F27-A937-DA785A7C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1700213"/>
            <a:ext cx="4465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b="1"/>
              <a:t>Permeabilidade magnética do meio que envolve o fio – Tm/A</a:t>
            </a:r>
          </a:p>
        </p:txBody>
      </p:sp>
      <p:sp>
        <p:nvSpPr>
          <p:cNvPr id="259087" name="Line 15">
            <a:extLst>
              <a:ext uri="{FF2B5EF4-FFF2-40B4-BE49-F238E27FC236}">
                <a16:creationId xmlns:a16="http://schemas.microsoft.com/office/drawing/2014/main" id="{6521D620-2C7B-46B9-972F-777C93B3E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3068638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9088" name="Text Box 16">
            <a:extLst>
              <a:ext uri="{FF2B5EF4-FFF2-40B4-BE49-F238E27FC236}">
                <a16:creationId xmlns:a16="http://schemas.microsoft.com/office/drawing/2014/main" id="{AFB292CB-B6FB-4CFA-884D-3F724EBD7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2636838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Intensidade de corrente - A</a:t>
            </a:r>
          </a:p>
        </p:txBody>
      </p:sp>
      <p:sp>
        <p:nvSpPr>
          <p:cNvPr id="259089" name="Line 17">
            <a:extLst>
              <a:ext uri="{FF2B5EF4-FFF2-40B4-BE49-F238E27FC236}">
                <a16:creationId xmlns:a16="http://schemas.microsoft.com/office/drawing/2014/main" id="{AF10FB45-112B-4C62-977C-7E8C9CAC5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1" y="4724401"/>
            <a:ext cx="5048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9090" name="Text Box 18">
            <a:extLst>
              <a:ext uri="{FF2B5EF4-FFF2-40B4-BE49-F238E27FC236}">
                <a16:creationId xmlns:a16="http://schemas.microsoft.com/office/drawing/2014/main" id="{31AA46BB-43D3-4DD6-8622-73A525F7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47244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b="1"/>
              <a:t>Distância do fio ao ponto - m</a:t>
            </a:r>
          </a:p>
        </p:txBody>
      </p:sp>
      <p:sp>
        <p:nvSpPr>
          <p:cNvPr id="259091" name="Text Box 19">
            <a:extLst>
              <a:ext uri="{FF2B5EF4-FFF2-40B4-BE49-F238E27FC236}">
                <a16:creationId xmlns:a16="http://schemas.microsoft.com/office/drawing/2014/main" id="{B986C7FE-CD77-4325-A5EE-189BC76B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5373688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400" b="1">
                <a:cs typeface="Arial" panose="020B0604020202020204" pitchFamily="34" charset="0"/>
              </a:rPr>
              <a:t>µ</a:t>
            </a:r>
            <a:r>
              <a:rPr lang="en-US" altLang="pt-BR" sz="2400" b="1" baseline="-25000">
                <a:cs typeface="Arial" panose="020B0604020202020204" pitchFamily="34" charset="0"/>
              </a:rPr>
              <a:t>0</a:t>
            </a:r>
            <a:r>
              <a:rPr lang="en-US" altLang="pt-BR" sz="2400" b="1">
                <a:cs typeface="Arial" panose="020B0604020202020204" pitchFamily="34" charset="0"/>
              </a:rPr>
              <a:t> = 4</a:t>
            </a:r>
            <a:r>
              <a:rPr lang="el-GR" altLang="pt-BR" sz="2400" b="1">
                <a:cs typeface="Arial" panose="020B0604020202020204" pitchFamily="34" charset="0"/>
              </a:rPr>
              <a:t>π</a:t>
            </a:r>
            <a:r>
              <a:rPr lang="pt-BR" altLang="pt-BR" sz="2400" b="1">
                <a:cs typeface="Arial" panose="020B0604020202020204" pitchFamily="34" charset="0"/>
              </a:rPr>
              <a:t> 10</a:t>
            </a:r>
            <a:r>
              <a:rPr lang="pt-BR" altLang="pt-BR" sz="2400" b="1" baseline="30000">
                <a:cs typeface="Arial" panose="020B0604020202020204" pitchFamily="34" charset="0"/>
              </a:rPr>
              <a:t>-7</a:t>
            </a:r>
            <a:r>
              <a:rPr lang="pt-BR" altLang="pt-BR" sz="2400" b="1">
                <a:cs typeface="Arial" panose="020B0604020202020204" pitchFamily="34" charset="0"/>
              </a:rPr>
              <a:t> Tm/A</a:t>
            </a:r>
            <a:endParaRPr lang="el-GR" altLang="pt-BR" sz="2400" b="1"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1B98C1-F348-4231-B51E-E63F215D269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E919CD0-5548-4ACE-9AAF-5ACB5C531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/>
      <p:bldP spid="259080" grpId="0"/>
      <p:bldP spid="259084" grpId="0"/>
      <p:bldP spid="259086" grpId="0"/>
      <p:bldP spid="259088" grpId="0"/>
      <p:bldP spid="259090" grpId="0"/>
      <p:bldP spid="25909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750</Words>
  <Application>Microsoft Office PowerPoint</Application>
  <PresentationFormat>Widescreen</PresentationFormat>
  <Paragraphs>129</Paragraphs>
  <Slides>20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Arial Black</vt:lpstr>
      <vt:lpstr>Brush Script MT</vt:lpstr>
      <vt:lpstr>Calibri</vt:lpstr>
      <vt:lpstr>Calibri Light</vt:lpstr>
      <vt:lpstr>Palace Script MT</vt:lpstr>
      <vt:lpstr>Tema do Office</vt:lpstr>
      <vt:lpstr>Microsoft Equation 3.0</vt:lpstr>
      <vt:lpstr>Apresentação do PowerPoint</vt:lpstr>
      <vt:lpstr>INTRODUÇÃO</vt:lpstr>
      <vt:lpstr>INTERAÇÃO ENTRE OS PÓLOS</vt:lpstr>
      <vt:lpstr>INSEPARABILIDADE DOS PÓLOS</vt:lpstr>
      <vt:lpstr>CAMPO MAGNÉTICO</vt:lpstr>
      <vt:lpstr>PÓLOS DA TERRA</vt:lpstr>
      <vt:lpstr>CAMPO MAGNÉTICO GERADO POR CORRENTE ELÉTRICA</vt:lpstr>
      <vt:lpstr>CAMPO GERADO POR CORRENTE EM UM FIO RETILÍNEO</vt:lpstr>
      <vt:lpstr>CAMPO GERADO POR CORRENTE EM UM FIO RETILÍNEO</vt:lpstr>
      <vt:lpstr>CAMPO MAGNÉTICO GERADO POR ESPIRA CIRCULAR</vt:lpstr>
      <vt:lpstr>CAMPO MAGNÉTICO GERADO POR ESPIRA CIRCULAR</vt:lpstr>
      <vt:lpstr>CAMPO MAGNÉTICO GERADO POR SOLENÓIDE</vt:lpstr>
      <vt:lpstr>CAMPO MAGNÉTICO GERADO POR SOLENÓIDE</vt:lpstr>
      <vt:lpstr>CAMPO MAGNETICO GERADO POR SOLENÓIDE</vt:lpstr>
      <vt:lpstr>AÇÃO DO  CAMPO  MAGNÉTICO  SOBRE  CARGAS  ELÉTRICAS</vt:lpstr>
      <vt:lpstr>Apresentação do PowerPoint</vt:lpstr>
      <vt:lpstr>FORÇA SOBRE FIO CONDUTOR COLOCADO EM CAMPO MAGNÉTICO UNIFORME</vt:lpstr>
      <vt:lpstr>INDUÇÃO ELETROMAGNÉTICA</vt:lpstr>
      <vt:lpstr>LEI DE LENZ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3</cp:revision>
  <dcterms:created xsi:type="dcterms:W3CDTF">2018-09-21T19:27:01Z</dcterms:created>
  <dcterms:modified xsi:type="dcterms:W3CDTF">2018-09-21T19:47:34Z</dcterms:modified>
</cp:coreProperties>
</file>