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8" r:id="rId4"/>
    <p:sldId id="262" r:id="rId5"/>
    <p:sldId id="263" r:id="rId6"/>
    <p:sldId id="264" r:id="rId7"/>
    <p:sldId id="265" r:id="rId8"/>
    <p:sldId id="257" r:id="rId9"/>
    <p:sldId id="259" r:id="rId10"/>
    <p:sldId id="260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5" r:id="rId21"/>
    <p:sldId id="296" r:id="rId22"/>
    <p:sldId id="297" r:id="rId23"/>
    <p:sldId id="298" r:id="rId24"/>
    <p:sldId id="300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F1E964-D97D-4CD2-A510-C5E97EA1D687}" v="21" dt="2018-09-21T19:23:11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ânio franco maciel" userId="259ff5323b21ecc1" providerId="LiveId" clId="{72F1E964-D97D-4CD2-A510-C5E97EA1D687}"/>
    <pc:docChg chg="addSld modSld">
      <pc:chgData name="estefânio franco maciel" userId="259ff5323b21ecc1" providerId="LiveId" clId="{72F1E964-D97D-4CD2-A510-C5E97EA1D687}" dt="2018-09-21T19:23:11.180" v="20" actId="14100"/>
      <pc:docMkLst>
        <pc:docMk/>
      </pc:docMkLst>
      <pc:sldChg chg="addSp modSp add">
        <pc:chgData name="estefânio franco maciel" userId="259ff5323b21ecc1" providerId="LiveId" clId="{72F1E964-D97D-4CD2-A510-C5E97EA1D687}" dt="2018-09-21T19:22:23.884" v="13" actId="1036"/>
        <pc:sldMkLst>
          <pc:docMk/>
          <pc:sldMk cId="4203284645" sldId="299"/>
        </pc:sldMkLst>
        <pc:picChg chg="add mod">
          <ac:chgData name="estefânio franco maciel" userId="259ff5323b21ecc1" providerId="LiveId" clId="{72F1E964-D97D-4CD2-A510-C5E97EA1D687}" dt="2018-09-21T19:22:23.884" v="13" actId="1036"/>
          <ac:picMkLst>
            <pc:docMk/>
            <pc:sldMk cId="4203284645" sldId="299"/>
            <ac:picMk id="24578" creationId="{1108596D-E123-4C78-85FE-14DADFEC0B93}"/>
          </ac:picMkLst>
        </pc:picChg>
      </pc:sldChg>
      <pc:sldChg chg="addSp modSp add">
        <pc:chgData name="estefânio franco maciel" userId="259ff5323b21ecc1" providerId="LiveId" clId="{72F1E964-D97D-4CD2-A510-C5E97EA1D687}" dt="2018-09-21T19:23:11.180" v="20" actId="14100"/>
        <pc:sldMkLst>
          <pc:docMk/>
          <pc:sldMk cId="2824571585" sldId="300"/>
        </pc:sldMkLst>
        <pc:picChg chg="add mod">
          <ac:chgData name="estefânio franco maciel" userId="259ff5323b21ecc1" providerId="LiveId" clId="{72F1E964-D97D-4CD2-A510-C5E97EA1D687}" dt="2018-09-21T19:23:11.180" v="20" actId="14100"/>
          <ac:picMkLst>
            <pc:docMk/>
            <pc:sldMk cId="2824571585" sldId="300"/>
            <ac:picMk id="25602" creationId="{AA5B7CE8-C6F0-408B-83ED-4AA848EF1EB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BD331-F8B8-48EE-92DB-C717018D2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E29211-822D-4997-80A3-58F2DE6E7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D8C9CC-BCA7-4676-AB39-82E08B20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84DC31-9D44-43C1-9E69-517F0E91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EFD3B6-F8E7-4728-8EBA-E88C902D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76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0C7D7-DEDD-40AC-807B-6DE1C89D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682091-3B4D-4CFA-B975-CF63FA0DF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DE15A3-FE14-4066-AEA4-F490A696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30F679-0CED-41C1-8B7A-0A299431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C9B789-CA4A-476B-8EB7-E110677F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14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41F95C-DFDB-4871-97DE-DF30AF762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C38DB7-6D0B-481F-B2D7-0C4C233E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105F00-AA2F-4D91-9D35-B7466D88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ED945F-F971-4F2C-A236-262ECD83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876DCA-FF72-4F14-8C10-E35161EE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18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87E36-0F12-413B-94B9-2A9D36B1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DA6434-6998-4C44-AC7F-87EC623A8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C30102-EA95-4182-AE92-9AC3BBD3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0AD97B-456F-404D-8CB2-B7D3C418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BF876A-8E0B-46CB-BD7C-65EC40C7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4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00876-4F90-455E-825B-12458553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552600-C319-4D8A-9054-F7A416795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298E6B-A937-4807-A304-F856A16F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BFE9D5-A6F5-41F1-B0A4-371CA3F5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0CE75E-9D75-4033-BD5D-833B801C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0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095F4-40CF-4681-9E3A-CB410320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8490AF-91F6-4BBB-BC94-44F623004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7846A3-0291-4432-A732-BDB03BCA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1E501F-23EE-4369-AA79-32858303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E7AFA7-5218-4703-8D22-1953FA718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D40744-1821-4129-8C65-772FB4DD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70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C5F7B-F295-413A-B342-811F89A8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DB4AA8-556D-4F00-A5A0-00B6B08CD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EB286D-7786-467C-9EA7-275AF1217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A90B6C-DA23-4633-9F1D-E480C9DA5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2D080F1-652D-42DA-BB36-BBC8B49AF8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3D10003-FFD6-470A-A4E4-51DDA51C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F87CB38-5593-47B0-9C7C-18285643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7B8D11C-CD3E-4A4C-BE4F-30DF3ACA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07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DE9B9-A9FE-4270-8F49-AF69FD84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4066E8-E8E0-4221-A5BB-369AAAA9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2C9EC2F-88A2-4E81-884A-8FE54AA7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E470A0-05EC-4487-9083-6C8342DC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10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506A17-600A-4EAF-ABAA-5D4C980C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31DF3B-BD07-4581-9907-AFA98580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426FF1-0670-4CDC-8743-DB24A0DA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43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B171A-7454-47EC-B76D-F73F4B9B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8CFAA-0619-4A93-856E-910D732DC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5CABC0-F39E-4A99-822A-0044E0445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ED290B-A1A4-4063-9683-3DC29BFA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ED16C2-BF3E-412E-88AB-D3BA80A8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7FAD11-5BEA-4106-9690-60C4EB14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9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61FB7-EB15-4538-B3CD-2C3C17F1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014621-4DEE-4EBB-ACE8-F3A5CABE2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8B2413-CEF6-41E8-A162-A2C8C01ED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3751D4-E5CB-484B-B767-2BA53184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67A669-1BCB-4939-8541-A08FFAA1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75500C-202E-4B6E-A3CB-D089BB25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85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8CD8A8-2DC2-4B90-9886-ED488020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011CA2-C431-4F3D-BD03-DE9578A6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62214C-7224-4447-90D5-6E06F152C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09257-9269-474E-AE36-2FCDF0FC89E4}" type="datetimeFigureOut">
              <a:rPr lang="pt-BR" smtClean="0"/>
              <a:t>21/09/2018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642BD5-2FF6-417B-A1A2-44AE58A7D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ED8537-2112-476D-8D75-77D852C8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E8E4-7277-4683-8BE4-545C98FB1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6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m para GEOMETRIA ESPACIAL">
            <a:extLst>
              <a:ext uri="{FF2B5EF4-FFF2-40B4-BE49-F238E27FC236}">
                <a16:creationId xmlns:a16="http://schemas.microsoft.com/office/drawing/2014/main" id="{17F209C5-8E44-49F8-98DF-5B840D37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8FC62DB-07AD-4229-ADDF-9DF8D7955406}"/>
              </a:ext>
            </a:extLst>
          </p:cNvPr>
          <p:cNvSpPr txBox="1"/>
          <p:nvPr/>
        </p:nvSpPr>
        <p:spPr>
          <a:xfrm>
            <a:off x="1524600" y="501340"/>
            <a:ext cx="9227206" cy="1323439"/>
          </a:xfrm>
          <a:prstGeom prst="rect">
            <a:avLst/>
          </a:prstGeom>
          <a:solidFill>
            <a:srgbClr val="FFFF66">
              <a:alpha val="45098"/>
            </a:srgbClr>
          </a:solidFill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TOP 10 - DINÂMICO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097385-0095-469C-A78B-C2AF0609987F}"/>
              </a:ext>
            </a:extLst>
          </p:cNvPr>
          <p:cNvSpPr txBox="1"/>
          <p:nvPr/>
        </p:nvSpPr>
        <p:spPr>
          <a:xfrm>
            <a:off x="2240227" y="2586972"/>
            <a:ext cx="7013458" cy="3785652"/>
          </a:xfrm>
          <a:prstGeom prst="rect">
            <a:avLst/>
          </a:prstGeom>
          <a:solidFill>
            <a:srgbClr val="FFFF66">
              <a:alpha val="52941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0" b="1" dirty="0" err="1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matemátICA</a:t>
            </a:r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</a:p>
          <a:p>
            <a:pPr algn="ctr"/>
            <a:endParaRPr lang="pt-BR" sz="8000" b="1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MÓDULO 6</a:t>
            </a:r>
          </a:p>
        </p:txBody>
      </p:sp>
    </p:spTree>
    <p:extLst>
      <p:ext uri="{BB962C8B-B14F-4D97-AF65-F5344CB8AC3E}">
        <p14:creationId xmlns:p14="http://schemas.microsoft.com/office/powerpoint/2010/main" val="16140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>
            <a:extLst>
              <a:ext uri="{FF2B5EF4-FFF2-40B4-BE49-F238E27FC236}">
                <a16:creationId xmlns:a16="http://schemas.microsoft.com/office/drawing/2014/main" id="{FA9B756E-1F14-445E-8D9F-D6F910B5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40" y="415096"/>
            <a:ext cx="2133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solidFill>
                  <a:srgbClr val="FF0000"/>
                </a:solidFill>
              </a:rPr>
              <a:t>VOLUME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025DBE-99A7-4621-9424-DEEE0550BAA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DFEE9B7-1245-43D0-AF9A-D0084B796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5362" name="Picture 2" descr="Resultado de imagem para CILINDRO VOLUME">
            <a:extLst>
              <a:ext uri="{FF2B5EF4-FFF2-40B4-BE49-F238E27FC236}">
                <a16:creationId xmlns:a16="http://schemas.microsoft.com/office/drawing/2014/main" id="{D23B2824-8F7A-42BB-A2CD-2C363402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66" y="1412705"/>
            <a:ext cx="6359334" cy="43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>
            <a:extLst>
              <a:ext uri="{FF2B5EF4-FFF2-40B4-BE49-F238E27FC236}">
                <a16:creationId xmlns:a16="http://schemas.microsoft.com/office/drawing/2014/main" id="{4B354775-54E6-4A84-A9F8-67BE121D7F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0238" y="4386768"/>
            <a:ext cx="1871662" cy="11191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63FAED58-12FD-47C2-83C5-5D4F0D0D70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0238" y="787906"/>
            <a:ext cx="2303462" cy="4699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F545ED48-54FD-4FF3-A255-2DAE9C06CB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1900" y="714882"/>
            <a:ext cx="431800" cy="36544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07AB9D34-93EB-410B-A3F2-F28A01DDC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1" y="714881"/>
            <a:ext cx="2455863" cy="37258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0280D8E4-5476-4A88-A60B-C352D82BB6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0325" y="4386768"/>
            <a:ext cx="1511300" cy="10810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5CBDC353-5B1B-4363-B50A-E71573E1CC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0238" y="5467857"/>
            <a:ext cx="3313112" cy="7143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4BF2221B-6AA5-44D9-9F77-ECDEBBF77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1" y="787906"/>
            <a:ext cx="974725" cy="469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42B201F3-0CE3-4D99-B06B-E3518C040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4891594"/>
            <a:ext cx="86360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14A654F4-7E43-4626-9FBC-07DDC82D6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6" y="4891593"/>
            <a:ext cx="1558925" cy="71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0" name="Line 12">
            <a:extLst>
              <a:ext uri="{FF2B5EF4-FFF2-40B4-BE49-F238E27FC236}">
                <a16:creationId xmlns:a16="http://schemas.microsoft.com/office/drawing/2014/main" id="{9753B5B6-031A-4B35-86DC-53C827EB1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1" y="787907"/>
            <a:ext cx="73025" cy="41036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1" name="Line 13">
            <a:extLst>
              <a:ext uri="{FF2B5EF4-FFF2-40B4-BE49-F238E27FC236}">
                <a16:creationId xmlns:a16="http://schemas.microsoft.com/office/drawing/2014/main" id="{73A89E86-EB76-4B59-ACA9-4AD459272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859344"/>
            <a:ext cx="1657350" cy="41751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2" name="Line 14">
            <a:extLst>
              <a:ext uri="{FF2B5EF4-FFF2-40B4-BE49-F238E27FC236}">
                <a16:creationId xmlns:a16="http://schemas.microsoft.com/office/drawing/2014/main" id="{B23ADBF4-DA59-49C8-95B8-B32FD7D290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4763" y="4386768"/>
            <a:ext cx="273685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388A8C19-BF03-4E74-8FC8-1E0026B51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14" y="-81166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b="1" dirty="0">
                <a:solidFill>
                  <a:srgbClr val="FF0000"/>
                </a:solidFill>
              </a:rPr>
              <a:t>PIRÂMIDE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EA585AB9-1BCA-4130-8280-58CA5D0F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5828219"/>
            <a:ext cx="4897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/>
              <a:t>Raio da Circunferência Circunscrita ( R )</a:t>
            </a:r>
          </a:p>
        </p:txBody>
      </p:sp>
      <p:sp>
        <p:nvSpPr>
          <p:cNvPr id="12305" name="Line 17">
            <a:extLst>
              <a:ext uri="{FF2B5EF4-FFF2-40B4-BE49-F238E27FC236}">
                <a16:creationId xmlns:a16="http://schemas.microsoft.com/office/drawing/2014/main" id="{8511A991-79E2-4A21-BA54-97C7755F2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4891593"/>
            <a:ext cx="5762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286030E0-680D-4EBC-9FDF-0D377098C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5467856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Apótema da base (M)</a:t>
            </a:r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id="{5F69B8E9-C2E6-4374-AC5D-CC9FEAD215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1763" y="1651507"/>
            <a:ext cx="1008062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EEE3274E-45A6-43B6-B118-451B92652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1075243"/>
            <a:ext cx="2303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Apótema da pirâmide (A</a:t>
            </a:r>
            <a:r>
              <a:rPr lang="pt-BR" altLang="pt-BR" sz="1800" b="1" baseline="-25000"/>
              <a:t>p</a:t>
            </a:r>
            <a:r>
              <a:rPr lang="pt-BR" altLang="pt-BR" sz="1800" b="1"/>
              <a:t>)</a:t>
            </a:r>
          </a:p>
        </p:txBody>
      </p:sp>
      <p:sp>
        <p:nvSpPr>
          <p:cNvPr id="12309" name="Line 21">
            <a:extLst>
              <a:ext uri="{FF2B5EF4-FFF2-40B4-BE49-F238E27FC236}">
                <a16:creationId xmlns:a16="http://schemas.microsoft.com/office/drawing/2014/main" id="{CB09A72D-F006-4E5A-BA35-284C4370B6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40238" y="2515107"/>
            <a:ext cx="23034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F61B3C0F-5D21-4F8C-9CA7-D3A340EC4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2227768"/>
            <a:ext cx="201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Altura da Pirâmide (h)</a:t>
            </a:r>
          </a:p>
        </p:txBody>
      </p:sp>
      <p:sp>
        <p:nvSpPr>
          <p:cNvPr id="12311" name="Line 23">
            <a:extLst>
              <a:ext uri="{FF2B5EF4-FFF2-40B4-BE49-F238E27FC236}">
                <a16:creationId xmlns:a16="http://schemas.microsoft.com/office/drawing/2014/main" id="{BBC9CE44-E425-4C04-8E8B-CCD193D5C4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7439" y="5107494"/>
            <a:ext cx="9366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2" name="Text Box 24">
            <a:extLst>
              <a:ext uri="{FF2B5EF4-FFF2-40B4-BE49-F238E27FC236}">
                <a16:creationId xmlns:a16="http://schemas.microsoft.com/office/drawing/2014/main" id="{89EEF351-2D8B-4645-863C-F9063BBA7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427544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V</a:t>
            </a:r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id="{CB043FBF-B7E5-4229-A3E3-37B95C967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4891594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O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1F3F5D40-95FA-4780-92FB-0530B54D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4891594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A</a:t>
            </a:r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CF60B2A4-EADF-4950-9112-D91179A8A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5612319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B</a:t>
            </a:r>
          </a:p>
        </p:txBody>
      </p:sp>
      <p:sp>
        <p:nvSpPr>
          <p:cNvPr id="12316" name="Line 28">
            <a:extLst>
              <a:ext uri="{FF2B5EF4-FFF2-40B4-BE49-F238E27FC236}">
                <a16:creationId xmlns:a16="http://schemas.microsoft.com/office/drawing/2014/main" id="{EC022181-3570-4BE3-88BF-644C0C33E8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3975" y="3667632"/>
            <a:ext cx="3455988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1176E402-A398-43E9-A7E0-4A24CBDF8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96194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/>
              <a:t>  Aresta Lateral (A</a:t>
            </a:r>
            <a:r>
              <a:rPr lang="pt-BR" altLang="pt-BR" sz="1800" b="1" baseline="-25000" dirty="0"/>
              <a:t>l</a:t>
            </a:r>
            <a:r>
              <a:rPr lang="pt-BR" altLang="pt-BR" sz="1800" b="1" dirty="0"/>
              <a:t>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AC2FB99-3F84-49F8-A62E-A1BB69BF12B3}"/>
              </a:ext>
            </a:extLst>
          </p:cNvPr>
          <p:cNvSpPr txBox="1"/>
          <p:nvPr/>
        </p:nvSpPr>
        <p:spPr>
          <a:xfrm>
            <a:off x="-30077" y="6422279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407F4DF0-C8CA-4B2A-8A14-3EEE089EC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5" y="6400721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4" grpId="0"/>
      <p:bldP spid="12306" grpId="0"/>
      <p:bldP spid="12308" grpId="0"/>
      <p:bldP spid="12310" grpId="0"/>
      <p:bldP spid="12312" grpId="0"/>
      <p:bldP spid="12313" grpId="0"/>
      <p:bldP spid="12314" grpId="0"/>
      <p:bldP spid="12315" grpId="0"/>
      <p:bldP spid="12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2A521CF-7BAD-46C1-B806-B9CAD219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352426"/>
            <a:ext cx="316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/>
              <a:t>TRIÂNGULO VOA</a:t>
            </a:r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B8A854F0-625D-4678-8AB5-E07A692AF8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0238" y="4724400"/>
            <a:ext cx="1871662" cy="11191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DA9B738A-CDBE-4B92-A4FA-A06D27427D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0238" y="5734051"/>
            <a:ext cx="3600450" cy="142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BD204841-5851-4B51-9E5F-A956096996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0688" y="4652964"/>
            <a:ext cx="1511300" cy="10810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57EEE4F5-E46B-43BF-8D7A-5312F2E1D4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0463" y="4652964"/>
            <a:ext cx="3313112" cy="7143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9F0A417A-314E-46F8-B514-7B55C5F13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1" y="1125539"/>
            <a:ext cx="73025" cy="41036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C6DDB5CC-83D9-419F-90FB-FF6087765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6" y="5229225"/>
            <a:ext cx="1871663" cy="714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DF0A10C5-EC0E-417C-81D3-364E93FC7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1196975"/>
            <a:ext cx="1873250" cy="41036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6F91EB2C-1B3B-4D58-86F7-F600CEDA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981076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V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12441A2E-7FDC-4D87-AE16-D15F58AC1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1" y="5084763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/>
              <a:t>o</a:t>
            </a: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FDA189EF-74C4-425F-8AE7-64014B939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51577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/>
              <a:t>A</a:t>
            </a:r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id="{B076C853-CD16-4C18-8C31-F5EFE36313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6226" y="2636838"/>
            <a:ext cx="13684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4" name="Line 14">
            <a:extLst>
              <a:ext uri="{FF2B5EF4-FFF2-40B4-BE49-F238E27FC236}">
                <a16:creationId xmlns:a16="http://schemas.microsoft.com/office/drawing/2014/main" id="{A2AB7013-03D7-47D0-BDEC-11B8C6834B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67663" y="3933825"/>
            <a:ext cx="10080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5" name="Line 15">
            <a:extLst>
              <a:ext uri="{FF2B5EF4-FFF2-40B4-BE49-F238E27FC236}">
                <a16:creationId xmlns:a16="http://schemas.microsoft.com/office/drawing/2014/main" id="{2BA2E159-5895-4BDF-8AFC-BB806BC17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6725" y="1916114"/>
            <a:ext cx="107950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617B5E14-665A-4BB9-A2D3-8B38E16E8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37163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M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F48E92BF-1573-48B8-A4F9-BC0BB0E62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2420938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A</a:t>
            </a:r>
            <a:r>
              <a:rPr lang="pt-BR" altLang="pt-BR" sz="1800" b="1" baseline="-25000"/>
              <a:t>P</a:t>
            </a:r>
            <a:endParaRPr lang="pt-BR" altLang="pt-BR" sz="1800" b="1"/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19DE74E9-FC71-4BAD-8F80-B77B7B656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1628776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h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D72839BF-247A-4602-82F5-4651EA11E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2852739"/>
            <a:ext cx="2951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b="1"/>
              <a:t>(A</a:t>
            </a:r>
            <a:r>
              <a:rPr lang="pt-BR" altLang="pt-BR" b="1" baseline="-25000"/>
              <a:t>p</a:t>
            </a:r>
            <a:r>
              <a:rPr lang="pt-BR" altLang="pt-BR" b="1"/>
              <a:t>)</a:t>
            </a:r>
            <a:r>
              <a:rPr lang="pt-BR" altLang="pt-BR" b="1" baseline="30000"/>
              <a:t>2</a:t>
            </a:r>
            <a:r>
              <a:rPr lang="pt-BR" altLang="pt-BR" b="1"/>
              <a:t>= h</a:t>
            </a:r>
            <a:r>
              <a:rPr lang="pt-BR" altLang="pt-BR" b="1" baseline="30000"/>
              <a:t>2 </a:t>
            </a:r>
            <a:r>
              <a:rPr lang="pt-BR" altLang="pt-BR" b="1"/>
              <a:t>+ m </a:t>
            </a:r>
            <a:r>
              <a:rPr lang="pt-BR" altLang="pt-BR" b="1" baseline="30000"/>
              <a:t>2</a:t>
            </a:r>
            <a:endParaRPr lang="pt-BR" altLang="pt-BR" b="1"/>
          </a:p>
        </p:txBody>
      </p:sp>
      <p:sp>
        <p:nvSpPr>
          <p:cNvPr id="15380" name="Line 20">
            <a:extLst>
              <a:ext uri="{FF2B5EF4-FFF2-40B4-BE49-F238E27FC236}">
                <a16:creationId xmlns:a16="http://schemas.microsoft.com/office/drawing/2014/main" id="{74572BE9-FD1D-4F4C-B141-6F5536322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6" y="4941888"/>
            <a:ext cx="142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381" name="Line 21">
            <a:extLst>
              <a:ext uri="{FF2B5EF4-FFF2-40B4-BE49-F238E27FC236}">
                <a16:creationId xmlns:a16="http://schemas.microsoft.com/office/drawing/2014/main" id="{BC39A589-11D2-4B19-885A-7007C1F40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9600" y="49418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0F1C0FF-2000-47F7-B8F1-766989B24A1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4C459AC2-7FAB-4791-893F-BB12CA0B8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D6DE74EF-6EDF-4094-93B9-F6A4F95E0B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1" y="4292600"/>
            <a:ext cx="3313113" cy="714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02CDA844-5D7B-4ED8-8B0A-A5EC6901D6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338" y="4365625"/>
            <a:ext cx="1871662" cy="11191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5D5C85A8-9C40-434A-80FB-731554265E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4338" y="5373689"/>
            <a:ext cx="3313112" cy="7143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C738C063-71C7-43A7-ACD4-70C1721E09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4425" y="4292600"/>
            <a:ext cx="1944688" cy="108108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CF041159-E0A2-4022-9956-65DA5687A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4" y="692150"/>
            <a:ext cx="974725" cy="469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917A2099-E4EA-4BD7-97D1-D364D5655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4868864"/>
            <a:ext cx="86360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2" name="Line 8">
            <a:extLst>
              <a:ext uri="{FF2B5EF4-FFF2-40B4-BE49-F238E27FC236}">
                <a16:creationId xmlns:a16="http://schemas.microsoft.com/office/drawing/2014/main" id="{54ECACC9-3FB4-4CE4-B627-1D446867B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3" y="765175"/>
            <a:ext cx="144462" cy="4103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BC56C29D-2D8C-4156-A1D2-C57C9BA17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1" y="549276"/>
            <a:ext cx="316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/>
              <a:t>TRIÂNGULO VOB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0A7F93DD-669A-4514-8A68-B225C4D0D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333376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V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3516566-821F-4327-8D18-B63374F59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797426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O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E80453BF-34C5-4CFC-8494-A22209EB2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55165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B</a:t>
            </a:r>
          </a:p>
        </p:txBody>
      </p:sp>
      <p:sp>
        <p:nvSpPr>
          <p:cNvPr id="16397" name="Rectangle 13">
            <a:extLst>
              <a:ext uri="{FF2B5EF4-FFF2-40B4-BE49-F238E27FC236}">
                <a16:creationId xmlns:a16="http://schemas.microsoft.com/office/drawing/2014/main" id="{3B0CBAFD-6783-4038-99AB-AFE0B5A45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895601"/>
            <a:ext cx="26548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b="1"/>
              <a:t>(A</a:t>
            </a:r>
            <a:r>
              <a:rPr lang="pt-BR" altLang="pt-BR" b="1" baseline="-25000"/>
              <a:t>l</a:t>
            </a:r>
            <a:r>
              <a:rPr lang="pt-BR" altLang="pt-BR" b="1"/>
              <a:t>)</a:t>
            </a:r>
            <a:r>
              <a:rPr lang="pt-BR" altLang="pt-BR" b="1" baseline="30000"/>
              <a:t>2</a:t>
            </a:r>
            <a:r>
              <a:rPr lang="pt-BR" altLang="pt-BR" b="1"/>
              <a:t>= h</a:t>
            </a:r>
            <a:r>
              <a:rPr lang="pt-BR" altLang="pt-BR" b="1" baseline="30000"/>
              <a:t>2</a:t>
            </a:r>
            <a:r>
              <a:rPr lang="pt-BR" altLang="pt-BR" b="1"/>
              <a:t> + R</a:t>
            </a:r>
            <a:r>
              <a:rPr lang="pt-BR" altLang="pt-BR" b="1" baseline="30000"/>
              <a:t>2</a:t>
            </a:r>
            <a:endParaRPr lang="pt-BR" altLang="pt-BR" b="1"/>
          </a:p>
        </p:txBody>
      </p:sp>
      <p:sp>
        <p:nvSpPr>
          <p:cNvPr id="16398" name="Line 14">
            <a:extLst>
              <a:ext uri="{FF2B5EF4-FFF2-40B4-BE49-F238E27FC236}">
                <a16:creationId xmlns:a16="http://schemas.microsoft.com/office/drawing/2014/main" id="{F0C067BC-A20D-4668-9D12-9DF92AE1A7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7800" y="1484314"/>
            <a:ext cx="230505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9" name="Line 15">
            <a:extLst>
              <a:ext uri="{FF2B5EF4-FFF2-40B4-BE49-F238E27FC236}">
                <a16:creationId xmlns:a16="http://schemas.microsoft.com/office/drawing/2014/main" id="{4F88C131-DE5C-41B3-B18E-096A76CD3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4064" y="2708276"/>
            <a:ext cx="15843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0" name="Line 16">
            <a:extLst>
              <a:ext uri="{FF2B5EF4-FFF2-40B4-BE49-F238E27FC236}">
                <a16:creationId xmlns:a16="http://schemas.microsoft.com/office/drawing/2014/main" id="{CFF6AF8A-9FD4-4077-8AAF-3E6262394E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88163" y="3860801"/>
            <a:ext cx="12954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401" name="Text Box 17">
            <a:extLst>
              <a:ext uri="{FF2B5EF4-FFF2-40B4-BE49-F238E27FC236}">
                <a16:creationId xmlns:a16="http://schemas.microsoft.com/office/drawing/2014/main" id="{FC251BAB-B02A-49AB-AD86-6F7A0E76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11969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/>
              <a:t>h</a:t>
            </a:r>
          </a:p>
        </p:txBody>
      </p:sp>
      <p:sp>
        <p:nvSpPr>
          <p:cNvPr id="16402" name="Text Box 18">
            <a:extLst>
              <a:ext uri="{FF2B5EF4-FFF2-40B4-BE49-F238E27FC236}">
                <a16:creationId xmlns:a16="http://schemas.microsoft.com/office/drawing/2014/main" id="{971BCDF4-D0A6-4EF5-B023-CD325250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388" y="2492375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/>
              <a:t>A</a:t>
            </a:r>
            <a:r>
              <a:rPr lang="pt-BR" altLang="pt-BR" sz="2400" b="1" baseline="-25000"/>
              <a:t>l</a:t>
            </a:r>
            <a:endParaRPr lang="pt-BR" altLang="pt-BR" sz="2400" b="1"/>
          </a:p>
        </p:txBody>
      </p:sp>
      <p:sp>
        <p:nvSpPr>
          <p:cNvPr id="16403" name="Text Box 19">
            <a:extLst>
              <a:ext uri="{FF2B5EF4-FFF2-40B4-BE49-F238E27FC236}">
                <a16:creationId xmlns:a16="http://schemas.microsoft.com/office/drawing/2014/main" id="{E8523C02-7206-476C-AAB2-78324C2D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36449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/>
              <a:t>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7FE7EF6-1D3D-48F0-AF25-32B2540195F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F02F747-0648-48BF-B0DD-6EAA9B3FC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>
            <a:extLst>
              <a:ext uri="{FF2B5EF4-FFF2-40B4-BE49-F238E27FC236}">
                <a16:creationId xmlns:a16="http://schemas.microsoft.com/office/drawing/2014/main" id="{E5D51307-C2D3-4693-974D-5C6758F42F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7576" y="4365625"/>
            <a:ext cx="3313113" cy="714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1A475D7B-D7EA-4BE6-BA1D-F168AFDE02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1" y="4437064"/>
            <a:ext cx="1871663" cy="11191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19A6CF8E-F2F2-4848-A6CF-866DF21CDB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1" y="5516564"/>
            <a:ext cx="3313113" cy="7143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B109F5B2-6C4A-49E7-B6F2-3A2EC954AA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7438" y="4365625"/>
            <a:ext cx="1873250" cy="11509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FEDDC09E-558F-482A-BE6F-FB35493E9DE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1" y="765175"/>
            <a:ext cx="974725" cy="4699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55F61887-CFF2-4464-83DC-89446B113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1" y="765176"/>
            <a:ext cx="2016125" cy="41767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6EB47107-B66C-406C-A33D-B5FEBF68F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476251"/>
            <a:ext cx="3148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/>
              <a:t>TRIÂNGULO VBA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598DFDDA-09E1-4015-AA84-073289B4D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476251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V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593FC2B7-F674-4884-AAF3-68811A968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5445126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B</a:t>
            </a:r>
          </a:p>
        </p:txBody>
      </p:sp>
      <p:sp>
        <p:nvSpPr>
          <p:cNvPr id="17419" name="Text Box 11">
            <a:extLst>
              <a:ext uri="{FF2B5EF4-FFF2-40B4-BE49-F238E27FC236}">
                <a16:creationId xmlns:a16="http://schemas.microsoft.com/office/drawing/2014/main" id="{97BAA082-D8B6-48C1-B957-7AFE7FCF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4797426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A</a:t>
            </a:r>
          </a:p>
        </p:txBody>
      </p:sp>
      <p:sp>
        <p:nvSpPr>
          <p:cNvPr id="17420" name="Line 12">
            <a:extLst>
              <a:ext uri="{FF2B5EF4-FFF2-40B4-BE49-F238E27FC236}">
                <a16:creationId xmlns:a16="http://schemas.microsoft.com/office/drawing/2014/main" id="{146ECE0C-219F-468E-A5E5-6BE30DCEA5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1" y="5157789"/>
            <a:ext cx="9366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1" name="Line 13">
            <a:extLst>
              <a:ext uri="{FF2B5EF4-FFF2-40B4-BE49-F238E27FC236}">
                <a16:creationId xmlns:a16="http://schemas.microsoft.com/office/drawing/2014/main" id="{EFDD9602-F407-4DE9-8D8D-67A4AFBE81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363" y="2708276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2" name="Line 14">
            <a:extLst>
              <a:ext uri="{FF2B5EF4-FFF2-40B4-BE49-F238E27FC236}">
                <a16:creationId xmlns:a16="http://schemas.microsoft.com/office/drawing/2014/main" id="{DDE6A6C5-E014-4776-B56E-A04E4FFF4D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51539" y="3213101"/>
            <a:ext cx="15128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BED8B033-6055-43DE-9844-5212F7E1E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5516563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/>
              <a:t>Lado( l )</a:t>
            </a: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A3796A2E-85F2-43F8-B177-4573B30C2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29972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/>
              <a:t>A</a:t>
            </a:r>
            <a:r>
              <a:rPr lang="pt-BR" altLang="pt-BR" sz="2400" b="1" baseline="-25000"/>
              <a:t>l</a:t>
            </a:r>
            <a:endParaRPr lang="pt-BR" altLang="pt-BR" sz="2400" b="1"/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2B34F56A-A6BC-434C-97EF-57B25C08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5654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/>
              <a:t>A</a:t>
            </a:r>
            <a:r>
              <a:rPr lang="pt-BR" altLang="pt-BR" sz="2400" b="1" baseline="-25000"/>
              <a:t>p</a:t>
            </a:r>
            <a:endParaRPr lang="pt-BR" altLang="pt-BR" sz="2400" b="1"/>
          </a:p>
        </p:txBody>
      </p:sp>
      <p:sp>
        <p:nvSpPr>
          <p:cNvPr id="17426" name="Rectangle 18">
            <a:extLst>
              <a:ext uri="{FF2B5EF4-FFF2-40B4-BE49-F238E27FC236}">
                <a16:creationId xmlns:a16="http://schemas.microsoft.com/office/drawing/2014/main" id="{1914D03E-176E-4B7F-9C85-089AC30D6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16113"/>
            <a:ext cx="2808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(A</a:t>
            </a:r>
            <a:r>
              <a:rPr lang="pt-BR" altLang="pt-BR" sz="2800" b="1" baseline="-25000"/>
              <a:t>l</a:t>
            </a:r>
            <a:r>
              <a:rPr lang="pt-BR" altLang="pt-BR" sz="2800" b="1"/>
              <a:t> )</a:t>
            </a:r>
            <a:r>
              <a:rPr lang="pt-BR" altLang="pt-BR" sz="2800" b="1" baseline="30000"/>
              <a:t>2</a:t>
            </a:r>
            <a:r>
              <a:rPr lang="pt-BR" altLang="pt-BR" sz="2800" b="1"/>
              <a:t> =  (A</a:t>
            </a:r>
            <a:r>
              <a:rPr lang="pt-BR" altLang="pt-BR" sz="2800" b="1" baseline="-25000"/>
              <a:t>p</a:t>
            </a:r>
            <a:r>
              <a:rPr lang="pt-BR" altLang="pt-BR" sz="2800" b="1"/>
              <a:t>)</a:t>
            </a:r>
            <a:r>
              <a:rPr lang="pt-BR" altLang="pt-BR" sz="2800" b="1" baseline="30000"/>
              <a:t>2</a:t>
            </a:r>
            <a:r>
              <a:rPr lang="pt-BR" altLang="pt-BR" sz="2800" b="1"/>
              <a:t> +</a:t>
            </a:r>
            <a:r>
              <a:rPr lang="pt-BR" altLang="pt-BR" sz="1800" b="1"/>
              <a:t>  </a:t>
            </a:r>
          </a:p>
        </p:txBody>
      </p:sp>
      <p:graphicFrame>
        <p:nvGraphicFramePr>
          <p:cNvPr id="17427" name="Object 19">
            <a:extLst>
              <a:ext uri="{FF2B5EF4-FFF2-40B4-BE49-F238E27FC236}">
                <a16:creationId xmlns:a16="http://schemas.microsoft.com/office/drawing/2014/main" id="{B9127DA3-EABF-4ABE-B599-BBF78DEEDD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1313" y="1700214"/>
          <a:ext cx="7874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55446" imgH="520474" progId="Equation.3">
                  <p:embed/>
                </p:oleObj>
              </mc:Choice>
              <mc:Fallback>
                <p:oleObj name="Equation" r:id="rId3" imgW="355446" imgH="520474" progId="Equation.3">
                  <p:embed/>
                  <p:pic>
                    <p:nvPicPr>
                      <p:cNvPr id="17427" name="Object 19">
                        <a:extLst>
                          <a:ext uri="{FF2B5EF4-FFF2-40B4-BE49-F238E27FC236}">
                            <a16:creationId xmlns:a16="http://schemas.microsoft.com/office/drawing/2014/main" id="{B9127DA3-EABF-4ABE-B599-BBF78DEEDD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3" y="1700214"/>
                        <a:ext cx="7874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D79DF0D6-2954-4B89-947E-5A70C621EC42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D389196-C188-4973-B7FB-FAEEA286D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B3605BB-0941-4BAB-89D5-F83F47147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404813"/>
            <a:ext cx="2200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>
                <a:solidFill>
                  <a:srgbClr val="FF3300"/>
                </a:solidFill>
              </a:rPr>
              <a:t>FÓRMULAS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F04D714-C189-4EF5-81BD-F784C4EC0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1196976"/>
            <a:ext cx="2951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>
                <a:solidFill>
                  <a:srgbClr val="0000FF"/>
                </a:solidFill>
              </a:rPr>
              <a:t>ÁREA LATERAL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1403459-0E8E-460E-8CD9-E1F9FDC48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989138"/>
            <a:ext cx="1289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Al = n</a:t>
            </a:r>
            <a:r>
              <a:rPr lang="pt-BR" altLang="pt-BR" sz="1800" b="1"/>
              <a:t>  </a:t>
            </a:r>
          </a:p>
        </p:txBody>
      </p:sp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E0596BF6-323D-47F4-ADF2-5DA67CE786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7713" y="1700213"/>
          <a:ext cx="1143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380835" imgH="431613" progId="Equation.3">
                  <p:embed/>
                </p:oleObj>
              </mc:Choice>
              <mc:Fallback>
                <p:oleObj name="Equation" r:id="rId3" imgW="380835" imgH="431613" progId="Equation.3">
                  <p:embed/>
                  <p:pic>
                    <p:nvPicPr>
                      <p:cNvPr id="18437" name="Object 5">
                        <a:extLst>
                          <a:ext uri="{FF2B5EF4-FFF2-40B4-BE49-F238E27FC236}">
                            <a16:creationId xmlns:a16="http://schemas.microsoft.com/office/drawing/2014/main" id="{E0596BF6-323D-47F4-ADF2-5DA67CE786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700213"/>
                        <a:ext cx="1143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Line 6">
            <a:extLst>
              <a:ext uri="{FF2B5EF4-FFF2-40B4-BE49-F238E27FC236}">
                <a16:creationId xmlns:a16="http://schemas.microsoft.com/office/drawing/2014/main" id="{540EDC2C-EF51-44BD-8A3F-C5A0D9BEFD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3716338"/>
            <a:ext cx="23050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F827C195-AE1A-4AC3-8A9C-C7A5AC6B89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6726" y="2060576"/>
            <a:ext cx="1008063" cy="16557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818BE2F1-C8BC-4957-94B4-E04BA925D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9" y="2060576"/>
            <a:ext cx="1296987" cy="16557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C69AC846-A358-48C4-9C73-8DD98700E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2133601"/>
            <a:ext cx="0" cy="1655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4F1400E0-49B9-40A7-B269-07585906D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7163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/>
              <a:t>l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48F715F4-8A97-427B-9E9F-542CEF1B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249237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/>
              <a:t>g</a:t>
            </a:r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4440F014-5F42-472D-AE25-EDACD8D1B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1144588"/>
            <a:ext cx="41767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>
                <a:solidFill>
                  <a:srgbClr val="CC3300"/>
                </a:solidFill>
              </a:rPr>
              <a:t>FACE LATERAL DE UMA PIRÂMIDE</a:t>
            </a: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B7434851-03D7-4190-AA6F-F46514AE4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285273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959C7660-86B0-48EF-8F08-867A552A0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4149726"/>
            <a:ext cx="2278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>
                <a:solidFill>
                  <a:srgbClr val="0000FF"/>
                </a:solidFill>
              </a:rPr>
              <a:t>ÁREA BASE</a:t>
            </a:r>
          </a:p>
        </p:txBody>
      </p: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EB3A817F-C758-482A-A847-456E3198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4673600"/>
            <a:ext cx="6337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ÁREA DA FIGURA QUE FORMA A BASE DA PIRÂMIDE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AB6690-4986-4235-A179-914079BA716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B887A58-3E97-4ACC-B3A9-AAC7E310A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E32277E-5AC1-4E63-A30B-E3DB3D72A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90" y="372379"/>
            <a:ext cx="2159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F0000"/>
                </a:solidFill>
              </a:rPr>
              <a:t>VOLUME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CD22C3D-4EBC-4AA9-A9A7-F0FBAAF54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311" y="2228671"/>
            <a:ext cx="1531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7200" b="1" dirty="0"/>
              <a:t>V=</a:t>
            </a:r>
            <a:r>
              <a:rPr lang="pt-BR" altLang="pt-BR" sz="5400" b="1" dirty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E3C8DAAA-5AA7-40BC-B5FD-B9907276B3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787982"/>
              </p:ext>
            </p:extLst>
          </p:nvPr>
        </p:nvGraphicFramePr>
        <p:xfrm>
          <a:off x="4295776" y="1700212"/>
          <a:ext cx="2527055" cy="2239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444307" imgH="393529" progId="Equation.3">
                  <p:embed/>
                </p:oleObj>
              </mc:Choice>
              <mc:Fallback>
                <p:oleObj name="Equation" r:id="rId3" imgW="444307" imgH="393529" progId="Equation.3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E3C8DAAA-5AA7-40BC-B5FD-B9907276B3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6" y="1700212"/>
                        <a:ext cx="2527055" cy="2239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CA5B02A7-5448-4D6B-BB2B-E189E8E7E19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EF9EEB-87C4-4B7C-B0D6-85E71253C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>
            <a:extLst>
              <a:ext uri="{FF2B5EF4-FFF2-40B4-BE49-F238E27FC236}">
                <a16:creationId xmlns:a16="http://schemas.microsoft.com/office/drawing/2014/main" id="{C5E9F767-C90D-460E-ACDA-1F4F307EF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4064000"/>
            <a:ext cx="4248150" cy="17414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77E68D5A-2114-4FEE-BBA8-BE0D230581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2539" y="549275"/>
            <a:ext cx="2390775" cy="4319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DA58A3A1-7540-40CC-8E83-695BD3D6D8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67439" y="549276"/>
            <a:ext cx="1927225" cy="42846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89B3766E-3153-4E2C-B9A3-D31A9E2206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1538" y="549275"/>
            <a:ext cx="228600" cy="4319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D6C0B5F6-73BE-40B5-B067-E6792438D0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1539" y="4868863"/>
            <a:ext cx="2155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4864F85A-ED69-46E4-9486-B45876C3B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494188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R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05C2A942-B442-49AB-B36D-8465253E5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3683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h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7375293F-E3E8-4379-BB2D-E6070E122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22050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g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5F70146A-12C4-44C3-8474-B361CE68C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260351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V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1398096B-5F20-43DD-891A-FF25036C2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412875"/>
            <a:ext cx="41767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/>
              <a:t>CONE CIRCULAR RETO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BC3D407D-9955-450E-B7A3-F6F67F8DF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981076"/>
            <a:ext cx="2374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/>
              <a:t>g </a:t>
            </a:r>
            <a:r>
              <a:rPr lang="pt-BR" altLang="pt-BR" sz="2800" b="1" baseline="30000"/>
              <a:t>2 </a:t>
            </a:r>
            <a:r>
              <a:rPr lang="pt-BR" altLang="pt-BR" sz="2800" b="1"/>
              <a:t>= h</a:t>
            </a:r>
            <a:r>
              <a:rPr lang="pt-BR" altLang="pt-BR" sz="2800" b="1" baseline="30000"/>
              <a:t>2</a:t>
            </a:r>
            <a:r>
              <a:rPr lang="pt-BR" altLang="pt-BR" sz="2800" b="1"/>
              <a:t> + R </a:t>
            </a:r>
            <a:r>
              <a:rPr lang="pt-BR" altLang="pt-BR" sz="2800" b="1" baseline="30000"/>
              <a:t>2</a:t>
            </a:r>
            <a:r>
              <a:rPr lang="pt-BR" altLang="pt-BR" sz="1800" b="1"/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7E2AEC-583A-4362-8B86-F9C0610A097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312C0A3-EDE1-4A6C-801F-4D966352A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DD94057-2CBB-4CA9-8D7B-B7906651C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9" y="280988"/>
            <a:ext cx="2890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FF"/>
                </a:solidFill>
              </a:rPr>
              <a:t>ÁREA DA BASE</a:t>
            </a:r>
            <a:endParaRPr lang="pt-BR" altLang="pt-BR" sz="1800" b="1">
              <a:solidFill>
                <a:srgbClr val="0000FF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E45F06C-0C0A-457E-B3A2-E774127A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981076"/>
            <a:ext cx="1587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/>
              <a:t>A</a:t>
            </a:r>
            <a:r>
              <a:rPr lang="pt-BR" altLang="pt-BR" sz="2800" b="1" baseline="-25000"/>
              <a:t>B</a:t>
            </a:r>
            <a:r>
              <a:rPr lang="pt-BR" altLang="pt-BR" sz="2800" b="1"/>
              <a:t> = </a:t>
            </a:r>
            <a:r>
              <a:rPr lang="pt-BR" altLang="pt-BR" sz="2800" b="1">
                <a:sym typeface="Symbol" panose="05050102010706020507" pitchFamily="18" charset="2"/>
              </a:rPr>
              <a:t> r</a:t>
            </a:r>
            <a:r>
              <a:rPr lang="pt-BR" altLang="pt-BR" sz="2800" b="1" baseline="30000">
                <a:sym typeface="Symbol" panose="05050102010706020507" pitchFamily="18" charset="2"/>
              </a:rPr>
              <a:t>2</a:t>
            </a:r>
            <a:endParaRPr lang="pt-BR" altLang="pt-BR" sz="2800" b="1">
              <a:sym typeface="Symbol" panose="05050102010706020507" pitchFamily="18" charset="2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6872C775-DB21-47BB-8A06-A81096AA0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1700213"/>
            <a:ext cx="2951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FF"/>
                </a:solidFill>
              </a:rPr>
              <a:t>ÁREA LATERAL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601F9E62-EAAC-4570-A669-364C1B97E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2420938"/>
            <a:ext cx="1530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/>
              <a:t>A</a:t>
            </a:r>
            <a:r>
              <a:rPr lang="pt-BR" altLang="pt-BR" sz="2800" b="1" baseline="-25000"/>
              <a:t>l </a:t>
            </a:r>
            <a:r>
              <a:rPr lang="pt-BR" altLang="pt-BR" sz="2800" b="1"/>
              <a:t>= </a:t>
            </a:r>
            <a:r>
              <a:rPr lang="pt-BR" altLang="pt-BR" sz="2800" b="1">
                <a:sym typeface="Symbol" panose="05050102010706020507" pitchFamily="18" charset="2"/>
              </a:rPr>
              <a:t> rg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340F6D5A-1A46-47E4-AE9D-3C35699DB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122613"/>
            <a:ext cx="2476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FF"/>
                </a:solidFill>
              </a:rPr>
              <a:t>ÁREA TOTAL</a:t>
            </a:r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D388E505-321C-4F36-9FE7-C5E45C58E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3860801"/>
            <a:ext cx="2028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/>
              <a:t>A</a:t>
            </a:r>
            <a:r>
              <a:rPr lang="pt-BR" altLang="pt-BR" sz="2800" b="1" baseline="-25000"/>
              <a:t>t</a:t>
            </a:r>
            <a:r>
              <a:rPr lang="pt-BR" altLang="pt-BR" sz="2800" b="1"/>
              <a:t> = A</a:t>
            </a:r>
            <a:r>
              <a:rPr lang="pt-BR" altLang="pt-BR" sz="2800" b="1" baseline="-25000"/>
              <a:t>l </a:t>
            </a:r>
            <a:r>
              <a:rPr lang="pt-BR" altLang="pt-BR" sz="2800" b="1"/>
              <a:t>+ A</a:t>
            </a:r>
            <a:r>
              <a:rPr lang="pt-BR" altLang="pt-BR" sz="2800" b="1" baseline="-25000"/>
              <a:t>b</a:t>
            </a:r>
            <a:endParaRPr lang="pt-BR" altLang="pt-BR" sz="2800" b="1">
              <a:sym typeface="Symbol" panose="05050102010706020507" pitchFamily="18" charset="2"/>
            </a:endParaRP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6B024CF4-AA0C-49C9-A919-D614ED0A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6" y="4529138"/>
            <a:ext cx="1704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00FF"/>
                </a:solidFill>
              </a:rPr>
              <a:t>VOLUME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D13C2F89-9A5E-494B-B8A2-99C151BCD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5373688"/>
            <a:ext cx="692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V=</a:t>
            </a:r>
            <a:r>
              <a:rPr lang="pt-BR" altLang="pt-BR" sz="1800" b="1"/>
              <a:t> </a:t>
            </a:r>
          </a:p>
        </p:txBody>
      </p:sp>
      <p:graphicFrame>
        <p:nvGraphicFramePr>
          <p:cNvPr id="19466" name="Object 10">
            <a:extLst>
              <a:ext uri="{FF2B5EF4-FFF2-40B4-BE49-F238E27FC236}">
                <a16:creationId xmlns:a16="http://schemas.microsoft.com/office/drawing/2014/main" id="{BB6E01BC-F194-46D3-ABE5-D28926C52A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0101" y="5157788"/>
          <a:ext cx="11588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444307" imgH="393529" progId="Equation.3">
                  <p:embed/>
                </p:oleObj>
              </mc:Choice>
              <mc:Fallback>
                <p:oleObj name="Equation" r:id="rId3" imgW="444307" imgH="393529" progId="Equation.3">
                  <p:embed/>
                  <p:pic>
                    <p:nvPicPr>
                      <p:cNvPr id="19466" name="Object 10">
                        <a:extLst>
                          <a:ext uri="{FF2B5EF4-FFF2-40B4-BE49-F238E27FC236}">
                            <a16:creationId xmlns:a16="http://schemas.microsoft.com/office/drawing/2014/main" id="{BB6E01BC-F194-46D3-ABE5-D28926C52A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1" y="5157788"/>
                        <a:ext cx="115887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Oval 11">
            <a:extLst>
              <a:ext uri="{FF2B5EF4-FFF2-40B4-BE49-F238E27FC236}">
                <a16:creationId xmlns:a16="http://schemas.microsoft.com/office/drawing/2014/main" id="{66A21606-83A5-4289-ADA7-7B504699F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259139"/>
            <a:ext cx="2087563" cy="11779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501B23A-ECAC-47AC-9BCF-33313D46FD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55913" y="836613"/>
            <a:ext cx="1295400" cy="29527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9" name="Line 13">
            <a:extLst>
              <a:ext uri="{FF2B5EF4-FFF2-40B4-BE49-F238E27FC236}">
                <a16:creationId xmlns:a16="http://schemas.microsoft.com/office/drawing/2014/main" id="{45FF681B-1EF7-4CCB-A896-4D1CD255E0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3751" y="836613"/>
            <a:ext cx="792163" cy="30972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7E264BCE-4988-42DD-8505-22CCD3A7D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836613"/>
            <a:ext cx="144462" cy="3097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9E0EAA81-3B02-462A-AA27-C53A9B656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0375" y="3789363"/>
            <a:ext cx="1150938" cy="144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072C2ABE-3561-4F72-AD72-6CFA6607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47625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V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35C4D2DD-771A-4ED9-AEF7-3D5E6E432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3933826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O</a:t>
            </a: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10C7BBBF-9193-4FC0-8AE2-B458801E2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3860801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/>
              <a:t>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E73B262-E139-42E1-AF5D-D2DF13FE1D1F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77F3896-A453-4B1B-87B4-DECA0B148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  <p:bldP spid="19463" grpId="0"/>
      <p:bldP spid="19464" grpId="0"/>
      <p:bldP spid="19467" grpId="0" animBg="1"/>
      <p:bldP spid="19473" grpId="0"/>
      <p:bldP spid="194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FC6B0B-08B1-4B38-95C1-AE00157A6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404813"/>
            <a:ext cx="447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0000"/>
                </a:solidFill>
              </a:rPr>
              <a:t>SECÇÃO TRANSVERSAL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BDF77EB4-6004-4443-858D-7FE9ACDD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52514"/>
            <a:ext cx="554355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8F8773D2-4000-40CD-AFE2-B1B79C3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196976"/>
            <a:ext cx="17907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3347A828-D690-4FEF-AF6C-ABB2DA412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644901"/>
            <a:ext cx="20764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87D9549-7053-421E-A729-BD8B0A9B9A03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6F4BE01-5BD4-4AB0-97ED-31D67FCC6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ltado de imagem para FRASE VENCER O CANSAÃO">
            <a:extLst>
              <a:ext uri="{FF2B5EF4-FFF2-40B4-BE49-F238E27FC236}">
                <a16:creationId xmlns:a16="http://schemas.microsoft.com/office/drawing/2014/main" id="{1108596D-E123-4C78-85FE-14DADFEC0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51"/>
            <a:ext cx="1066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84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A4D9E970-5F3B-436A-AAED-9DF84521E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989138"/>
            <a:ext cx="6265862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AB5D91D8-6B96-4579-9A1E-C2629645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712788"/>
            <a:ext cx="162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rgbClr val="0000FF"/>
                </a:solidFill>
              </a:rPr>
              <a:t>ESFERA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903612-A740-46E3-80B4-43BE59BA3BE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318A13-4774-46F9-ACBD-574344B23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3E862A9-BB50-4A5A-B04A-9CA9DFD2F0C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B82AE14-80D0-4E82-AA47-5F0A8505A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3074" name="Picture 2" descr="Resultado de imagem para ESFERA FORMULAS">
            <a:extLst>
              <a:ext uri="{FF2B5EF4-FFF2-40B4-BE49-F238E27FC236}">
                <a16:creationId xmlns:a16="http://schemas.microsoft.com/office/drawing/2014/main" id="{98AA2C7E-694C-47D6-A0C1-9412053E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08" y="419872"/>
            <a:ext cx="6438184" cy="55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7880A74-595D-450B-B8C2-02C67B358F8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99FC744-9323-4782-98D8-ED4C2719B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050" name="Picture 2" descr="Resultado de imagem para ESFERA SECCIONADA POR PLANO">
            <a:extLst>
              <a:ext uri="{FF2B5EF4-FFF2-40B4-BE49-F238E27FC236}">
                <a16:creationId xmlns:a16="http://schemas.microsoft.com/office/drawing/2014/main" id="{14D07CFD-58A1-4230-90A2-9D5B6BA0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36" y="741038"/>
            <a:ext cx="5008098" cy="537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59EE09B-2ED1-40E1-A1C3-8B278E4A7BC3}"/>
              </a:ext>
            </a:extLst>
          </p:cNvPr>
          <p:cNvSpPr txBox="1"/>
          <p:nvPr/>
        </p:nvSpPr>
        <p:spPr>
          <a:xfrm>
            <a:off x="7554351" y="2869809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</a:t>
            </a:r>
            <a:r>
              <a:rPr lang="pt-BR" baseline="30000" dirty="0"/>
              <a:t>2</a:t>
            </a:r>
            <a:r>
              <a:rPr lang="pt-BR" dirty="0"/>
              <a:t> = d</a:t>
            </a:r>
            <a:r>
              <a:rPr lang="pt-BR" baseline="30000" dirty="0"/>
              <a:t>2</a:t>
            </a:r>
            <a:r>
              <a:rPr lang="pt-BR" dirty="0"/>
              <a:t> + r</a:t>
            </a:r>
            <a:r>
              <a:rPr lang="pt-BR" baseline="30000" dirty="0"/>
              <a:t>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2562D70-5236-4266-B5D6-C5ECA210F759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A0D505E-1152-46ED-B4B7-DDEF36546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026" name="Picture 2" descr="Resultado de imagem para ESFERA FORMULAS">
            <a:extLst>
              <a:ext uri="{FF2B5EF4-FFF2-40B4-BE49-F238E27FC236}">
                <a16:creationId xmlns:a16="http://schemas.microsoft.com/office/drawing/2014/main" id="{F70435A6-126D-418C-8590-84F056809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33" y="0"/>
            <a:ext cx="8529534" cy="6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de imagem para FRASE VENCER O CANSAÃO">
            <a:extLst>
              <a:ext uri="{FF2B5EF4-FFF2-40B4-BE49-F238E27FC236}">
                <a16:creationId xmlns:a16="http://schemas.microsoft.com/office/drawing/2014/main" id="{AA5B7CE8-C6F0-408B-83ED-4AA848EF1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70" y="0"/>
            <a:ext cx="12218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7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AC07AFF2-E749-4CD1-B253-2D85C9E51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549276"/>
            <a:ext cx="2178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FF0000"/>
                </a:solidFill>
              </a:rPr>
              <a:t>PRISMA</a:t>
            </a:r>
          </a:p>
        </p:txBody>
      </p:sp>
      <p:sp>
        <p:nvSpPr>
          <p:cNvPr id="5123" name="AutoShape 6" descr="data:image/jpg;base64,/9j/4AAQSkZJRgABAQAAAQABAAD/2wCEAAkGBhQSERUUEBQUEhIWGRYWFxUSGBUXFBkYFB8fFhcZGBgZHyYeHBwoGxsbHy8gKScpLSwuFh8zQTAqQSYrLi0BCQoKDgwOGg8PGikgHyUwNTQtMjUsKSo1LywsNS40MCwwKiwsLTQqNTMpKS0vLCwqKi4wLS0sLi8sKSksLy0vKf/AABEIAG0AeAMBIgACEQEDEQH/xAAcAAEAAgMBAQEAAAAAAAAAAAAABQYCBAcIAwH/xAA+EAABAwICBQYMBQQDAAAAAAABAAIDBBESIQUGMUFRBxNxgZPSFBYXIjI0NUJUYXSzM1JzobIjJGKxcoKR/8QAGwEAAQUBAQAAAAAAAAAAAAAAAAECAwQFBgf/xAAzEQABAwICBggFBQAAAAAAAAABAAIDBBEhMQUSQVFx0QYTMmGRobHBFBZSgZIiIzNC4f/aAAwDAQACEQMRAD8A7ciIkSIihdN650dIP7iojYc7MBxPNr+4252gi5yvkqHpnl7haHCkgfI6xDXykMZfOxLRdxGw2yvc5haFNoyqqf4oyRvyHiU0vaMyurLQ0tp6npQDUzRwg7MbgCbcBtK886a5VtIVNwZuZYcsEAwC2fvZu38dwVTmmc9xc8lziblziS4k7yTmV0dN0UkOM7wO4Y+Z5FRGbcu76b5dKSLKmZJUuuRf8NmW+7gSf/FS6jl2rjKHMZAyMbY8JcHdLicXzFrda5ysd634tA0MIA1NbvOP+eAURkcV3LQfL1A+zayF8Jvm+I44wM8yDZw3DK6vmhtcKSrNqaojkd+UGz9/uusdxPQvKaKrU9GKWTGIlh8R4HHzThMRmvYiLzDoflJr6awjqHuaBYMl/qNAztbFnlf9hwV/0Ly/NItWU5Btm+nNwTn7j8xuHpHeubqejVZDiyzx3Z+B9rqUStK6+ir+g9fqGrygqGYrXwPOB+/3XWvsJyvbrVgWBLDJE7VkaWnvFlIDfJERFElVH5T9e5dHMi8Hia98vOEufiLWCMsGbRtuZANo67ri+muUSvqsXO1D2sN/Mi/pssRa1m5kW4krv+ndGsqKqOGYYo5KWsa4fIvpth3HeDxC8764aqyaPqXQSXc0ZsksQHsOxw/0RnYghd10bNI9vVuYOsGNzjcX2Xyt3c1XlvnsUITfaiIu2VdEREIRY71ksd6Y/ZxSrJERPSIiIhCKd0NrxW0v4FRI0E3LXHGwnPa11xvPT1KCUjq9oKSsqI4IR5zyATYkNb7znW3AZqCdsRYeuALRnfEJRfYu2cmfKTUaQldFPCwWY5/OsxNBwlrS0NNwT57N+XWEU5oTQDKKajp48wymqwXWsXOMlKXOIubXNzbdsReSV74XzF8DdVpyHlf752V1twMVJ1XtCD6eq+5TKP5Q9SxpGlLBZs7LuicfzWzaeDXWAJ3WB3KQqvaEH09V9ymUwoo5nwPZLGbEZeJSkXwK8fTwOY4teC1zSQWnIgjIgjjdYLrPLdqVgf4dCPNfZsw4P2Nft94ZH5gccuTL1qgrGVkDZmbc+47QqTm6psiIiupqLHesljvTH7OKVZIiJ6REREIX6xhcQGgkk2AGZJOwAL0VyVajeA0/OTD+5mAL7jONu0R9O87M8vdCpnIxqFzjvDalvmN/Aa7Y5wOcnQ21hlmST7q7YuC6R6V1yaSI4Dtcd32296sxM/sVD1XtCD6er+5SolV7Qg+nq/uUqLkHZN4e5U6VXtCD6eq+5TKYUPVe0IPp6r7lMphDsm8PcoULrrGHaOrA4Ajwec58QxxB6QQD1KHHJBov4c9tP31N64+z6v6eo+25S6niqZoGftPc252EjduSEA5qm+SDRfwx7afvp5INF/DHtp++rko2u1kp4TaSVuL8jbvfw9FlztBHSpBpGsOUr/ydzTHajRd1gFX/ACQaL+GPbT99Rvkr0d4bzfg5wcxjtzs/pY8N7477FN1WuL3ZU8OW585LesRi7rbDnhO3IKIfXVJm5/ng2TDgwtjaYsO2xDrvJvnfEMwMrXBtR1Fe4XMj/wAjzWPPpqghdqlwPAX9FveSDRfwx7afvp5INF/DHtp++vvTa4Sttz8IcL5ugdmAd+B+23ydewOROSl6LWemlIa2VoedjJLxycfReAVC+tr2dqR/5O5q7T1lLUi8Tmn18M1A+SDRfwx7afvrQ0/yU6NjpZ5GU5D2RSvaednNnNYXA2L7HMLoKi9afUar9Cf+Dk1mkasuH7r/AMjzV3UbuW7QU7Y4mMjaGMa1oa1osAAMgAvusKf0G9A/0s1nkkm5TlD1XtCD6er+5SolV7Qg+nq/uUqJ7sm8PcoSq9oQfT1X3KZTBKqut1TLFUU8kRa0FlRDje3EA6QwyNAFxmRE/bl5vzAMJUsdKb1Ej5je+FziIxttaIWYLA22E8STcmxHTulAIyWLpDTUFC7UcCXbre6nNd9YadtFVR84HSOgnbhjBkcCWPaMWAHCLgi7rDLasKnW+V2UMIZt86ZwJ32IYw9BsXDePmqvp2FraOoDQGjmpcgAB6B4KTCusomBo1sVzNV0lqHsBhAZcnvOFue5flTJLLfnppHg380ERssciMMdsQsSPOvlxWMULWizQGjbkAM1mitNY1vZFlzU9VNObyvLuJREROVZFjLC1ws4BwO4i4WSIQDbJY07pIrcxNJGBsZcPj6MD7gD5C22+3NfXTGtM3glQyaNkgMMoD4jgObHDNjr/s7d1LBaOnfVp/0pP4lQmnjcQbLbotM1kLw0PJB2HH1xV00VrXTyBrcfNSWH9OYc2/qvk7/qTtU2CudNjDmAOAIIGRzC/IonR+rySQHbaN3mX+cbrsOWWy/zGRVJ9Cf6ldBT9KmHCdlu8cjzKt1V7Qg+nq/uUqKH0BXTz1odLgc2GGVpfG0tGKd8Ra0gk52hccjlle1xcqUg1bNOYXW087J4xKzI5bFZ9I6PZPG6OQXa4WyycDuc07nA5g7iAVRBG+NzopfxWbTa2JpJDJB8nBp6CHDcuiKD1o0KZmCSIXniDiwXADwbYoyTlnYWJyDgDsupKabqnY5FZemdGiuh/T225cvv6qlaxeqVH6Mv8CpAKL03OH0U7m7DDLtBB9A5EHMH5HMKUC3di8yeCIwDvPsiIiRQIiIhCIiIQi0dO+rT/pSfxK3lo6d9Wn/Sk/iU4ZqWH+RvELci9EdAX48uLmsiGKV5Aa3rGJzv8Wg3J6t4WPOhrA5xsABclWbVTQpYDPM200gFmkedFHtEfydeznf5ZXIa0qrUzdU3DNa+h9GGun/V2G58vv6KS0LoltNCI2kuOZc8gBz3uzc423n9gANyLeRYZN16i1oaABkiIiRKueco+iuYhqJmfgyxyiQZWZK5pa1/Q85H/LCfecVkFe62jZLG+OQYo3tcxzcxdrhhIuM9hUT4mU3CXt5++tCCr1GarhdcvpXQPxcgfCQ29yeOGPliq0isviZTcJu3n76eJlNwl7efjf8AP1Kb45m4rH+VZ/rb5qtIrL4mU3CXt5++vzxLpuE3bz9/qR8czcUfKs/1t81W0VlOplNwl7efv9SeJlNwl7efvo+OZuKPlWf62+arS0dO+rT/AKUn8Srn4mU3CXt5++sZNSKVwLXNlIcCCDPPax3en1JRXsvkU9nRedrg7XbhxUPqtovn3iV/4MRHNjc+Vps53/FhFhxdi/KFdl8aKiZDGyKIYY42tY1uZs1gwtFzmchtK+yzZZDI4uK7KipGUkIiZs8zvRERRK2v/9k=">
            <a:extLst>
              <a:ext uri="{FF2B5EF4-FFF2-40B4-BE49-F238E27FC236}">
                <a16:creationId xmlns:a16="http://schemas.microsoft.com/office/drawing/2014/main" id="{1E52B242-E8C1-4A0B-949E-7F90196E7A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4650" y="-508000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124" name="AutoShape 8" descr="data:image/jpg;base64,/9j/4AAQSkZJRgABAQAAAQABAAD/2wCEAAkGBhQSERUUEBQUEhIWGRYWFxUSGBUXFBkYFB8fFhcZGBgZHyYeHBwoGxsbHy8gKScpLSwuFh8zQTAqQSYrLi0BCQoKDgwOGg8PGikgHyUwNTQtMjUsKSo1LywsNS40MCwwKiwsLTQqNTMpKS0vLCwqKi4wLS0sLi8sKSksLy0vKf/AABEIAG0AeAMBIgACEQEDEQH/xAAcAAEAAgMBAQEAAAAAAAAAAAAABQYCBAcIAwH/xAA+EAABAwICBQYMBQQDAAAAAAABAAIDBBESIQUGMUFRBxNxgZPSFBYXIjI0NUJUYXSzM1JzobIjJGKxcoKR/8QAGwEAAQUBAQAAAAAAAAAAAAAAAAECAwQFBgf/xAAzEQABAwICBggFBQAAAAAAAAABAAIDBBEhMQUSQVFx0QYTMmGRobHBFBZSgZIiIzNC4f/aAAwDAQACEQMRAD8A7ciIkSIihdN650dIP7iojYc7MBxPNr+4252gi5yvkqHpnl7haHCkgfI6xDXykMZfOxLRdxGw2yvc5haFNoyqqf4oyRvyHiU0vaMyurLQ0tp6npQDUzRwg7MbgCbcBtK886a5VtIVNwZuZYcsEAwC2fvZu38dwVTmmc9xc8lziblziS4k7yTmV0dN0UkOM7wO4Y+Z5FRGbcu76b5dKSLKmZJUuuRf8NmW+7gSf/FS6jl2rjKHMZAyMbY8JcHdLicXzFrda5ysd634tA0MIA1NbvOP+eAURkcV3LQfL1A+zayF8Jvm+I44wM8yDZw3DK6vmhtcKSrNqaojkd+UGz9/uusdxPQvKaKrU9GKWTGIlh8R4HHzThMRmvYiLzDoflJr6awjqHuaBYMl/qNAztbFnlf9hwV/0Ly/NItWU5Btm+nNwTn7j8xuHpHeubqejVZDiyzx3Z+B9rqUStK6+ir+g9fqGrygqGYrXwPOB+/3XWvsJyvbrVgWBLDJE7VkaWnvFlIDfJERFElVH5T9e5dHMi8Hia98vOEufiLWCMsGbRtuZANo67ri+muUSvqsXO1D2sN/Mi/pssRa1m5kW4krv+ndGsqKqOGYYo5KWsa4fIvpth3HeDxC8764aqyaPqXQSXc0ZsksQHsOxw/0RnYghd10bNI9vVuYOsGNzjcX2Xyt3c1XlvnsUITfaiIu2VdEREIRY71ksd6Y/ZxSrJERPSIiIhCKd0NrxW0v4FRI0E3LXHGwnPa11xvPT1KCUjq9oKSsqI4IR5zyATYkNb7znW3AZqCdsRYeuALRnfEJRfYu2cmfKTUaQldFPCwWY5/OsxNBwlrS0NNwT57N+XWEU5oTQDKKajp48wymqwXWsXOMlKXOIubXNzbdsReSV74XzF8DdVpyHlf752V1twMVJ1XtCD6eq+5TKP5Q9SxpGlLBZs7LuicfzWzaeDXWAJ3WB3KQqvaEH09V9ymUwoo5nwPZLGbEZeJSkXwK8fTwOY4teC1zSQWnIgjIgjjdYLrPLdqVgf4dCPNfZsw4P2Nft94ZH5gccuTL1qgrGVkDZmbc+47QqTm6psiIiupqLHesljvTH7OKVZIiJ6REREIX6xhcQGgkk2AGZJOwAL0VyVajeA0/OTD+5mAL7jONu0R9O87M8vdCpnIxqFzjvDalvmN/Aa7Y5wOcnQ21hlmST7q7YuC6R6V1yaSI4Dtcd32296sxM/sVD1XtCD6er+5SolV7Qg+nq/uUqLkHZN4e5U6VXtCD6eq+5TKYUPVe0IPp6r7lMphDsm8PcoULrrGHaOrA4Ajwec58QxxB6QQD1KHHJBov4c9tP31N64+z6v6eo+25S6niqZoGftPc252EjduSEA5qm+SDRfwx7afvp5INF/DHtp++rko2u1kp4TaSVuL8jbvfw9FlztBHSpBpGsOUr/ydzTHajRd1gFX/ACQaL+GPbT99Rvkr0d4bzfg5wcxjtzs/pY8N7477FN1WuL3ZU8OW585LesRi7rbDnhO3IKIfXVJm5/ng2TDgwtjaYsO2xDrvJvnfEMwMrXBtR1Fe4XMj/wAjzWPPpqghdqlwPAX9FveSDRfwx7afvp5INF/DHtp++vvTa4Sttz8IcL5ugdmAd+B+23ydewOROSl6LWemlIa2VoedjJLxycfReAVC+tr2dqR/5O5q7T1lLUi8Tmn18M1A+SDRfwx7afvrQ0/yU6NjpZ5GU5D2RSvaednNnNYXA2L7HMLoKi9afUar9Cf+Dk1mkasuH7r/AMjzV3UbuW7QU7Y4mMjaGMa1oa1osAAMgAvusKf0G9A/0s1nkkm5TlD1XtCD6er+5SolV7Qg+nq/uUqJ7sm8PcoSq9oQfT1X3KZTBKqut1TLFUU8kRa0FlRDje3EA6QwyNAFxmRE/bl5vzAMJUsdKb1Ej5je+FziIxttaIWYLA22E8STcmxHTulAIyWLpDTUFC7UcCXbre6nNd9YadtFVR84HSOgnbhjBkcCWPaMWAHCLgi7rDLasKnW+V2UMIZt86ZwJ32IYw9BsXDePmqvp2FraOoDQGjmpcgAB6B4KTCusomBo1sVzNV0lqHsBhAZcnvOFue5flTJLLfnppHg380ERssciMMdsQsSPOvlxWMULWizQGjbkAM1mitNY1vZFlzU9VNObyvLuJREROVZFjLC1ws4BwO4i4WSIQDbJY07pIrcxNJGBsZcPj6MD7gD5C22+3NfXTGtM3glQyaNkgMMoD4jgObHDNjr/s7d1LBaOnfVp/0pP4lQmnjcQbLbotM1kLw0PJB2HH1xV00VrXTyBrcfNSWH9OYc2/qvk7/qTtU2CudNjDmAOAIIGRzC/IonR+rySQHbaN3mX+cbrsOWWy/zGRVJ9Cf6ldBT9KmHCdlu8cjzKt1V7Qg+nq/uUqKH0BXTz1odLgc2GGVpfG0tGKd8Ra0gk52hccjlle1xcqUg1bNOYXW087J4xKzI5bFZ9I6PZPG6OQXa4WyycDuc07nA5g7iAVRBG+NzopfxWbTa2JpJDJB8nBp6CHDcuiKD1o0KZmCSIXniDiwXADwbYoyTlnYWJyDgDsupKabqnY5FZemdGiuh/T225cvv6qlaxeqVH6Mv8CpAKL03OH0U7m7DDLtBB9A5EHMH5HMKUC3di8yeCIwDvPsiIiRQIiIhCIiIQi0dO+rT/pSfxK3lo6d9Wn/Sk/iU4ZqWH+RvELci9EdAX48uLmsiGKV5Aa3rGJzv8Wg3J6t4WPOhrA5xsABclWbVTQpYDPM200gFmkedFHtEfydeznf5ZXIa0qrUzdU3DNa+h9GGun/V2G58vv6KS0LoltNCI2kuOZc8gBz3uzc423n9gANyLeRYZN16i1oaABkiIiRKueco+iuYhqJmfgyxyiQZWZK5pa1/Q85H/LCfecVkFe62jZLG+OQYo3tcxzcxdrhhIuM9hUT4mU3CXt5++tCCr1GarhdcvpXQPxcgfCQ29yeOGPliq0isviZTcJu3n76eJlNwl7efjf8AP1Kb45m4rH+VZ/rb5qtIrL4mU3CXt5++vzxLpuE3bz9/qR8czcUfKs/1t81W0VlOplNwl7efv9SeJlNwl7efvo+OZuKPlWf62+arS0dO+rT/AKUn8Srn4mU3CXt5++sZNSKVwLXNlIcCCDPPax3en1JRXsvkU9nRedrg7XbhxUPqtovn3iV/4MRHNjc+Vps53/FhFhxdi/KFdl8aKiZDGyKIYY42tY1uZs1gwtFzmchtK+yzZZDI4uK7KipGUkIiZs8zvRERRK2v/9k=">
            <a:extLst>
              <a:ext uri="{FF2B5EF4-FFF2-40B4-BE49-F238E27FC236}">
                <a16:creationId xmlns:a16="http://schemas.microsoft.com/office/drawing/2014/main" id="{BB8056B5-C3FC-436D-8EBD-77674855C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4650" y="-508000"/>
            <a:ext cx="1143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pic>
        <p:nvPicPr>
          <p:cNvPr id="5132" name="Picture 12" descr="http://pessoal.sercomtel.com.br/matematica/geometria/prisma/prisma07.png">
            <a:extLst>
              <a:ext uri="{FF2B5EF4-FFF2-40B4-BE49-F238E27FC236}">
                <a16:creationId xmlns:a16="http://schemas.microsoft.com/office/drawing/2014/main" id="{51AA203F-9AC8-4ABC-B225-39B5F437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482725"/>
            <a:ext cx="2519362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http://pessoal.sercomtel.com.br/matematica/geometria/prisma/prisma02.png">
            <a:extLst>
              <a:ext uri="{FF2B5EF4-FFF2-40B4-BE49-F238E27FC236}">
                <a16:creationId xmlns:a16="http://schemas.microsoft.com/office/drawing/2014/main" id="{82C851A1-9607-4255-BE06-CFA2E686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3284538"/>
            <a:ext cx="29606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EDF4E1C-D723-4701-BCC0-F81958BE278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10886C7-17C2-496E-9BB3-4226585F3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A6830C6A-E57A-4DDE-BEAF-D7E285E74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4" y="1"/>
            <a:ext cx="2200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FÓRMULAS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1576F800-9976-4945-AA51-082C78F0B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574676"/>
            <a:ext cx="363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3300"/>
                </a:solidFill>
              </a:rPr>
              <a:t>ÁREA DA BASE (A</a:t>
            </a:r>
            <a:r>
              <a:rPr lang="pt-BR" altLang="pt-BR" sz="2800" b="1" baseline="-25000">
                <a:solidFill>
                  <a:srgbClr val="FF3300"/>
                </a:solidFill>
              </a:rPr>
              <a:t>b</a:t>
            </a:r>
            <a:r>
              <a:rPr lang="pt-BR" altLang="pt-BR" sz="2800" b="1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F692977-A21B-4303-ACD9-DC3DDA200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150938"/>
            <a:ext cx="762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Área da figura que forma a base do </a:t>
            </a:r>
            <a:r>
              <a:rPr lang="pt-BR" altLang="pt-BR" sz="2800" b="1">
                <a:solidFill>
                  <a:srgbClr val="FF0000"/>
                </a:solidFill>
              </a:rPr>
              <a:t>PRISMA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532D2BD8-E4AC-4050-A6E7-115336849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5084763"/>
            <a:ext cx="375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3300"/>
                </a:solidFill>
              </a:rPr>
              <a:t>ÁREA LATERAL (A</a:t>
            </a:r>
            <a:r>
              <a:rPr lang="pt-BR" altLang="pt-BR" sz="2800" b="1" baseline="-25000">
                <a:solidFill>
                  <a:srgbClr val="FF3300"/>
                </a:solidFill>
              </a:rPr>
              <a:t>L</a:t>
            </a:r>
            <a:r>
              <a:rPr lang="pt-BR" altLang="pt-BR" sz="2800" b="1">
                <a:solidFill>
                  <a:srgbClr val="FF3300"/>
                </a:solidFill>
              </a:rPr>
              <a:t>)</a:t>
            </a:r>
            <a:r>
              <a:rPr lang="pt-BR" altLang="pt-BR" sz="2800" b="1" baseline="-25000">
                <a:solidFill>
                  <a:srgbClr val="FF3300"/>
                </a:solidFill>
              </a:rPr>
              <a:t> </a:t>
            </a:r>
            <a:endParaRPr lang="pt-BR" altLang="pt-BR" sz="2800" b="1">
              <a:solidFill>
                <a:srgbClr val="FF3300"/>
              </a:solidFill>
            </a:endParaRP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FD12CE2F-BAC7-4B0B-88FD-FB45B010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081" y="5644638"/>
            <a:ext cx="63582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/>
              <a:t>A</a:t>
            </a:r>
            <a:r>
              <a:rPr lang="pt-BR" altLang="pt-BR" sz="2800" b="1" baseline="-25000" dirty="0"/>
              <a:t>l</a:t>
            </a:r>
            <a:r>
              <a:rPr lang="pt-BR" altLang="pt-BR" sz="2800" b="1" dirty="0"/>
              <a:t> =  6 (área de uma face lateral)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22FA6943-3D91-4734-A36A-2E545829D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29226"/>
            <a:ext cx="3779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/>
              <a:t>A face de um prisma é ...</a:t>
            </a:r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5E4983D6-E9B1-4E5A-83F7-C837E643C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732463"/>
            <a:ext cx="24368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/>
              <a:t>RETÂNGULO</a:t>
            </a:r>
          </a:p>
        </p:txBody>
      </p:sp>
      <p:pic>
        <p:nvPicPr>
          <p:cNvPr id="6153" name="Picture 12" descr="http://pessoal.sercomtel.com.br/matematica/geometria/prisma/prisma08.png">
            <a:extLst>
              <a:ext uri="{FF2B5EF4-FFF2-40B4-BE49-F238E27FC236}">
                <a16:creationId xmlns:a16="http://schemas.microsoft.com/office/drawing/2014/main" id="{879EB6DF-36F7-4067-B1BA-C8CCBFFA8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844676"/>
            <a:ext cx="43053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 descr="http://pessoal.sercomtel.com.br/matematica/geometria/prisma/prisma10.png">
            <a:extLst>
              <a:ext uri="{FF2B5EF4-FFF2-40B4-BE49-F238E27FC236}">
                <a16:creationId xmlns:a16="http://schemas.microsoft.com/office/drawing/2014/main" id="{37CB1419-8BC1-4E0C-A013-5F9D47D2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989138"/>
            <a:ext cx="2825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8ECE86-D5F4-49BD-B6D4-7A7FFDC5FCF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8712697-19A2-46E4-A736-764D16E59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4" grpId="0" autoUpdateAnimBg="0"/>
      <p:bldP spid="820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>
            <a:extLst>
              <a:ext uri="{FF2B5EF4-FFF2-40B4-BE49-F238E27FC236}">
                <a16:creationId xmlns:a16="http://schemas.microsoft.com/office/drawing/2014/main" id="{BEA4914A-320C-448D-B8ED-0DF681DBC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76" y="366793"/>
            <a:ext cx="39638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F0000"/>
                </a:solidFill>
              </a:rPr>
              <a:t>ÁREA TOTAL (A</a:t>
            </a:r>
            <a:r>
              <a:rPr lang="pt-BR" altLang="pt-BR" sz="3600" b="1" baseline="-25000" dirty="0">
                <a:solidFill>
                  <a:srgbClr val="FF0000"/>
                </a:solidFill>
              </a:rPr>
              <a:t>t</a:t>
            </a:r>
            <a:r>
              <a:rPr lang="pt-BR" altLang="pt-BR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D30B37D0-895B-4F1C-9C00-CEB1CCB47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668" y="5431512"/>
            <a:ext cx="2790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/>
              <a:t>A</a:t>
            </a:r>
            <a:r>
              <a:rPr lang="pt-BR" altLang="pt-BR" sz="3600" b="1" baseline="-25000" dirty="0"/>
              <a:t>t</a:t>
            </a:r>
            <a:r>
              <a:rPr lang="pt-BR" altLang="pt-BR" sz="3600" b="1" dirty="0"/>
              <a:t>= A</a:t>
            </a:r>
            <a:r>
              <a:rPr lang="pt-BR" altLang="pt-BR" sz="3600" b="1" baseline="-25000" dirty="0"/>
              <a:t>l </a:t>
            </a:r>
            <a:r>
              <a:rPr lang="pt-BR" altLang="pt-BR" sz="3600" b="1" dirty="0"/>
              <a:t>+ 2 </a:t>
            </a:r>
            <a:r>
              <a:rPr lang="pt-BR" altLang="pt-BR" sz="3600" b="1" dirty="0" err="1"/>
              <a:t>A</a:t>
            </a:r>
            <a:r>
              <a:rPr lang="pt-BR" altLang="pt-BR" sz="3600" b="1" baseline="-25000" dirty="0" err="1"/>
              <a:t>b</a:t>
            </a:r>
            <a:endParaRPr lang="pt-BR" altLang="pt-BR" sz="36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CC440E-1FB3-4517-A022-FC5079D38635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73ABF75-CC14-49A3-87E0-B536CC4FF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0482" name="Picture 2" descr="Resultado de imagem para planificaÃ§Ã£o prisma">
            <a:extLst>
              <a:ext uri="{FF2B5EF4-FFF2-40B4-BE49-F238E27FC236}">
                <a16:creationId xmlns:a16="http://schemas.microsoft.com/office/drawing/2014/main" id="{F7D7DD0E-C4B5-4701-B156-652F35A76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3" y="1087439"/>
            <a:ext cx="5547653" cy="40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utoUpdateAnimBg="0"/>
      <p:bldP spid="92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447796F6-3230-41DB-AB40-BC1A99DC8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04" y="564442"/>
            <a:ext cx="251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FF0000"/>
                </a:solidFill>
              </a:rPr>
              <a:t>VOLUME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D6FFFA4-AD4D-41CF-AE4F-68F6D7AA9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3357564"/>
            <a:ext cx="36814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7200" b="1"/>
              <a:t>V= A</a:t>
            </a:r>
            <a:r>
              <a:rPr lang="pt-BR" altLang="pt-BR" sz="7200" b="1" baseline="-25000"/>
              <a:t>b</a:t>
            </a:r>
            <a:r>
              <a:rPr lang="pt-BR" altLang="pt-BR" sz="7200" b="1"/>
              <a:t>. h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3C4C6B-FA82-46F8-BF13-14EA669BB94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0F6CD7-7535-4EA1-B1DF-07475F71B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9C4BD804-26C1-4635-B614-1BC7E3EF3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462" y="470894"/>
            <a:ext cx="3959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FF0000"/>
                </a:solidFill>
              </a:rPr>
              <a:t>CILINDRO CIRCULAR RETO</a:t>
            </a:r>
          </a:p>
        </p:txBody>
      </p:sp>
      <p:pic>
        <p:nvPicPr>
          <p:cNvPr id="9219" name="Picture 5" descr="http://pessoal.sercomtel.com.br/matematica/geometria/cilindro/cilindro03.png">
            <a:extLst>
              <a:ext uri="{FF2B5EF4-FFF2-40B4-BE49-F238E27FC236}">
                <a16:creationId xmlns:a16="http://schemas.microsoft.com/office/drawing/2014/main" id="{636A4E99-4FB8-43BD-B13E-1ED7F561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95" y="274914"/>
            <a:ext cx="27495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http://pessoal.sercomtel.com.br/matematica/geometria/cilindro/cilindro02.png">
            <a:extLst>
              <a:ext uri="{FF2B5EF4-FFF2-40B4-BE49-F238E27FC236}">
                <a16:creationId xmlns:a16="http://schemas.microsoft.com/office/drawing/2014/main" id="{6BEF6E70-8C54-4A55-A7A1-4622783C1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1301"/>
            <a:ext cx="33416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http://pessoal.sercomtel.com.br/matematica/geometria/cilindro/cilindro06.png">
            <a:extLst>
              <a:ext uri="{FF2B5EF4-FFF2-40B4-BE49-F238E27FC236}">
                <a16:creationId xmlns:a16="http://schemas.microsoft.com/office/drawing/2014/main" id="{56BE4260-2A97-4EBC-B9B5-504541F2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83" y="2364064"/>
            <a:ext cx="29638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3607F66-2F17-4244-A6D2-B54FC549A2D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D6D4555-9204-4FB1-9A94-02B3D6EA0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>
            <a:extLst>
              <a:ext uri="{FF2B5EF4-FFF2-40B4-BE49-F238E27FC236}">
                <a16:creationId xmlns:a16="http://schemas.microsoft.com/office/drawing/2014/main" id="{7A8B9AA8-27C3-40A7-8778-FC3EBFA94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2" y="241472"/>
            <a:ext cx="35618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solidFill>
                  <a:srgbClr val="FF0000"/>
                </a:solidFill>
              </a:rPr>
              <a:t>ÁREA LATERAL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16AB1B-0B6F-4503-AD6B-7C1F902C338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97A0260-E3C4-4FB9-8BB8-A77A091FB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7C480DB-E45B-40F5-95AC-D86DA132167D}"/>
              </a:ext>
            </a:extLst>
          </p:cNvPr>
          <p:cNvSpPr txBox="1"/>
          <p:nvPr/>
        </p:nvSpPr>
        <p:spPr>
          <a:xfrm>
            <a:off x="8215532" y="3021985"/>
            <a:ext cx="3055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/>
              <a:t>A</a:t>
            </a:r>
            <a:r>
              <a:rPr lang="pt-BR" sz="5400" b="1" baseline="-25000" dirty="0"/>
              <a:t>l</a:t>
            </a:r>
            <a:r>
              <a:rPr lang="pt-BR" sz="5400" b="1" dirty="0"/>
              <a:t> = 2</a:t>
            </a:r>
            <a:r>
              <a:rPr lang="el-GR" sz="5400" b="1" dirty="0"/>
              <a:t>π</a:t>
            </a:r>
            <a:r>
              <a:rPr lang="pt-BR" sz="5400" b="1" dirty="0"/>
              <a:t>.</a:t>
            </a:r>
            <a:r>
              <a:rPr lang="pt-BR" sz="5400" b="1" dirty="0" err="1"/>
              <a:t>r.h</a:t>
            </a:r>
            <a:endParaRPr lang="pt-BR" sz="5400" b="1" dirty="0"/>
          </a:p>
        </p:txBody>
      </p:sp>
      <p:pic>
        <p:nvPicPr>
          <p:cNvPr id="17412" name="Picture 4" descr="Resultado de imagem para planificaÃ§Ã£o CILINDRO">
            <a:extLst>
              <a:ext uri="{FF2B5EF4-FFF2-40B4-BE49-F238E27FC236}">
                <a16:creationId xmlns:a16="http://schemas.microsoft.com/office/drawing/2014/main" id="{CC9EF1BF-4752-4D9A-9486-8EEF85A2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8" y="1165569"/>
            <a:ext cx="7265789" cy="50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73187B86-8187-47B7-A44F-4768D32D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212" y="366396"/>
            <a:ext cx="29808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>
                <a:solidFill>
                  <a:srgbClr val="FF0000"/>
                </a:solidFill>
              </a:rPr>
              <a:t>ÁREA TOTAL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5AFED6-7DE0-4A57-9441-E02D6312CF9F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FÍSICA – MÓDULO 6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1D4417F-875E-407D-A1D0-F8E67F1D2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16386" name="Picture 2" descr="Resultado de imagem para planificaÃ§Ã£o CILINDRO">
            <a:extLst>
              <a:ext uri="{FF2B5EF4-FFF2-40B4-BE49-F238E27FC236}">
                <a16:creationId xmlns:a16="http://schemas.microsoft.com/office/drawing/2014/main" id="{9DC85801-75BD-475C-B15C-A8DB0DAEB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05" y="1263600"/>
            <a:ext cx="7573400" cy="394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636C50AB-1C86-45A9-B831-F90111708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668" y="5431512"/>
            <a:ext cx="2790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/>
              <a:t>A</a:t>
            </a:r>
            <a:r>
              <a:rPr lang="pt-BR" altLang="pt-BR" sz="3600" b="1" baseline="-25000" dirty="0"/>
              <a:t>t</a:t>
            </a:r>
            <a:r>
              <a:rPr lang="pt-BR" altLang="pt-BR" sz="3600" b="1" dirty="0"/>
              <a:t>= A</a:t>
            </a:r>
            <a:r>
              <a:rPr lang="pt-BR" altLang="pt-BR" sz="3600" b="1" baseline="-25000" dirty="0"/>
              <a:t>l </a:t>
            </a:r>
            <a:r>
              <a:rPr lang="pt-BR" altLang="pt-BR" sz="3600" b="1" dirty="0"/>
              <a:t>+ 2 </a:t>
            </a:r>
            <a:r>
              <a:rPr lang="pt-BR" altLang="pt-BR" sz="3600" b="1" dirty="0" err="1"/>
              <a:t>A</a:t>
            </a:r>
            <a:r>
              <a:rPr lang="pt-BR" altLang="pt-BR" sz="3600" b="1" baseline="-25000" dirty="0" err="1"/>
              <a:t>b</a:t>
            </a:r>
            <a:endParaRPr lang="pt-BR" altLang="pt-BR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9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440</Words>
  <Application>Microsoft Office PowerPoint</Application>
  <PresentationFormat>Widescreen</PresentationFormat>
  <Paragraphs>107</Paragraphs>
  <Slides>24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Palace Script MT</vt:lpstr>
      <vt:lpstr>Symbol</vt:lpstr>
      <vt:lpstr>Tema do Office</vt:lpstr>
      <vt:lpstr>Microsoft Equation 3.0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3</cp:revision>
  <dcterms:created xsi:type="dcterms:W3CDTF">2018-09-21T19:00:58Z</dcterms:created>
  <dcterms:modified xsi:type="dcterms:W3CDTF">2018-09-21T19:23:13Z</dcterms:modified>
</cp:coreProperties>
</file>