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DEC9ECF-8124-49C7-9DFA-AE7CB0D072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3055ED5-A07F-4782-9362-5C1E3E7866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C810983-507F-4EA5-BB2B-2C32E58788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D6BE5-AEAB-4F47-98BC-F36D930FFF64}" type="datetimeFigureOut">
              <a:rPr lang="pt-BR" smtClean="0"/>
              <a:t>10/09/2018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3193B83-A7E4-428C-B7DE-6313093840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418C029-8FB2-4C62-90AA-87BC9B4433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9FD24-415F-4B75-AF31-C02B85739C6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801508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03DEB8E-0B6A-4818-B6F5-E6A9505B2D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9C51D242-17FA-426F-805B-C17DB1E41E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C382502-708A-4109-9A36-BA27CA4C69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D6BE5-AEAB-4F47-98BC-F36D930FFF64}" type="datetimeFigureOut">
              <a:rPr lang="pt-BR" smtClean="0"/>
              <a:t>10/09/2018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D976523-EA19-4125-9960-B06B1D563F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CF4DDEB-6150-4034-AD16-5995E78DB4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9FD24-415F-4B75-AF31-C02B85739C6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53136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E991980-FC18-4B7F-AB46-FD85192EB74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5261E8BB-3EF9-42EF-A7E2-ECE1091BB6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7A1FBAA-3B24-4355-A16F-E40960EF9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D6BE5-AEAB-4F47-98BC-F36D930FFF64}" type="datetimeFigureOut">
              <a:rPr lang="pt-BR" smtClean="0"/>
              <a:t>10/09/2018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97B5D31-2C5F-40A1-A203-E42980C92F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22773FF-3760-45C8-96B1-6B156A7E1C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9FD24-415F-4B75-AF31-C02B85739C6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238710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0E4D76-29AA-4682-AE04-008B2B2D03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09FDEE9-66AF-4488-B6E3-0DAFD9043A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BF98B90-2071-40C0-B408-A9633BA498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D6BE5-AEAB-4F47-98BC-F36D930FFF64}" type="datetimeFigureOut">
              <a:rPr lang="pt-BR" smtClean="0"/>
              <a:t>10/09/2018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8B0A77E-D90E-4D19-B2BD-6C3B264F5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3A5623F-4120-4238-9CCD-68DAE2E53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9FD24-415F-4B75-AF31-C02B85739C6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940957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7184CCB-D988-4175-90D0-8C9D52617D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DBA06B4-2A51-48EE-9CC9-87D772ACB5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7E69963-27F5-4B5C-9D22-F996639AE8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D6BE5-AEAB-4F47-98BC-F36D930FFF64}" type="datetimeFigureOut">
              <a:rPr lang="pt-BR" smtClean="0"/>
              <a:t>10/09/2018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F006380-9B96-4749-9A2C-7AB2CF2308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517562A-5E18-4D96-8EE9-FA645CC49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9FD24-415F-4B75-AF31-C02B85739C6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237600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D3BE0E-BED8-45BB-B5F0-F55826A275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8D4CA64-DDCD-4271-8042-3B294F5E64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C976FDC-7A6B-4E49-9409-28CE1C4240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C3BCDCC-770F-4912-8D36-2A6ADD0263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D6BE5-AEAB-4F47-98BC-F36D930FFF64}" type="datetimeFigureOut">
              <a:rPr lang="pt-BR" smtClean="0"/>
              <a:t>10/09/2018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825B5530-D3BE-4936-BEEC-087AEDE91E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DB42898-DE16-4BAC-92CE-EF5A419D45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9FD24-415F-4B75-AF31-C02B85739C6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455742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377B75-7900-42AB-BF26-7F6EE2C26F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98AC1F2-F602-465D-9070-2E370C338C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98B7B733-5FA7-47EB-8B47-386805FB38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D436681D-1260-4FF4-A152-01FF202436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DAC4D3B5-ACD3-4D64-82B3-9D3FE3CA7B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AC3604FA-4A84-4DBB-8310-CC60CD22DA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D6BE5-AEAB-4F47-98BC-F36D930FFF64}" type="datetimeFigureOut">
              <a:rPr lang="pt-BR" smtClean="0"/>
              <a:t>10/09/2018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37D024D7-36B6-4B71-BB07-D7E1EA0408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3057CBDC-5DD5-420A-AEF1-938CB507C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9FD24-415F-4B75-AF31-C02B85739C6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462083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B804A2B-E4A7-4D95-A8CA-54BDC70AB0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D4590B1D-BE7F-4172-967A-25CC04F7FC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D6BE5-AEAB-4F47-98BC-F36D930FFF64}" type="datetimeFigureOut">
              <a:rPr lang="pt-BR" smtClean="0"/>
              <a:t>10/09/2018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64F5001C-7963-44E2-AEA2-F3998B1343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956BD3D0-DB57-4CD1-B962-E9DF4D30A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9FD24-415F-4B75-AF31-C02B85739C6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179851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B957D21F-65FE-4BE5-8923-D3E93646FB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D6BE5-AEAB-4F47-98BC-F36D930FFF64}" type="datetimeFigureOut">
              <a:rPr lang="pt-BR" smtClean="0"/>
              <a:t>10/09/2018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A8CEE806-17B7-436F-89D7-C674BBE3BB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A3CC393B-7F4F-4277-A3C2-9C4ED0C5C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9FD24-415F-4B75-AF31-C02B85739C6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626991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ADD7E9-8A54-4753-B5C1-3E64A429E4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45B16DD-B341-4516-9CD1-8BB15F3739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B1687C12-9766-4D10-8BD7-CAF22F48F4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F39335A3-40D5-482C-9064-7AD394C210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D6BE5-AEAB-4F47-98BC-F36D930FFF64}" type="datetimeFigureOut">
              <a:rPr lang="pt-BR" smtClean="0"/>
              <a:t>10/09/2018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FB80B66-B0C3-451E-8014-5BABF6969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CE00286-B2BF-4D21-B33B-AEC51D0C0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9FD24-415F-4B75-AF31-C02B85739C6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149020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DB215DE-094C-472A-BE6E-228FF7FEE4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C9601D6F-0F6B-4706-94B5-7998A0520A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53706DFC-4EE4-4F2D-8A27-7CF4DAA686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F251DB8-429F-4B80-894B-217A961AC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D6BE5-AEAB-4F47-98BC-F36D930FFF64}" type="datetimeFigureOut">
              <a:rPr lang="pt-BR" smtClean="0"/>
              <a:t>10/09/2018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596E49A-16AC-4CF0-B6FC-68D07E166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92D955E-C97D-462D-97A3-D4F4BA77AD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9FD24-415F-4B75-AF31-C02B85739C6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264519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73C9087A-2F77-484E-8C24-153407E019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CB839A7-31FD-439B-BDDA-9A282C2B6D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474D8E6-AAA6-4EEA-8654-288FDA5A546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6D6BE5-AEAB-4F47-98BC-F36D930FFF64}" type="datetimeFigureOut">
              <a:rPr lang="pt-BR" smtClean="0"/>
              <a:t>10/09/2018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6AE3D11-1D92-48F7-8D16-7F869131EE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9E2DC37-D1BB-4646-BCFC-EB9E8C8D05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F9FD24-415F-4B75-AF31-C02B85739C6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43545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nsador.com/autor/paulo_freire/" TargetMode="External"/><Relationship Id="rId2" Type="http://schemas.openxmlformats.org/officeDocument/2006/relationships/hyperlink" Target="https://www.pensador.com/autor/immanuel_kant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pensador.com/autor/john_dewey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Resultado de imagem para redaÃ§Ã£o ">
            <a:extLst>
              <a:ext uri="{FF2B5EF4-FFF2-40B4-BE49-F238E27FC236}">
                <a16:creationId xmlns:a16="http://schemas.microsoft.com/office/drawing/2014/main" id="{86292B33-AD19-4F35-AB0C-5B43C955D7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718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A3AC8370-16B7-4B99-A104-BDFD6ED6C283}"/>
              </a:ext>
            </a:extLst>
          </p:cNvPr>
          <p:cNvSpPr txBox="1"/>
          <p:nvPr/>
        </p:nvSpPr>
        <p:spPr>
          <a:xfrm rot="19413263">
            <a:off x="8564571" y="2543904"/>
            <a:ext cx="14654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b="1" dirty="0"/>
              <a:t>#aula7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7C77DB3C-491C-4CF1-9157-373444B8B4EA}"/>
              </a:ext>
            </a:extLst>
          </p:cNvPr>
          <p:cNvSpPr txBox="1"/>
          <p:nvPr/>
        </p:nvSpPr>
        <p:spPr>
          <a:xfrm rot="19332361">
            <a:off x="10515935" y="4109907"/>
            <a:ext cx="26883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/>
              <a:t>Professora: Viviane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59E56D62-B805-4451-A6B5-DFC4D8B2FC34}"/>
              </a:ext>
            </a:extLst>
          </p:cNvPr>
          <p:cNvSpPr txBox="1"/>
          <p:nvPr/>
        </p:nvSpPr>
        <p:spPr>
          <a:xfrm rot="19386572">
            <a:off x="8457088" y="2520473"/>
            <a:ext cx="40969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/>
              <a:t>Retrospectiva temática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D4FC4131-18F2-4855-B2ED-F76D644FB6EF}"/>
              </a:ext>
            </a:extLst>
          </p:cNvPr>
          <p:cNvSpPr txBox="1"/>
          <p:nvPr/>
        </p:nvSpPr>
        <p:spPr>
          <a:xfrm rot="19293654">
            <a:off x="9908330" y="3347722"/>
            <a:ext cx="23285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/>
              <a:t>Novas Perspectivas</a:t>
            </a:r>
          </a:p>
        </p:txBody>
      </p:sp>
    </p:spTree>
    <p:extLst>
      <p:ext uri="{BB962C8B-B14F-4D97-AF65-F5344CB8AC3E}">
        <p14:creationId xmlns:p14="http://schemas.microsoft.com/office/powerpoint/2010/main" val="13695458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04A0C721-0A8B-4955-A5A0-70F2600E3D66}"/>
              </a:ext>
            </a:extLst>
          </p:cNvPr>
          <p:cNvSpPr txBox="1"/>
          <p:nvPr/>
        </p:nvSpPr>
        <p:spPr>
          <a:xfrm>
            <a:off x="390939" y="636105"/>
            <a:ext cx="11410122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/>
              <a:t>“</a:t>
            </a:r>
            <a:r>
              <a:rPr lang="pt-BR" sz="2000" b="1" dirty="0"/>
              <a:t>É no problema da educação que assenta o grande segredo do aperfeiçoamento da humanidade”.</a:t>
            </a:r>
          </a:p>
          <a:p>
            <a:r>
              <a:rPr lang="pt-BR" sz="2000" b="1" dirty="0">
                <a:hlinkClick r:id="rId2"/>
              </a:rPr>
              <a:t>Immanuel Kant</a:t>
            </a:r>
            <a:endParaRPr lang="pt-BR" sz="2000" b="1" dirty="0"/>
          </a:p>
          <a:p>
            <a:endParaRPr lang="pt-BR" sz="2000" b="1" dirty="0"/>
          </a:p>
          <a:p>
            <a:r>
              <a:rPr lang="pt-BR" sz="2000" b="1" dirty="0"/>
              <a:t>“Se a educação sozinha não transforma a sociedade, sem ela tampouco a sociedade muda”.</a:t>
            </a:r>
          </a:p>
          <a:p>
            <a:r>
              <a:rPr lang="pt-BR" sz="2000" b="1" dirty="0">
                <a:hlinkClick r:id="rId3"/>
              </a:rPr>
              <a:t>Paulo Freire</a:t>
            </a:r>
            <a:endParaRPr lang="pt-BR" sz="2000" b="1" dirty="0"/>
          </a:p>
          <a:p>
            <a:endParaRPr lang="pt-BR" sz="2000" b="1" dirty="0"/>
          </a:p>
          <a:p>
            <a:r>
              <a:rPr lang="pt-BR" sz="2000" b="1" dirty="0"/>
              <a:t>“A educação é um processo social, é desenvolvimento. Não é a preparação para a vida, é a própria vida”.</a:t>
            </a:r>
          </a:p>
          <a:p>
            <a:r>
              <a:rPr lang="pt-BR" sz="2000" b="1" dirty="0">
                <a:hlinkClick r:id="rId4"/>
              </a:rPr>
              <a:t>John Dewey</a:t>
            </a:r>
            <a:endParaRPr lang="pt-BR" sz="2000" b="1" dirty="0"/>
          </a:p>
          <a:p>
            <a:endParaRPr lang="pt-BR" sz="2000" b="1" dirty="0"/>
          </a:p>
          <a:p>
            <a:r>
              <a:rPr lang="pt-BR" sz="2000" b="1" dirty="0"/>
              <a:t>“Quando a educação não é libertadora, o sonho do oprimido é﻿ ser o opressor”.</a:t>
            </a:r>
          </a:p>
          <a:p>
            <a:r>
              <a:rPr lang="pt-BR" sz="2000" b="1" dirty="0">
                <a:hlinkClick r:id="rId3"/>
              </a:rPr>
              <a:t>Paulo Freire</a:t>
            </a:r>
            <a:endParaRPr lang="pt-BR" sz="2000" b="1" dirty="0"/>
          </a:p>
          <a:p>
            <a:endParaRPr lang="pt-BR" sz="2000" b="1" dirty="0"/>
          </a:p>
          <a:p>
            <a:r>
              <a:rPr lang="pt-BR" sz="2000" b="1" dirty="0"/>
              <a:t>“A educação exige os maiores cuidados, porque influi sobre toda a vida.”</a:t>
            </a:r>
          </a:p>
          <a:p>
            <a:r>
              <a:rPr lang="pt-BR" sz="2000" b="1" u="sng" dirty="0">
                <a:solidFill>
                  <a:srgbClr val="0070C0"/>
                </a:solidFill>
              </a:rPr>
              <a:t>Sêneca</a:t>
            </a:r>
          </a:p>
          <a:p>
            <a:endParaRPr lang="pt-BR" sz="2000" b="1" dirty="0"/>
          </a:p>
          <a:p>
            <a:r>
              <a:rPr lang="pt-BR" sz="2000" b="1" dirty="0"/>
              <a:t>“Educação não transforma o mundo. Educação muda as pessoas. Pessoas transformam o mundo”.</a:t>
            </a:r>
          </a:p>
          <a:p>
            <a:r>
              <a:rPr lang="pt-BR" sz="2000" b="1" dirty="0">
                <a:hlinkClick r:id="rId3"/>
              </a:rPr>
              <a:t>Paulo Freire</a:t>
            </a:r>
            <a:endParaRPr lang="pt-BR" sz="2000" b="1" dirty="0"/>
          </a:p>
          <a:p>
            <a:endParaRPr lang="pt-BR" sz="2000" b="1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055581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8D76CCB7-19D5-4B81-A63D-B6794287447E}"/>
              </a:ext>
            </a:extLst>
          </p:cNvPr>
          <p:cNvSpPr txBox="1"/>
          <p:nvPr/>
        </p:nvSpPr>
        <p:spPr>
          <a:xfrm>
            <a:off x="274422" y="289679"/>
            <a:ext cx="11643156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rgbClr val="FF0000"/>
                </a:solidFill>
              </a:rPr>
              <a:t>Veja todos os temas de Redação do Enem desde 1998:</a:t>
            </a:r>
          </a:p>
          <a:p>
            <a:endParaRPr lang="pt-BR" sz="2400" b="1" dirty="0"/>
          </a:p>
          <a:p>
            <a:r>
              <a:rPr lang="pt-BR" sz="2400" b="1" dirty="0"/>
              <a:t>1998</a:t>
            </a:r>
            <a:r>
              <a:rPr lang="pt-BR" sz="2400" dirty="0"/>
              <a:t> - Viver e Aprender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pt-BR" sz="2400" b="1" dirty="0"/>
          </a:p>
          <a:p>
            <a:r>
              <a:rPr lang="pt-BR" sz="2400" b="1" dirty="0"/>
              <a:t>1999</a:t>
            </a:r>
            <a:r>
              <a:rPr lang="pt-BR" sz="2400" dirty="0"/>
              <a:t> - Cidadania e participação social</a:t>
            </a:r>
          </a:p>
          <a:p>
            <a:br>
              <a:rPr lang="pt-BR" sz="2400" dirty="0"/>
            </a:br>
            <a:r>
              <a:rPr lang="pt-BR" sz="2400" b="1" dirty="0"/>
              <a:t>2000</a:t>
            </a:r>
            <a:r>
              <a:rPr lang="pt-BR" sz="2400" dirty="0"/>
              <a:t> - Direitos da criança e do adolescente: como enfrentar esse desafio nacional</a:t>
            </a:r>
            <a:br>
              <a:rPr lang="pt-BR" sz="2400" dirty="0"/>
            </a:br>
            <a:br>
              <a:rPr lang="pt-BR" sz="2400" dirty="0"/>
            </a:br>
            <a:r>
              <a:rPr lang="pt-BR" sz="2400" b="1" dirty="0"/>
              <a:t>2001</a:t>
            </a:r>
            <a:r>
              <a:rPr lang="pt-BR" sz="2400" dirty="0"/>
              <a:t> - Desenvolvimento e preservação ambiental: como conciliar interesses em conflito?</a:t>
            </a:r>
            <a:br>
              <a:rPr lang="pt-BR" sz="2400" dirty="0"/>
            </a:br>
            <a:br>
              <a:rPr lang="pt-BR" sz="2400" dirty="0"/>
            </a:br>
            <a:r>
              <a:rPr lang="pt-BR" sz="2400" b="1" dirty="0"/>
              <a:t>2002</a:t>
            </a:r>
            <a:r>
              <a:rPr lang="pt-BR" sz="2400" dirty="0"/>
              <a:t> - O direito de votar: como fazer dessa conquista um meio para promover as transformações sociais que o Brasil necessita?</a:t>
            </a:r>
            <a:br>
              <a:rPr lang="pt-BR" sz="2400" dirty="0"/>
            </a:br>
            <a:br>
              <a:rPr lang="pt-BR" sz="2400" dirty="0"/>
            </a:br>
            <a:r>
              <a:rPr lang="pt-BR" sz="2400" b="1" dirty="0"/>
              <a:t>2003</a:t>
            </a:r>
            <a:r>
              <a:rPr lang="pt-BR" sz="2400" dirty="0"/>
              <a:t> - A violência na sociedade brasileira: como mudar as regras desse jogo?</a:t>
            </a:r>
            <a:br>
              <a:rPr lang="pt-BR" sz="2400" dirty="0"/>
            </a:br>
            <a:br>
              <a:rPr lang="pt-BR" sz="2400" dirty="0"/>
            </a:br>
            <a:r>
              <a:rPr lang="pt-BR" sz="2400" b="1" dirty="0"/>
              <a:t>2004</a:t>
            </a:r>
            <a:r>
              <a:rPr lang="pt-BR" sz="2400" dirty="0"/>
              <a:t> - Como garantir a liberdade de informação e evitar abusos nos meios de comunicação?</a:t>
            </a:r>
            <a:endParaRPr lang="pt-BR" sz="2400" b="1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403312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2851FED4-D3FD-48BB-AFA9-0BB562258C96}"/>
              </a:ext>
            </a:extLst>
          </p:cNvPr>
          <p:cNvSpPr txBox="1"/>
          <p:nvPr/>
        </p:nvSpPr>
        <p:spPr>
          <a:xfrm>
            <a:off x="364436" y="612844"/>
            <a:ext cx="11615529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/>
              <a:t>2005</a:t>
            </a:r>
            <a:r>
              <a:rPr lang="pt-BR" sz="2400" dirty="0"/>
              <a:t> - O trabalho infantil na realidade brasileira</a:t>
            </a:r>
            <a:br>
              <a:rPr lang="pt-BR" sz="2400" dirty="0"/>
            </a:br>
            <a:br>
              <a:rPr lang="pt-BR" sz="2400" dirty="0"/>
            </a:br>
            <a:r>
              <a:rPr lang="pt-BR" sz="2400" b="1" dirty="0"/>
              <a:t>2006</a:t>
            </a:r>
            <a:r>
              <a:rPr lang="pt-BR" sz="2400" dirty="0"/>
              <a:t> - O poder de transformação da leitura</a:t>
            </a:r>
            <a:br>
              <a:rPr lang="pt-BR" sz="2400" dirty="0"/>
            </a:br>
            <a:br>
              <a:rPr lang="pt-BR" sz="2400" dirty="0"/>
            </a:br>
            <a:r>
              <a:rPr lang="pt-BR" sz="2400" b="1" dirty="0"/>
              <a:t>2007</a:t>
            </a:r>
            <a:r>
              <a:rPr lang="pt-BR" sz="2400" dirty="0"/>
              <a:t> - O desafio de se conviver com a diferença</a:t>
            </a:r>
            <a:br>
              <a:rPr lang="pt-BR" sz="2400" dirty="0"/>
            </a:br>
            <a:br>
              <a:rPr lang="pt-BR" sz="2400" dirty="0"/>
            </a:br>
            <a:r>
              <a:rPr lang="pt-BR" sz="2400" b="1" dirty="0"/>
              <a:t>2008</a:t>
            </a:r>
            <a:r>
              <a:rPr lang="pt-BR" sz="2400" dirty="0"/>
              <a:t> - Como preservar a floresta Amazônica?</a:t>
            </a:r>
            <a:br>
              <a:rPr lang="pt-BR" sz="2400" dirty="0"/>
            </a:br>
            <a:br>
              <a:rPr lang="pt-BR" sz="2400" dirty="0"/>
            </a:br>
            <a:r>
              <a:rPr lang="pt-BR" sz="2400" b="1" dirty="0"/>
              <a:t>2009 </a:t>
            </a:r>
            <a:r>
              <a:rPr lang="pt-BR" sz="2400" dirty="0"/>
              <a:t>- O indivíduo frente à ética nacional. Devido ao vazamento da prova, em 2009, houve dois temas de redação: o da prova cancelada e o da prova refeita. A proposta de redação da prova cancelada foi a “Valorização do idoso”.</a:t>
            </a:r>
          </a:p>
          <a:p>
            <a:endParaRPr lang="pt-BR" sz="2400" dirty="0"/>
          </a:p>
          <a:p>
            <a:r>
              <a:rPr lang="pt-BR" sz="2400" b="1" dirty="0"/>
              <a:t>2010</a:t>
            </a:r>
            <a:r>
              <a:rPr lang="pt-BR" sz="2400" dirty="0"/>
              <a:t> - O trabalho na construção da dignidade humana. Os problemas em 2010 foram erros na impressão. Os candidatos que se sentiram lesados refizeram a prova, que teve a proposta de redação “Ajuda humanitária”.</a:t>
            </a:r>
          </a:p>
        </p:txBody>
      </p:sp>
    </p:spTree>
    <p:extLst>
      <p:ext uri="{BB962C8B-B14F-4D97-AF65-F5344CB8AC3E}">
        <p14:creationId xmlns:p14="http://schemas.microsoft.com/office/powerpoint/2010/main" val="14292961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C86151FE-A2F9-4E00-A08D-47630EC8045B}"/>
              </a:ext>
            </a:extLst>
          </p:cNvPr>
          <p:cNvSpPr txBox="1"/>
          <p:nvPr/>
        </p:nvSpPr>
        <p:spPr>
          <a:xfrm>
            <a:off x="212035" y="755374"/>
            <a:ext cx="1144987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/>
              <a:t>2011</a:t>
            </a:r>
            <a:r>
              <a:rPr lang="pt-BR" sz="2400" dirty="0"/>
              <a:t> - Viver em rede no século XXI: os limites entre o público e o privado</a:t>
            </a:r>
            <a:br>
              <a:rPr lang="pt-BR" sz="2400" dirty="0"/>
            </a:br>
            <a:br>
              <a:rPr lang="pt-BR" sz="2400" dirty="0"/>
            </a:br>
            <a:r>
              <a:rPr lang="pt-BR" sz="2400" b="1" dirty="0"/>
              <a:t>2012</a:t>
            </a:r>
            <a:r>
              <a:rPr lang="pt-BR" sz="2400" dirty="0"/>
              <a:t> - O movimento imigratório para o Brasil no século XXI</a:t>
            </a:r>
            <a:br>
              <a:rPr lang="pt-BR" sz="2400" dirty="0"/>
            </a:br>
            <a:br>
              <a:rPr lang="pt-BR" sz="2400" dirty="0"/>
            </a:br>
            <a:r>
              <a:rPr lang="pt-BR" sz="2400" b="1" dirty="0"/>
              <a:t>2013</a:t>
            </a:r>
            <a:r>
              <a:rPr lang="pt-BR" sz="2400" dirty="0"/>
              <a:t> - Efeitos da implantação da Lei Seca no Brasil</a:t>
            </a:r>
          </a:p>
          <a:p>
            <a:endParaRPr lang="pt-BR" sz="2400" dirty="0"/>
          </a:p>
          <a:p>
            <a:r>
              <a:rPr lang="pt-BR" sz="2400" b="1" dirty="0"/>
              <a:t>2014</a:t>
            </a:r>
            <a:r>
              <a:rPr lang="pt-BR" sz="2400" dirty="0"/>
              <a:t> - Publicidade infantil em questão no Brasil</a:t>
            </a:r>
          </a:p>
          <a:p>
            <a:endParaRPr lang="pt-BR" sz="2400" b="1" dirty="0"/>
          </a:p>
          <a:p>
            <a:r>
              <a:rPr lang="pt-BR" sz="2400" b="1" dirty="0"/>
              <a:t>2015</a:t>
            </a:r>
            <a:r>
              <a:rPr lang="pt-BR" sz="2400" dirty="0"/>
              <a:t> - A persistência da violência contra a mulher no Brasil.</a:t>
            </a:r>
          </a:p>
          <a:p>
            <a:endParaRPr lang="pt-BR" sz="2400" dirty="0"/>
          </a:p>
          <a:p>
            <a:r>
              <a:rPr lang="pt-BR" sz="2400" b="1" dirty="0"/>
              <a:t>2016</a:t>
            </a:r>
            <a:r>
              <a:rPr lang="pt-BR" sz="2400" dirty="0"/>
              <a:t> - Caminhos para combater a intolerância religiosa no Brasil. Na segunda aplicação da prova, Caminhos para combater o racismo no Brasil.</a:t>
            </a:r>
          </a:p>
          <a:p>
            <a:endParaRPr lang="pt-BR" sz="2400" dirty="0"/>
          </a:p>
          <a:p>
            <a:r>
              <a:rPr lang="pt-BR" sz="2400" b="1" dirty="0"/>
              <a:t>2017 </a:t>
            </a:r>
            <a:r>
              <a:rPr lang="pt-BR" sz="2400" dirty="0"/>
              <a:t>- Desafios para a formação educacional de surdos no Brasil.</a:t>
            </a:r>
          </a:p>
          <a:p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39574126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m relacionada">
            <a:extLst>
              <a:ext uri="{FF2B5EF4-FFF2-40B4-BE49-F238E27FC236}">
                <a16:creationId xmlns:a16="http://schemas.microsoft.com/office/drawing/2014/main" id="{B163412E-A79E-40FD-A521-715060C105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1324" y="500679"/>
            <a:ext cx="9509352" cy="4164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796511A0-DD8C-4A86-BFD9-28B1C30C5BDC}"/>
              </a:ext>
            </a:extLst>
          </p:cNvPr>
          <p:cNvSpPr txBox="1"/>
          <p:nvPr/>
        </p:nvSpPr>
        <p:spPr>
          <a:xfrm>
            <a:off x="787075" y="5114726"/>
            <a:ext cx="1156395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>
                <a:solidFill>
                  <a:srgbClr val="FF0000"/>
                </a:solidFill>
              </a:rPr>
              <a:t>“ A IMPORTÂNCIA DO ENEM PARA A DEMOCRATIZAÇÃO DO ACESSO AO ENSINO SUPERIOR”</a:t>
            </a:r>
          </a:p>
        </p:txBody>
      </p:sp>
    </p:spTree>
    <p:extLst>
      <p:ext uri="{BB962C8B-B14F-4D97-AF65-F5344CB8AC3E}">
        <p14:creationId xmlns:p14="http://schemas.microsoft.com/office/powerpoint/2010/main" val="5740539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esultado de imagem para democratizaÃ§Ã£o do acesso ao ensino superior">
            <a:extLst>
              <a:ext uri="{FF2B5EF4-FFF2-40B4-BE49-F238E27FC236}">
                <a16:creationId xmlns:a16="http://schemas.microsoft.com/office/drawing/2014/main" id="{1CBE535E-3636-4F9B-B943-CB193C0ED9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3827" y="324428"/>
            <a:ext cx="8384345" cy="422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2EAB0FFB-2B94-4D27-B438-D409466CB45D}"/>
              </a:ext>
            </a:extLst>
          </p:cNvPr>
          <p:cNvSpPr txBox="1"/>
          <p:nvPr/>
        </p:nvSpPr>
        <p:spPr>
          <a:xfrm>
            <a:off x="1546018" y="5221357"/>
            <a:ext cx="968734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>
                <a:solidFill>
                  <a:srgbClr val="002060"/>
                </a:solidFill>
              </a:rPr>
              <a:t>“EDUCAÇÃO À DISTÂNCIA NO BRASIL:  QUAIS OS DESAFIOS DESSA REALIDADE?”</a:t>
            </a:r>
          </a:p>
        </p:txBody>
      </p:sp>
    </p:spTree>
    <p:extLst>
      <p:ext uri="{BB962C8B-B14F-4D97-AF65-F5344CB8AC3E}">
        <p14:creationId xmlns:p14="http://schemas.microsoft.com/office/powerpoint/2010/main" val="11950815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8B15AC17-41BC-4983-9EDE-2D9B287EC514}"/>
              </a:ext>
            </a:extLst>
          </p:cNvPr>
          <p:cNvSpPr txBox="1"/>
          <p:nvPr/>
        </p:nvSpPr>
        <p:spPr>
          <a:xfrm>
            <a:off x="2125241" y="5387265"/>
            <a:ext cx="905123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>
                <a:solidFill>
                  <a:schemeClr val="accent2">
                    <a:lumMod val="75000"/>
                  </a:schemeClr>
                </a:solidFill>
              </a:rPr>
              <a:t>“Estratégias de preservação do patrimônio histórico-cultural brasileiro”</a:t>
            </a:r>
          </a:p>
        </p:txBody>
      </p:sp>
      <p:pic>
        <p:nvPicPr>
          <p:cNvPr id="4098" name="Picture 2" descr="Resultado de imagem para TEMA DA REDAÃÃO patrimonio cultural BRASILEIRO">
            <a:extLst>
              <a:ext uri="{FF2B5EF4-FFF2-40B4-BE49-F238E27FC236}">
                <a16:creationId xmlns:a16="http://schemas.microsoft.com/office/drawing/2014/main" id="{B5FA1351-B2A5-4611-8A21-E3A42F07B3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10817"/>
            <a:ext cx="11430000" cy="4664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41129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Resultado de imagem para direitos sociais e democracia">
            <a:extLst>
              <a:ext uri="{FF2B5EF4-FFF2-40B4-BE49-F238E27FC236}">
                <a16:creationId xmlns:a16="http://schemas.microsoft.com/office/drawing/2014/main" id="{9A2234EF-F53A-46C3-861E-438937A24D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636" y="498200"/>
            <a:ext cx="9819860" cy="421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46078634-911C-4075-B314-39B7E6D9FBB6}"/>
              </a:ext>
            </a:extLst>
          </p:cNvPr>
          <p:cNvSpPr txBox="1"/>
          <p:nvPr/>
        </p:nvSpPr>
        <p:spPr>
          <a:xfrm>
            <a:off x="464875" y="5353879"/>
            <a:ext cx="1126225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>
                <a:solidFill>
                  <a:schemeClr val="accent6">
                    <a:lumMod val="50000"/>
                  </a:schemeClr>
                </a:solidFill>
              </a:rPr>
              <a:t>“A IMPORTÂNCIA DO CUMPRIMENTO DOS DIREITOS SOCIAIS PARA A CONCRETIZAÇÃO DA DEMOCRACIA”</a:t>
            </a:r>
          </a:p>
          <a:p>
            <a:endParaRPr lang="pt-BR" sz="22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40801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988C91A3-7F70-495E-A3DB-CA6D39C44937}"/>
              </a:ext>
            </a:extLst>
          </p:cNvPr>
          <p:cNvSpPr txBox="1"/>
          <p:nvPr/>
        </p:nvSpPr>
        <p:spPr>
          <a:xfrm>
            <a:off x="1770008" y="5390781"/>
            <a:ext cx="92489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>
                <a:solidFill>
                  <a:srgbClr val="00B050"/>
                </a:solidFill>
              </a:rPr>
              <a:t>“MEDIDAS PARA SUPERAR O ANALFABETISMO FUNCIONAL NO BRASIL”</a:t>
            </a:r>
          </a:p>
        </p:txBody>
      </p:sp>
      <p:pic>
        <p:nvPicPr>
          <p:cNvPr id="6148" name="Picture 4" descr="Imagem relacionada">
            <a:extLst>
              <a:ext uri="{FF2B5EF4-FFF2-40B4-BE49-F238E27FC236}">
                <a16:creationId xmlns:a16="http://schemas.microsoft.com/office/drawing/2014/main" id="{5CAAE705-2880-498F-9201-079633FC90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1889" y="424438"/>
            <a:ext cx="7455877" cy="4596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370696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159</Words>
  <Application>Microsoft Office PowerPoint</Application>
  <PresentationFormat>Widescreen</PresentationFormat>
  <Paragraphs>44</Paragraphs>
  <Slides>10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Viviane Carrijo de Oliveira</dc:creator>
  <cp:lastModifiedBy>Viviane Carrijo de Oliveira</cp:lastModifiedBy>
  <cp:revision>23</cp:revision>
  <dcterms:created xsi:type="dcterms:W3CDTF">2018-09-09T22:03:53Z</dcterms:created>
  <dcterms:modified xsi:type="dcterms:W3CDTF">2018-09-10T18:08:52Z</dcterms:modified>
</cp:coreProperties>
</file>