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B790"/>
    <a:srgbClr val="F4D7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9C7B6C-FDEB-47A3-99C3-B1C7D90CE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7D4A66-5A5B-4D91-83E5-1906CE3861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FBFC46-A359-4758-AC02-1E8D04DA8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7051-F9FA-464A-A4E8-4B6F511D1778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E6DF3A-AD4F-491D-B79E-4F10A2ABC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004FF2-6877-44D3-A284-DACA0C01B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DAD3-5747-49E2-A301-EF08EFFE5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4616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8EFBC-70F0-4F81-8397-EE8DE37CD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F38CECB-D1F0-4604-B91A-9B471BF54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D7B40D-76DC-49F0-941D-6A9948BAA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7051-F9FA-464A-A4E8-4B6F511D1778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70199D-1301-4553-8AA3-80C189BC5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82785D-AFDF-4318-8B89-3251403F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DAD3-5747-49E2-A301-EF08EFFE5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5412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3A6D8D4-7992-485C-95C8-0BDF7223AD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CEEF88-0DFB-4397-8C63-2252A1451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E94E17-5CC1-448F-875D-0A07974EA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7051-F9FA-464A-A4E8-4B6F511D1778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27883B-7B03-414C-84B5-863157FB5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BC4A40-850B-4312-A1F5-5AF11BBF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DAD3-5747-49E2-A301-EF08EFFE5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582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7051-F9FA-464A-A4E8-4B6F511D1778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17FDAD3-5747-49E2-A301-EF08EFFE5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5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7051-F9FA-464A-A4E8-4B6F511D1778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DAD3-5747-49E2-A301-EF08EFFE5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856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7051-F9FA-464A-A4E8-4B6F511D1778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7FDAD3-5747-49E2-A301-EF08EFFE5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7428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7051-F9FA-464A-A4E8-4B6F511D1778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17FDAD3-5747-49E2-A301-EF08EFFE5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4238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7051-F9FA-464A-A4E8-4B6F511D1778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17FDAD3-5747-49E2-A301-EF08EFFE5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3650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7051-F9FA-464A-A4E8-4B6F511D1778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DAD3-5747-49E2-A301-EF08EFFE5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300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7051-F9FA-464A-A4E8-4B6F511D1778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DAD3-5747-49E2-A301-EF08EFFE5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48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7051-F9FA-464A-A4E8-4B6F511D1778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DAD3-5747-49E2-A301-EF08EFFE5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08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DA8E51-A428-4EE9-ACFE-8D961A7E2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67A03E-FA54-470C-9771-9BFF7A5E1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FA411E-16D2-4061-9701-4DC828AFF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7051-F9FA-464A-A4E8-4B6F511D1778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3D3D03-40C5-4AC2-94A7-4652EB0D0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599AF5-41D2-45AB-A63C-5BF04BA9C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DAD3-5747-49E2-A301-EF08EFFE5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3889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7051-F9FA-464A-A4E8-4B6F511D1778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7FDAD3-5747-49E2-A301-EF08EFFE5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2401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7051-F9FA-464A-A4E8-4B6F511D1778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7FDAD3-5747-49E2-A301-EF08EFFE5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350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7051-F9FA-464A-A4E8-4B6F511D1778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7FDAD3-5747-49E2-A301-EF08EFFE5BFB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7918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7051-F9FA-464A-A4E8-4B6F511D1778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7FDAD3-5747-49E2-A301-EF08EFFE5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5608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7051-F9FA-464A-A4E8-4B6F511D1778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7FDAD3-5747-49E2-A301-EF08EFFE5BFB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2051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7051-F9FA-464A-A4E8-4B6F511D1778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7FDAD3-5747-49E2-A301-EF08EFFE5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26414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7051-F9FA-464A-A4E8-4B6F511D1778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DAD3-5747-49E2-A301-EF08EFFE5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9610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7051-F9FA-464A-A4E8-4B6F511D1778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DAD3-5747-49E2-A301-EF08EFFE5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17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E6C0C-B5E3-4CD0-A598-2658AC17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ECBCEA-2C67-4033-9A13-E15C741F0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BE7D61-D6E8-4924-9BC3-4894EBA93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7051-F9FA-464A-A4E8-4B6F511D1778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87F857-CD26-48DC-A758-90ADD4A27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B1537B-73DF-4619-8C24-F4DCB057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DAD3-5747-49E2-A301-EF08EFFE5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080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3FB8A2-8A3B-4F0B-AB39-F3688B91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78BD93-BEB3-481B-8A7F-1D50BB16C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B5D261C-416B-4BA0-B0CD-C20D69A6C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060E9A-A9F1-4269-BD19-67C3DB250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7051-F9FA-464A-A4E8-4B6F511D1778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44F8CF1-1A6E-4CF9-8961-A9B3151A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8F48A2C-5D69-4A56-92F1-E2B45059A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DAD3-5747-49E2-A301-EF08EFFE5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31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1564CC-4C61-409B-B9BF-E766A8614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A98018E-B12D-4F9C-A519-23ABF06CD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FFA9AC5-381A-40BF-BA55-6E9CDBB6D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2C7FE49-365C-4107-87F5-DDCD8E81C2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3412635-C147-423B-B848-0DCF874EEB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CAE826F-6E2C-407C-8A38-DAE94693D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7051-F9FA-464A-A4E8-4B6F511D1778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C29D806-2DC6-4AA4-800C-04C799F87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1DD8563-E717-461C-B570-8E5A22C6A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DAD3-5747-49E2-A301-EF08EFFE5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889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E4197F-D53B-4C1B-9547-58EFBE6EA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2A770A4-E586-4ED5-BE90-EA53E27EF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7051-F9FA-464A-A4E8-4B6F511D1778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A258986-E054-403A-B98E-EB698B488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B16608B-BEA6-495D-A9E2-35615398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DAD3-5747-49E2-A301-EF08EFFE5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15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5AB4F04-C069-414A-8465-3E9F85839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7051-F9FA-464A-A4E8-4B6F511D1778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40C2441-DEDB-4525-AD74-21C379EE9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588094E-247F-4CC1-934F-EB05D0773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DAD3-5747-49E2-A301-EF08EFFE5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48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2EB838-089F-4157-8A18-3B33ACA77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7902F8-5F3A-4E7C-AC78-20C773A08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5274DFE-EB6B-4872-8E56-F60CE3990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6AA2232-3742-4D03-B44D-091EC5C3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7051-F9FA-464A-A4E8-4B6F511D1778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9BA389A-5D57-4730-AE99-87DBBBAB9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4D6E97-3A87-4645-AD1F-CAA2D992B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DAD3-5747-49E2-A301-EF08EFFE5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51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7B8335-029D-4748-83B8-62688A257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2E64E77-DEFF-47F4-AF25-D32A44EDE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E84C337-8625-4864-BF35-A7AD0F22CA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8505B15-7DEA-48EC-B979-1DE922568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7051-F9FA-464A-A4E8-4B6F511D1778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8F571FA-BDF8-4210-81FE-4BFFD9DCC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5E1650-EBDC-418C-A8AF-C5F8E8B92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DAD3-5747-49E2-A301-EF08EFFE5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885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B7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A88B720-33C0-4B7D-A83F-6B4684F5F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4C762BA-5EEF-4CA1-881F-45CEAC3C5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A66D94-A5FF-428A-A131-CB9D1AACF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B7051-F9FA-464A-A4E8-4B6F511D1778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723000-3A7C-4FC1-B7DF-11EEFB78B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0C4109-BA49-4BEA-B378-C55BC20B6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FDAD3-5747-49E2-A301-EF08EFFE5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49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B7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B7051-F9FA-464A-A4E8-4B6F511D1778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17FDAD3-5747-49E2-A301-EF08EFFE5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653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bullying nas escolas">
            <a:extLst>
              <a:ext uri="{FF2B5EF4-FFF2-40B4-BE49-F238E27FC236}">
                <a16:creationId xmlns:a16="http://schemas.microsoft.com/office/drawing/2014/main" id="{6568372B-4E21-46F9-8DED-812AD9A45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718" y="1850550"/>
            <a:ext cx="7201527" cy="392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B8B29A8-7D87-4E9B-B49C-F4FF664C5ECC}"/>
              </a:ext>
            </a:extLst>
          </p:cNvPr>
          <p:cNvSpPr txBox="1"/>
          <p:nvPr/>
        </p:nvSpPr>
        <p:spPr>
          <a:xfrm>
            <a:off x="874098" y="834887"/>
            <a:ext cx="100279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/>
              <a:t>TEMA DA REDAÇÃO: </a:t>
            </a:r>
            <a:r>
              <a:rPr lang="pt-BR" sz="2000" b="1" i="1" dirty="0">
                <a:solidFill>
                  <a:srgbClr val="002060"/>
                </a:solidFill>
              </a:rPr>
              <a:t>CAMINHOS PARA SE COMBATER O BULLYING NAS ESCOLAS BRASILEIRAS</a:t>
            </a:r>
          </a:p>
          <a:p>
            <a:pPr algn="ctr"/>
            <a:endParaRPr lang="pt-BR" sz="2000" b="1" i="1" dirty="0"/>
          </a:p>
          <a:p>
            <a:pPr algn="ctr"/>
            <a:r>
              <a:rPr lang="pt-BR" sz="2000" b="1" i="1" dirty="0">
                <a:solidFill>
                  <a:srgbClr val="FF0000"/>
                </a:solidFill>
              </a:rPr>
              <a:t>ORIENTAÇÕES PARA A REESCRITA</a:t>
            </a:r>
            <a:r>
              <a:rPr lang="pt-BR" sz="2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C772FCA-1CE2-4B92-8DC1-BF492D5A7AB8}"/>
              </a:ext>
            </a:extLst>
          </p:cNvPr>
          <p:cNvSpPr txBox="1"/>
          <p:nvPr/>
        </p:nvSpPr>
        <p:spPr>
          <a:xfrm>
            <a:off x="9024731" y="5838447"/>
            <a:ext cx="236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/>
              <a:t>PROFESSORA: VIVIANE</a:t>
            </a:r>
          </a:p>
        </p:txBody>
      </p:sp>
      <p:pic>
        <p:nvPicPr>
          <p:cNvPr id="1028" name="Picture 4" descr="Resultado de imagem para bullying">
            <a:extLst>
              <a:ext uri="{FF2B5EF4-FFF2-40B4-BE49-F238E27FC236}">
                <a16:creationId xmlns:a16="http://schemas.microsoft.com/office/drawing/2014/main" id="{961E00BF-CF3A-4BB6-B7FB-1DC758697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718" y="4895557"/>
            <a:ext cx="1485562" cy="88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685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0963468-270E-49EF-BB92-B2C42E4D963A}"/>
              </a:ext>
            </a:extLst>
          </p:cNvPr>
          <p:cNvSpPr txBox="1"/>
          <p:nvPr/>
        </p:nvSpPr>
        <p:spPr>
          <a:xfrm>
            <a:off x="194431" y="333137"/>
            <a:ext cx="1161760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i="1" dirty="0">
                <a:solidFill>
                  <a:srgbClr val="C00000"/>
                </a:solidFill>
              </a:rPr>
              <a:t>POSSÍVEIS ABORDAGENS (CITAÇÕES E CONTEXTOS DIVERSOS)</a:t>
            </a:r>
          </a:p>
          <a:p>
            <a:pPr algn="just"/>
            <a:endParaRPr lang="pt-BR" sz="20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b="1" dirty="0"/>
              <a:t>Trata-se de uma prática cada vez mais comum entre adolescentes e crianças;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000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b="1" dirty="0"/>
              <a:t>Apresentar conceitos e/ou definições adequadas;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000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b="1" dirty="0"/>
              <a:t>Fatores que podem ser corroborativos para essa prática: a má convivência familiar do agressor e a falta de preparo educacional no âmbito escolar.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000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b="1" dirty="0"/>
              <a:t>Consequências físicas e psicológicas;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000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b="1" dirty="0"/>
              <a:t>É possível citar o ECA (Estatuto da Criança e do Adolescente), que apesar de zelar pela integridade física e psicológica das crianças e adolescentes, a prática do </a:t>
            </a:r>
            <a:r>
              <a:rPr lang="pt-BR" sz="2000" b="1" i="1" dirty="0"/>
              <a:t>bullying</a:t>
            </a:r>
            <a:r>
              <a:rPr lang="pt-BR" sz="2000" b="1" dirty="0"/>
              <a:t> ainda é comum nas instituições de ensino brasileiras.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000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b="1" dirty="0"/>
              <a:t>A questão vem tomando espaço nas mídias, após o Massacre de Realengo em abril de 2011, e recentemente o caso em Goiás, em que um jovem matou dois de seus colegas por sofrer </a:t>
            </a:r>
            <a:r>
              <a:rPr lang="pt-BR" sz="2000" b="1" i="1" dirty="0"/>
              <a:t>bullying</a:t>
            </a:r>
            <a:r>
              <a:rPr lang="pt-BR" sz="2000" b="1" dirty="0"/>
              <a:t>;</a:t>
            </a:r>
            <a:r>
              <a:rPr lang="pt-BR" dirty="0"/>
              <a:t>  </a:t>
            </a:r>
            <a:r>
              <a:rPr lang="pt-BR" sz="2000" b="1" dirty="0"/>
              <a:t>A Lei 13.277/2016, que institui 7 de abril como o Dia Nacional de Combate ao </a:t>
            </a:r>
            <a:r>
              <a:rPr lang="pt-BR" sz="2000" b="1" i="1" dirty="0"/>
              <a:t>bullying</a:t>
            </a:r>
            <a:r>
              <a:rPr lang="pt-BR" sz="2000" b="1" dirty="0"/>
              <a:t> e à Violência na Escola, marca o aniversário da tragédia de Realengo, quando um ex-estudante invadiu uma sala de aula e atirou contra as crianças, causando 11 mortes.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5096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559F315-569D-4B4C-BEBA-ADC23E2F3C07}"/>
              </a:ext>
            </a:extLst>
          </p:cNvPr>
          <p:cNvSpPr/>
          <p:nvPr/>
        </p:nvSpPr>
        <p:spPr>
          <a:xfrm>
            <a:off x="195617" y="498608"/>
            <a:ext cx="116096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b="1" dirty="0"/>
              <a:t>A princípio, é importante ressaltar que a prática do </a:t>
            </a:r>
            <a:r>
              <a:rPr lang="pt-BR" sz="2000" b="1" i="1" dirty="0"/>
              <a:t>bullying</a:t>
            </a:r>
            <a:r>
              <a:rPr lang="pt-BR" sz="2000" b="1" dirty="0"/>
              <a:t> envolve relações de poder e egoísmo. Prova disso, é a presença de uma conduta egocêntrica pelo sentimento de superioridade, que consiste na diminuição do próximo para se reafirmar na sociedade. Dessa forma, </a:t>
            </a:r>
            <a:r>
              <a:rPr lang="pt-BR" sz="2000" b="1" dirty="0">
                <a:solidFill>
                  <a:srgbClr val="0070C0"/>
                </a:solidFill>
              </a:rPr>
              <a:t>Émile Durkheim</a:t>
            </a:r>
            <a:r>
              <a:rPr lang="pt-BR" sz="2000" b="1" dirty="0"/>
              <a:t>, ratificou essa realidade afirmando que as anomias sociais ocorrem pelo individualismo humano. Sendo assim, nota-se que o </a:t>
            </a:r>
            <a:r>
              <a:rPr lang="pt-BR" sz="2000" b="1" i="1" dirty="0"/>
              <a:t>bullying</a:t>
            </a:r>
            <a:r>
              <a:rPr lang="pt-BR" sz="2000" b="1" dirty="0"/>
              <a:t> ocorre por conta do ego natural do homem, o que, todavia, não significa que não pode ser combatido;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000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0070C0"/>
                </a:solidFill>
              </a:rPr>
              <a:t>Raul Pompéia, escritor brasileiro, em sua obra "O Ateneu"</a:t>
            </a:r>
            <a:r>
              <a:rPr lang="pt-BR" sz="2000" b="1" dirty="0"/>
              <a:t>, retrata um internato que reflete a sociedade e sua divisão de classes relacionando-as  às práticas de </a:t>
            </a:r>
            <a:r>
              <a:rPr lang="pt-BR" sz="2000" b="1" i="1" dirty="0"/>
              <a:t>bullying</a:t>
            </a:r>
            <a:r>
              <a:rPr lang="pt-BR" sz="2000" b="1" dirty="0"/>
              <a:t> e à opressão sofrida pelos alunos. Sabe-se que as vítimas dessas práticas egoístas têm sua relação em sociedade afetada. Assim como na obra de Raul Pompéia, em que o personagem Sérgio, após ser desprezado em seu ambiente escolar, se tornou um jovem vingativo e um adulto precoce;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000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b="1" dirty="0"/>
              <a:t>Também é possível citar a obra do sociólogo </a:t>
            </a:r>
            <a:r>
              <a:rPr lang="pt-BR" sz="2000" b="1" dirty="0">
                <a:solidFill>
                  <a:srgbClr val="0070C0"/>
                </a:solidFill>
              </a:rPr>
              <a:t>Pierre Bourdieu</a:t>
            </a:r>
            <a:r>
              <a:rPr lang="pt-BR" sz="2000" b="1" dirty="0"/>
              <a:t> que aborda a questão da agressão exercida sem o uso da força física, mas que causa danos morais e psicológicos nas vítimas. Nesse sentido, é possível relacionar o poder simbólico com a agressão do </a:t>
            </a:r>
            <a:r>
              <a:rPr lang="pt-BR" sz="2000" b="1" i="1" dirty="0"/>
              <a:t>bullying</a:t>
            </a:r>
            <a:r>
              <a:rPr lang="pt-BR" sz="2000" b="1" dirty="0"/>
              <a:t>, pois também é um tipo de violência simbólica, já que se apresenta como uma forma de coação que se apoia no reconhecimento de uma imposição determinada, socialmente, economicamente ou simbolicamente;</a:t>
            </a:r>
          </a:p>
        </p:txBody>
      </p:sp>
    </p:spTree>
    <p:extLst>
      <p:ext uri="{BB962C8B-B14F-4D97-AF65-F5344CB8AC3E}">
        <p14:creationId xmlns:p14="http://schemas.microsoft.com/office/powerpoint/2010/main" val="3266145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E211072-F81B-485D-9F03-8FB0871ACF38}"/>
              </a:ext>
            </a:extLst>
          </p:cNvPr>
          <p:cNvSpPr txBox="1"/>
          <p:nvPr/>
        </p:nvSpPr>
        <p:spPr>
          <a:xfrm>
            <a:off x="343172" y="1024571"/>
            <a:ext cx="11239227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b="1" dirty="0"/>
              <a:t>Adotada pelas Nações Unidas desde 1948, a </a:t>
            </a:r>
            <a:r>
              <a:rPr lang="pt-BR" sz="2000" b="1" dirty="0">
                <a:solidFill>
                  <a:srgbClr val="0070C0"/>
                </a:solidFill>
              </a:rPr>
              <a:t>Declaração Universal dos Direitos Humanos</a:t>
            </a:r>
            <a:r>
              <a:rPr lang="pt-BR" sz="2000" b="1" dirty="0"/>
              <a:t> visa garantir a base do respeito à dignidade humana. No Brasil, entretanto, tais garantias, muitas vezes, não são verificadas em relação às pessoas que são vítimas do </a:t>
            </a:r>
            <a:r>
              <a:rPr lang="pt-BR" sz="2000" b="1" i="1" dirty="0"/>
              <a:t>bullying</a:t>
            </a:r>
            <a:r>
              <a:rPr lang="pt-BR" sz="2000" b="1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000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b="1" dirty="0"/>
              <a:t>Segundo o filósofo </a:t>
            </a:r>
            <a:r>
              <a:rPr lang="pt-BR" sz="2000" b="1" dirty="0">
                <a:solidFill>
                  <a:srgbClr val="0070C0"/>
                </a:solidFill>
              </a:rPr>
              <a:t>John Locke</a:t>
            </a:r>
            <a:r>
              <a:rPr lang="pt-BR" sz="2000" b="1" dirty="0"/>
              <a:t>, o homem é semelhante a uma tela em branco, preenchida por experiências e influências. Nesse âmbito, vivências de agressões na infância contribuem para a formação da criança enquanto ser humano, pois o jovem na condição de vulnerabilidade frente ao agressor, pode acarretar transtornos psicológicos e deixar de agir apenas no intelecto e causar o suicídio;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000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b="1" dirty="0"/>
              <a:t>Na Grécia Antiga, </a:t>
            </a:r>
            <a:r>
              <a:rPr lang="pt-BR" sz="2000" b="1" dirty="0">
                <a:solidFill>
                  <a:srgbClr val="0070C0"/>
                </a:solidFill>
              </a:rPr>
              <a:t>Platão</a:t>
            </a:r>
            <a:r>
              <a:rPr lang="pt-BR" sz="2000" b="1" dirty="0"/>
              <a:t> conceituava que a sociedade deveria ser formada por pessoas que ajudassem umas às outras, trabalhando em que melhor suas aptidões se encaixassem, gerando o bem estar social. De maneira análoga à teoria, no contemporâneo brasileiro, o</a:t>
            </a:r>
            <a:r>
              <a:rPr lang="pt-BR" sz="2000" b="1" i="1" dirty="0"/>
              <a:t> bullying </a:t>
            </a:r>
            <a:r>
              <a:rPr lang="pt-BR" sz="2000" b="1" dirty="0"/>
              <a:t>causado por diversos fatores, tais como disparidade corporal e desvínculo a algum padrão vigente, quebra a estabilidade social, seja pela ainda deficiente formação social acerca do tema, seja pela persistência de sua propagação pelo vetor dos meios virtuais;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000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9830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C49A375-AAA5-44F1-B801-59BBF5DDACA7}"/>
              </a:ext>
            </a:extLst>
          </p:cNvPr>
          <p:cNvSpPr txBox="1"/>
          <p:nvPr/>
        </p:nvSpPr>
        <p:spPr>
          <a:xfrm>
            <a:off x="285220" y="321019"/>
            <a:ext cx="11574684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b="1" dirty="0"/>
              <a:t>Em primeiro lugar, cabe destacar a importância da escola na solução de atos como o </a:t>
            </a:r>
            <a:r>
              <a:rPr lang="pt-BR" sz="2000" b="1" i="1" dirty="0"/>
              <a:t>bullying</a:t>
            </a:r>
            <a:r>
              <a:rPr lang="pt-BR" sz="2000" b="1" dirty="0"/>
              <a:t>. Isso porque, além da simples exposição do conteúdo, é seu dever educar o aluno para a convivência no coletivo, nas relações pessoais e profissionais. Segundo o educador </a:t>
            </a:r>
            <a:r>
              <a:rPr lang="pt-BR" sz="2000" b="1" dirty="0">
                <a:solidFill>
                  <a:srgbClr val="0070C0"/>
                </a:solidFill>
              </a:rPr>
              <a:t>Paulo Freire</a:t>
            </a:r>
            <a:r>
              <a:rPr lang="pt-BR" sz="2000" b="1" dirty="0"/>
              <a:t>, é preciso buscar uma cultura de paz. Isso comprova a necessidade de as instituições trabalharem o assunto dentro e fora da sala, combatendo a violência entre os alunos. Há, porém, outro agente muito importante nessa luta: a família;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0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b="1" dirty="0"/>
              <a:t>No livro </a:t>
            </a:r>
            <a:r>
              <a:rPr lang="pt-BR" sz="2000" b="1" dirty="0">
                <a:solidFill>
                  <a:srgbClr val="0070C0"/>
                </a:solidFill>
              </a:rPr>
              <a:t>“Extraordinário”, de R. J. Palácio </a:t>
            </a:r>
            <a:r>
              <a:rPr lang="pt-BR" sz="2000" b="1" dirty="0"/>
              <a:t>é relatada a história de um garoto que possui uma síndrome genética cuja sequela é uma severa deformidade facial. Quando ele se integra à comunidade escolar, no 5º ano, agressões verbais são cometidas devido à sua aparência. No entanto, apesar de ser uma obra ficcional, tal problemática se faz presente nas instituições educacionais brasileiras. Nesse sentido, é observado que a intolerância ao diferente somada à falta de estruturação no âmbito escolar são impasses a serem superados pela sociedade brasileira;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0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b="1" dirty="0"/>
              <a:t>Para o </a:t>
            </a:r>
            <a:r>
              <a:rPr lang="pt-BR" sz="2000" b="1" dirty="0">
                <a:solidFill>
                  <a:srgbClr val="0070C0"/>
                </a:solidFill>
              </a:rPr>
              <a:t>sociólogo Karl Marx</a:t>
            </a:r>
            <a:r>
              <a:rPr lang="pt-BR" sz="2000" b="1" dirty="0"/>
              <a:t>, o humano é um ser sociável, assim, em todas as esferas sociáveis, ele desenvolve a necessidade de sentir-se incluído àquele grupo de pessoas. No ambiente escolar essa situação se repete. Porém, muitas vezes, esse anseio infanto-juvenil é negligenciado. Essa exclusão, por definição da palavra, pode ser considerada </a:t>
            </a:r>
            <a:r>
              <a:rPr lang="pt-BR" sz="2000" b="1" i="1" dirty="0"/>
              <a:t>bullying</a:t>
            </a:r>
            <a:r>
              <a:rPr lang="pt-BR" sz="2000" b="1" dirty="0"/>
              <a:t>, o que gera vários malefícios aos indivíduos afetados. Assim, faz-se necessário compreender essa grande problemática atual, analisando desde sua motivação, até as consequências que ela pode causar à sociedade e à vítima. 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0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0763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65699C4-1402-4ACB-A301-5F31C987FF61}"/>
              </a:ext>
            </a:extLst>
          </p:cNvPr>
          <p:cNvSpPr txBox="1"/>
          <p:nvPr/>
        </p:nvSpPr>
        <p:spPr>
          <a:xfrm>
            <a:off x="417049" y="833262"/>
            <a:ext cx="111521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b="1" dirty="0"/>
              <a:t>Segundo</a:t>
            </a:r>
            <a:r>
              <a:rPr lang="pt-BR" sz="2000" b="1" dirty="0">
                <a:solidFill>
                  <a:srgbClr val="0070C0"/>
                </a:solidFill>
              </a:rPr>
              <a:t> o filósofo Jean-Paul Sartre</a:t>
            </a:r>
            <a:r>
              <a:rPr lang="pt-BR" sz="2000" b="1" dirty="0"/>
              <a:t>, "a violência, seja qual for a maneira que ela se manifesta, é sempre uma derrota". Nesse sentido, o</a:t>
            </a:r>
            <a:r>
              <a:rPr lang="pt-BR" sz="2000" b="1" i="1" dirty="0"/>
              <a:t> bullying</a:t>
            </a:r>
            <a:r>
              <a:rPr lang="pt-BR" sz="2000" b="1" dirty="0"/>
              <a:t>, que é caracterizado como uma intimidação sistemática,  pode ser considerado uma derrota tanto para a vítima quanto para o agressor. Ligado a esse cenário, a opressão, o preconceito e a violência, acarretam problemas sociais preocupantes, uma vez que está presente no cotidiano de muitos jovens;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000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b="1" dirty="0"/>
              <a:t>Na obra </a:t>
            </a:r>
            <a:r>
              <a:rPr lang="pt-BR" sz="2000" b="1" dirty="0">
                <a:solidFill>
                  <a:srgbClr val="0070C0"/>
                </a:solidFill>
              </a:rPr>
              <a:t>“Modernidade Líquida”, do sociólogo polonês </a:t>
            </a:r>
            <a:r>
              <a:rPr lang="pt-BR" sz="2000" b="1" dirty="0" err="1">
                <a:solidFill>
                  <a:srgbClr val="0070C0"/>
                </a:solidFill>
              </a:rPr>
              <a:t>Zygmunt</a:t>
            </a:r>
            <a:r>
              <a:rPr lang="pt-BR" sz="2000" b="1" dirty="0">
                <a:solidFill>
                  <a:srgbClr val="0070C0"/>
                </a:solidFill>
              </a:rPr>
              <a:t> </a:t>
            </a:r>
            <a:r>
              <a:rPr lang="pt-BR" sz="2000" b="1" dirty="0" err="1">
                <a:solidFill>
                  <a:srgbClr val="0070C0"/>
                </a:solidFill>
              </a:rPr>
              <a:t>Bauman</a:t>
            </a:r>
            <a:r>
              <a:rPr lang="pt-BR" sz="2000" b="1" dirty="0"/>
              <a:t>, o mal-estar da pós-modernidade é o principal responsável pela artificialidade das relações sociais e, consequentemente, de tornar os indivíduos incapazes de exercer a empatia. Sendo assim, essa incapacidade de se colocar no lugar do outro está ligada, diretamente, à intensa propagação do ódio gratuito, no contexto hodierno, principalmente na forma de </a:t>
            </a:r>
            <a:r>
              <a:rPr lang="pt-BR" sz="2000" b="1" i="1" dirty="0"/>
              <a:t>bullying</a:t>
            </a:r>
            <a:r>
              <a:rPr lang="pt-BR" sz="2000" b="1" dirty="0"/>
              <a:t>. Portanto, torna-se evidente que o </a:t>
            </a:r>
            <a:r>
              <a:rPr lang="pt-BR" sz="2000" b="1" i="1" dirty="0"/>
              <a:t>bullying</a:t>
            </a:r>
            <a:r>
              <a:rPr lang="pt-BR" sz="2000" b="1" dirty="0"/>
              <a:t> e seus efeitos, no Brasil, são preocupantes. Diante desse contexto, é indubitável que devam-se atentar à omissão das famílias e à negligência das escolas.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2652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12F0274-BF6C-4011-A79A-DED241412A3D}"/>
              </a:ext>
            </a:extLst>
          </p:cNvPr>
          <p:cNvSpPr txBox="1"/>
          <p:nvPr/>
        </p:nvSpPr>
        <p:spPr>
          <a:xfrm>
            <a:off x="331304" y="503583"/>
            <a:ext cx="11436626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sz="2000" b="1" i="1" cap="all" dirty="0">
                <a:solidFill>
                  <a:srgbClr val="FF0000"/>
                </a:solidFill>
              </a:rPr>
              <a:t>INTERVENÇÕES POSSÍVEIS:</a:t>
            </a:r>
          </a:p>
          <a:p>
            <a:pPr algn="just" fontAlgn="base"/>
            <a:endParaRPr lang="pt-BR" sz="2000" b="1" cap="all" dirty="0"/>
          </a:p>
          <a:p>
            <a:pPr marL="285750" indent="-285750" algn="just" fontAlgn="base">
              <a:buFont typeface="Wingdings" panose="05000000000000000000" pitchFamily="2" charset="2"/>
              <a:buChar char="§"/>
            </a:pPr>
            <a:r>
              <a:rPr lang="pt-BR" sz="2000" b="1" dirty="0"/>
              <a:t>O Governo e as secretarias especiais de direitos humanos intensificarem campanhas de divulgação de informação sobre a Lei </a:t>
            </a:r>
            <a:r>
              <a:rPr lang="pt-BR" sz="2000" b="1" dirty="0" err="1"/>
              <a:t>Antibulllying</a:t>
            </a:r>
            <a:r>
              <a:rPr lang="pt-BR" sz="2000" b="1" dirty="0"/>
              <a:t>;</a:t>
            </a:r>
          </a:p>
          <a:p>
            <a:pPr marL="285750" indent="-285750" algn="just" fontAlgn="base">
              <a:buFont typeface="Wingdings" panose="05000000000000000000" pitchFamily="2" charset="2"/>
              <a:buChar char="§"/>
            </a:pPr>
            <a:endParaRPr lang="pt-BR" sz="2000" b="1" dirty="0"/>
          </a:p>
          <a:p>
            <a:pPr marL="285750" indent="-285750" algn="just" fontAlgn="base">
              <a:buFont typeface="Wingdings" panose="05000000000000000000" pitchFamily="2" charset="2"/>
              <a:buChar char="§"/>
            </a:pPr>
            <a:r>
              <a:rPr lang="pt-BR" sz="2000" b="1" dirty="0"/>
              <a:t>O Ministério da Educação (MEC) e Universidades devem formar professores capacitados para identificar e lidar com o </a:t>
            </a:r>
            <a:r>
              <a:rPr lang="pt-BR" sz="2000" b="1" i="1" dirty="0"/>
              <a:t>bullying</a:t>
            </a:r>
            <a:r>
              <a:rPr lang="pt-BR" sz="2000" b="1" dirty="0"/>
              <a:t> nas escolas;</a:t>
            </a:r>
          </a:p>
          <a:p>
            <a:pPr marL="285750" indent="-285750" algn="just" fontAlgn="base">
              <a:buFont typeface="Wingdings" panose="05000000000000000000" pitchFamily="2" charset="2"/>
              <a:buChar char="§"/>
            </a:pPr>
            <a:endParaRPr lang="pt-BR" sz="2000" b="1" dirty="0"/>
          </a:p>
          <a:p>
            <a:pPr marL="285750" indent="-285750" algn="just" fontAlgn="base">
              <a:buFont typeface="Wingdings" panose="05000000000000000000" pitchFamily="2" charset="2"/>
              <a:buChar char="§"/>
            </a:pPr>
            <a:r>
              <a:rPr lang="pt-BR" sz="2000" b="1" dirty="0"/>
              <a:t>As escolas devem abordar o tema em sala de aula, com enfoque a explicitar a gravidade do assunto e combater a agressão incentivando o compartilhamento de experiências, por vítimas e agressores, com vistas a incentivar a empatia;</a:t>
            </a:r>
          </a:p>
          <a:p>
            <a:pPr marL="285750" indent="-285750" algn="just" fontAlgn="base">
              <a:buFont typeface="Wingdings" panose="05000000000000000000" pitchFamily="2" charset="2"/>
              <a:buChar char="§"/>
            </a:pPr>
            <a:endParaRPr lang="pt-BR" sz="2000" b="1" dirty="0"/>
          </a:p>
          <a:p>
            <a:pPr marL="285750" indent="-285750" algn="just" fontAlgn="base">
              <a:buFont typeface="Wingdings" panose="05000000000000000000" pitchFamily="2" charset="2"/>
              <a:buChar char="§"/>
            </a:pPr>
            <a:r>
              <a:rPr lang="pt-BR" sz="2000" b="1" dirty="0"/>
              <a:t>As ONGs devem dar apoio jurídico, social e psicológico às vítimas de </a:t>
            </a:r>
            <a:r>
              <a:rPr lang="pt-BR" sz="2000" b="1" i="1" dirty="0"/>
              <a:t>bullying</a:t>
            </a:r>
            <a:r>
              <a:rPr lang="pt-BR" sz="2000" b="1" dirty="0"/>
              <a:t>;</a:t>
            </a:r>
          </a:p>
          <a:p>
            <a:pPr marL="285750" indent="-285750" algn="just" fontAlgn="base">
              <a:buFont typeface="Wingdings" panose="05000000000000000000" pitchFamily="2" charset="2"/>
              <a:buChar char="§"/>
            </a:pPr>
            <a:endParaRPr lang="pt-BR" sz="2000" b="1" dirty="0"/>
          </a:p>
          <a:p>
            <a:pPr marL="285750" indent="-285750" algn="just" fontAlgn="base">
              <a:buFont typeface="Wingdings" panose="05000000000000000000" pitchFamily="2" charset="2"/>
              <a:buChar char="§"/>
            </a:pPr>
            <a:r>
              <a:rPr lang="pt-BR" sz="2000" b="1" dirty="0"/>
              <a:t>No ambiente escolar, com ajuda de profissionais especializados como psicólogos e psicopedagogos, tendo a participação ativa da família, organizando palestras e atividades que envolvam os alunos, com a finalidade de prevenir essas práticas e tratar crianças que já sofreram </a:t>
            </a:r>
            <a:r>
              <a:rPr lang="pt-BR" sz="2000" b="1" i="1" dirty="0"/>
              <a:t>bullying;</a:t>
            </a:r>
            <a:endParaRPr lang="pt-BR" sz="2000" b="1" dirty="0"/>
          </a:p>
          <a:p>
            <a:pPr marL="285750" indent="-285750" algn="just" fontAlgn="base">
              <a:buFont typeface="Wingdings" panose="05000000000000000000" pitchFamily="2" charset="2"/>
              <a:buChar char="§"/>
            </a:pPr>
            <a:endParaRPr lang="pt-BR" sz="2000" dirty="0"/>
          </a:p>
          <a:p>
            <a:pPr marL="285750" indent="-285750" algn="just" fontAlgn="base">
              <a:buFont typeface="Wingdings" panose="05000000000000000000" pitchFamily="2" charset="2"/>
              <a:buChar char="§"/>
            </a:pPr>
            <a:endParaRPr lang="pt-BR" sz="2000" dirty="0"/>
          </a:p>
          <a:p>
            <a:pPr marL="285750" indent="-285750" algn="just" fontAlgn="base">
              <a:buFont typeface="Wingdings" panose="05000000000000000000" pitchFamily="2" charset="2"/>
              <a:buChar char="§"/>
            </a:pPr>
            <a:endParaRPr lang="pt-BR" sz="2000" dirty="0"/>
          </a:p>
          <a:p>
            <a:pPr marL="285750" indent="-285750" algn="just" fontAlgn="base">
              <a:buFont typeface="Wingdings" panose="05000000000000000000" pitchFamily="2" charset="2"/>
              <a:buChar char="§"/>
            </a:pPr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5326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B899D01-EB8E-4BD5-87F0-4D09230BC2AE}"/>
              </a:ext>
            </a:extLst>
          </p:cNvPr>
          <p:cNvSpPr txBox="1"/>
          <p:nvPr/>
        </p:nvSpPr>
        <p:spPr>
          <a:xfrm>
            <a:off x="357809" y="689113"/>
            <a:ext cx="1147638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b="1" dirty="0"/>
              <a:t>As escolas, importante meio de influência para os jovens, deve, em parceria com o Ministério da Educação, efetivar a lei, desse modo, não deixando impune qualquer tipo de agressão, além de realizar debates e discussões entre alunos, educadores e psicólogos, sobre o tema;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000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b="1" dirty="0"/>
              <a:t>Uma tarefa importante para os educadores é identificar o </a:t>
            </a:r>
            <a:r>
              <a:rPr lang="pt-BR" sz="2000" b="1" i="1" dirty="0"/>
              <a:t>bullying</a:t>
            </a:r>
            <a:r>
              <a:rPr lang="pt-BR" sz="2000" b="1" dirty="0"/>
              <a:t>. Mesmo sabendo que os jogos de ofensas entre os jovens são corriqueiros não se pode ignorar as manifestações de violência, seja na sala de aula ou fora dela. A humilhação e os ataques contra a dignidade humana não podem ser confundidos com brincadeiras, e o que caracteriza o </a:t>
            </a:r>
            <a:r>
              <a:rPr lang="pt-BR" sz="2000" b="1" i="1" dirty="0"/>
              <a:t>bullying</a:t>
            </a:r>
            <a:r>
              <a:rPr lang="pt-BR" sz="2000" b="1" dirty="0"/>
              <a:t> é a opressão. Não negligenciar as situações de agressão é fundamental para a superação do problema;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0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b="1" dirty="0"/>
              <a:t>A empatia e o respeito também devem ser promovidos pela família. Em geral, os pais temem que seus filhos sejam vítimas de bullying e acabam se esquecendo de que seus filhos também podem ser praticantes</a:t>
            </a:r>
            <a:r>
              <a:rPr lang="pt-BR" sz="2000" dirty="0"/>
              <a:t> </a:t>
            </a:r>
            <a:r>
              <a:rPr lang="pt-BR" sz="2000" b="1" dirty="0"/>
              <a:t>e também precisam de apoio psicológico;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0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b="1" dirty="0"/>
              <a:t>Como parte do currículo, os alunos devem aprender a identificar linguagem e ações de bullying em si e nos outros. Eles também devem aprender habilidades de comunicação positivas. Esse conhecimento ajudará a criar um ambiente mais positivo em que o bullying é menos provável de ocorrer;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0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000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000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142255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3CD0013-5A35-4C11-A060-935D52C900B7}"/>
              </a:ext>
            </a:extLst>
          </p:cNvPr>
          <p:cNvSpPr txBox="1"/>
          <p:nvPr/>
        </p:nvSpPr>
        <p:spPr>
          <a:xfrm>
            <a:off x="258418" y="1285460"/>
            <a:ext cx="115227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b="1" dirty="0"/>
              <a:t>Deve haver um sistema estabelecido para uma criança relatar bullying (anonimamente, se necessário) e obter ajuda imediata. Um conselheiro e outros profissionais devem se reunir com as crianças envolvidas e suas famílias para determinar uma solução;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000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b="1" dirty="0"/>
              <a:t>Os profissionais devem ensinar as habilidades das crianças para lidar com agressores por meio de dramatizações e outras técnicas. Por exemplo, os alunos podem escrever peças e representar diferentes cenários de bullying na sala de aula. Cada criança deve agir como o intimidador, o apoiador do bullying e a vítima, para obter uma compreensão mais tangível;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000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b="1" dirty="0"/>
              <a:t>É importante também que os professores usem artifícios interessantes para prender a atenção dos alunos. Quando o assunto for apontado em sala de aula, filmes como </a:t>
            </a:r>
            <a:r>
              <a:rPr lang="pt-BR" sz="2000" b="1" i="1" dirty="0"/>
              <a:t>Extraordinário</a:t>
            </a:r>
            <a:r>
              <a:rPr lang="pt-BR" sz="2000" b="1" dirty="0"/>
              <a:t>, </a:t>
            </a:r>
            <a:r>
              <a:rPr lang="pt-BR" sz="2000" b="1" i="1" dirty="0"/>
              <a:t>Ponte para </a:t>
            </a:r>
            <a:r>
              <a:rPr lang="pt-BR" sz="2000" b="1" i="1" dirty="0" err="1"/>
              <a:t>Terabítia</a:t>
            </a:r>
            <a:r>
              <a:rPr lang="pt-BR" sz="2000" b="1" i="1" dirty="0"/>
              <a:t> </a:t>
            </a:r>
            <a:r>
              <a:rPr lang="pt-BR" sz="2000" b="1" dirty="0"/>
              <a:t>e </a:t>
            </a:r>
            <a:r>
              <a:rPr lang="pt-BR" sz="2000" b="1" i="1" dirty="0"/>
              <a:t>Universidade Monstros dentre outras produções cinematográficas </a:t>
            </a:r>
            <a:r>
              <a:rPr lang="pt-BR" sz="2000" b="1" dirty="0"/>
              <a:t>podem ser ótimos exemplos visuais do contexto.</a:t>
            </a:r>
          </a:p>
        </p:txBody>
      </p:sp>
    </p:spTree>
    <p:extLst>
      <p:ext uri="{BB962C8B-B14F-4D97-AF65-F5344CB8AC3E}">
        <p14:creationId xmlns:p14="http://schemas.microsoft.com/office/powerpoint/2010/main" val="3977365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137</TotalTime>
  <Words>1106</Words>
  <Application>Microsoft Office PowerPoint</Application>
  <PresentationFormat>Widescreen</PresentationFormat>
  <Paragraphs>68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Wingdings</vt:lpstr>
      <vt:lpstr>Wingdings 3</vt:lpstr>
      <vt:lpstr>Tema do Office</vt:lpstr>
      <vt:lpstr>Cacho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Viviane Carrijo de Oliveira</dc:creator>
  <cp:lastModifiedBy>Viviane Carrijo de Oliveira</cp:lastModifiedBy>
  <cp:revision>36</cp:revision>
  <dcterms:created xsi:type="dcterms:W3CDTF">2018-09-10T17:56:23Z</dcterms:created>
  <dcterms:modified xsi:type="dcterms:W3CDTF">2018-09-13T18:28:55Z</dcterms:modified>
</cp:coreProperties>
</file>