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9" r:id="rId2"/>
    <p:sldId id="468" r:id="rId3"/>
    <p:sldId id="455" r:id="rId4"/>
    <p:sldId id="456" r:id="rId5"/>
    <p:sldId id="457" r:id="rId6"/>
    <p:sldId id="256" r:id="rId7"/>
    <p:sldId id="454" r:id="rId8"/>
    <p:sldId id="459" r:id="rId9"/>
    <p:sldId id="458" r:id="rId10"/>
    <p:sldId id="445" r:id="rId11"/>
    <p:sldId id="460" r:id="rId12"/>
    <p:sldId id="462" r:id="rId13"/>
    <p:sldId id="461" r:id="rId14"/>
    <p:sldId id="448" r:id="rId15"/>
    <p:sldId id="464" r:id="rId16"/>
    <p:sldId id="463" r:id="rId17"/>
    <p:sldId id="465" r:id="rId18"/>
    <p:sldId id="466" r:id="rId19"/>
    <p:sldId id="467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5CB28B-778F-4162-B185-E7101858BB22}" v="12" dt="2018-09-07T19:29:35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fânio franco maciel" userId="259ff5323b21ecc1" providerId="LiveId" clId="{B75CB28B-778F-4162-B185-E7101858BB22}"/>
    <pc:docChg chg="custSel addSld modSld">
      <pc:chgData name="estefânio franco maciel" userId="259ff5323b21ecc1" providerId="LiveId" clId="{B75CB28B-778F-4162-B185-E7101858BB22}" dt="2018-09-07T19:29:35.833" v="11" actId="20577"/>
      <pc:docMkLst>
        <pc:docMk/>
      </pc:docMkLst>
      <pc:sldChg chg="addSp modSp add">
        <pc:chgData name="estefânio franco maciel" userId="259ff5323b21ecc1" providerId="LiveId" clId="{B75CB28B-778F-4162-B185-E7101858BB22}" dt="2018-09-07T19:26:19.063" v="4" actId="1076"/>
        <pc:sldMkLst>
          <pc:docMk/>
          <pc:sldMk cId="506970882" sldId="468"/>
        </pc:sldMkLst>
        <pc:picChg chg="add mod">
          <ac:chgData name="estefânio franco maciel" userId="259ff5323b21ecc1" providerId="LiveId" clId="{B75CB28B-778F-4162-B185-E7101858BB22}" dt="2018-09-07T19:26:19.063" v="4" actId="1076"/>
          <ac:picMkLst>
            <pc:docMk/>
            <pc:sldMk cId="506970882" sldId="468"/>
            <ac:picMk id="1026" creationId="{A0BDC3A1-15E8-479C-B6E3-31149B9FE0C1}"/>
          </ac:picMkLst>
        </pc:picChg>
      </pc:sldChg>
      <pc:sldChg chg="addSp delSp modSp add">
        <pc:chgData name="estefânio franco maciel" userId="259ff5323b21ecc1" providerId="LiveId" clId="{B75CB28B-778F-4162-B185-E7101858BB22}" dt="2018-09-07T19:29:35.833" v="11" actId="20577"/>
        <pc:sldMkLst>
          <pc:docMk/>
          <pc:sldMk cId="2934065405" sldId="469"/>
        </pc:sldMkLst>
        <pc:spChg chg="del">
          <ac:chgData name="estefânio franco maciel" userId="259ff5323b21ecc1" providerId="LiveId" clId="{B75CB28B-778F-4162-B185-E7101858BB22}" dt="2018-09-07T19:26:30.377" v="6" actId="478"/>
          <ac:spMkLst>
            <pc:docMk/>
            <pc:sldMk cId="2934065405" sldId="469"/>
            <ac:spMk id="2" creationId="{E53A82A7-A8D6-435E-8280-B8B5FC6A8FCB}"/>
          </ac:spMkLst>
        </pc:spChg>
        <pc:spChg chg="del">
          <ac:chgData name="estefânio franco maciel" userId="259ff5323b21ecc1" providerId="LiveId" clId="{B75CB28B-778F-4162-B185-E7101858BB22}" dt="2018-09-07T19:26:32.650" v="7" actId="478"/>
          <ac:spMkLst>
            <pc:docMk/>
            <pc:sldMk cId="2934065405" sldId="469"/>
            <ac:spMk id="3" creationId="{D0C9C9B3-24F9-42AE-8815-F5E086C9779E}"/>
          </ac:spMkLst>
        </pc:spChg>
        <pc:spChg chg="add">
          <ac:chgData name="estefânio franco maciel" userId="259ff5323b21ecc1" providerId="LiveId" clId="{B75CB28B-778F-4162-B185-E7101858BB22}" dt="2018-09-07T19:29:30.257" v="9"/>
          <ac:spMkLst>
            <pc:docMk/>
            <pc:sldMk cId="2934065405" sldId="469"/>
            <ac:spMk id="5" creationId="{3F95D155-52F8-45C2-B453-EFD6E852473D}"/>
          </ac:spMkLst>
        </pc:spChg>
        <pc:spChg chg="add mod">
          <ac:chgData name="estefânio franco maciel" userId="259ff5323b21ecc1" providerId="LiveId" clId="{B75CB28B-778F-4162-B185-E7101858BB22}" dt="2018-09-07T19:29:35.833" v="11" actId="20577"/>
          <ac:spMkLst>
            <pc:docMk/>
            <pc:sldMk cId="2934065405" sldId="469"/>
            <ac:spMk id="6" creationId="{DFB191EC-E19D-4DCC-8775-853C87A8E6AA}"/>
          </ac:spMkLst>
        </pc:spChg>
        <pc:picChg chg="add">
          <ac:chgData name="estefânio franco maciel" userId="259ff5323b21ecc1" providerId="LiveId" clId="{B75CB28B-778F-4162-B185-E7101858BB22}" dt="2018-09-07T19:28:51.514" v="8"/>
          <ac:picMkLst>
            <pc:docMk/>
            <pc:sldMk cId="2934065405" sldId="469"/>
            <ac:picMk id="2050" creationId="{6CCCD5D8-F6DC-4C29-ABA7-8E51011F2F5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71F17-E634-4D5B-A6C9-11DCC5BC6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952031-1A35-4AF9-A69E-CB969B71A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B1C98B-CB42-46E3-B969-BC0A799D1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AAC3-DB34-4630-810F-BC32B7913CBA}" type="datetimeFigureOut">
              <a:rPr lang="pt-BR" smtClean="0"/>
              <a:t>07/09/2018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76B171-79DC-4365-898F-81606C97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E78706-8A1E-48BF-9999-DADFEDE3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57E2-7DF1-40C4-A8DF-EDE3D419B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76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083C0-A2E2-4C83-B761-121A2A659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C9097E-BAC5-4725-9A5E-A116155CA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833616-F8D7-416D-AF52-56A35E6E6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AAC3-DB34-4630-810F-BC32B7913CBA}" type="datetimeFigureOut">
              <a:rPr lang="pt-BR" smtClean="0"/>
              <a:t>07/09/2018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CF0008-47C7-4624-B161-A14C6307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E951F7-E195-4DCD-89B5-CA422C860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57E2-7DF1-40C4-A8DF-EDE3D419B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20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978480-5587-4157-A08B-EAB56ABD4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82764F1-D579-4EC0-B95A-AFD0602FB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B5228C-AF20-4793-8FE7-0709778CF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AAC3-DB34-4630-810F-BC32B7913CBA}" type="datetimeFigureOut">
              <a:rPr lang="pt-BR" smtClean="0"/>
              <a:t>07/09/2018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EC0976-4E1B-4D70-B09E-2A9FB3816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EA9996-F282-47D5-A8DF-C596D99E5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57E2-7DF1-40C4-A8DF-EDE3D419B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280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40252-7DAF-489E-852F-A19447E4F4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19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BCBCC-4690-4AF2-8FF6-F13C9ED4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F79F0C-6DD1-49D8-A05C-BB9203D04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97B570-0193-4258-A84A-5476752C7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AAC3-DB34-4630-810F-BC32B7913CBA}" type="datetimeFigureOut">
              <a:rPr lang="pt-BR" smtClean="0"/>
              <a:t>07/09/2018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E56DD3-7D07-48B6-9F30-3B801FC4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383FD0-1641-4A5F-A39F-FDF8B3C2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57E2-7DF1-40C4-A8DF-EDE3D419B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71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C0E79-3DDD-4910-AEE1-31D29914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50035A-8F82-4DBC-A692-4B682D431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B47967-40D7-425C-A677-AA8F1445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AAC3-DB34-4630-810F-BC32B7913CBA}" type="datetimeFigureOut">
              <a:rPr lang="pt-BR" smtClean="0"/>
              <a:t>07/09/2018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A8B640-98B0-4734-A365-13A7AD29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522ACE-AFFF-4AA9-A05A-C1CA8A74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57E2-7DF1-40C4-A8DF-EDE3D419B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45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8662F-A392-480B-946F-C6595878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EEBF98-ABDB-46A7-9AEB-6781410B9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531B704-ED54-46B3-AFD3-AF7F3792F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0AAA38-39DF-46DC-A311-0C9D4858A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AAC3-DB34-4630-810F-BC32B7913CBA}" type="datetimeFigureOut">
              <a:rPr lang="pt-BR" smtClean="0"/>
              <a:t>07/09/2018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1A9243-CD21-4F36-85F1-6FEC92F5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237393-FD2C-4160-BE30-F19A5AA3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57E2-7DF1-40C4-A8DF-EDE3D419B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A4AE7-C5D9-4C7C-A471-8967DF2D2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0131CF-E3CE-4B28-A51D-DFECA9DD9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89EAD76-081B-4C3F-8C54-9AD6D4D4C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BB2A919-7158-4695-9678-2D8947C508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CDAFDC0-7771-4DBE-A0E2-C2B762F63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D5C62CA-EAB7-46DD-8743-7A0FDF3E1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AAC3-DB34-4630-810F-BC32B7913CBA}" type="datetimeFigureOut">
              <a:rPr lang="pt-BR" smtClean="0"/>
              <a:t>07/09/2018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6284389-C567-45F6-B956-7C58820B2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E498D61-C3E2-4340-A994-4564C536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57E2-7DF1-40C4-A8DF-EDE3D419B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46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1EB6A-9C97-4F76-81CD-3CE3609C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88A979A-ED42-4B57-A8E6-6C30264B1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AAC3-DB34-4630-810F-BC32B7913CBA}" type="datetimeFigureOut">
              <a:rPr lang="pt-BR" smtClean="0"/>
              <a:t>07/09/2018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820E071-8B13-4B9B-8084-E003D38EE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5228A82-0D32-420B-A1AB-1CDFFA46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57E2-7DF1-40C4-A8DF-EDE3D419B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38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346D097-E458-4ECA-B1AF-99C9B794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AAC3-DB34-4630-810F-BC32B7913CBA}" type="datetimeFigureOut">
              <a:rPr lang="pt-BR" smtClean="0"/>
              <a:t>07/09/2018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E963D48-D7ED-49C0-93C7-B0C71E395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765F92-4265-41D2-ADF8-64D346877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57E2-7DF1-40C4-A8DF-EDE3D419B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35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3F39DA-0396-4AE4-BECB-556EF5CD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AB9EF1-EAD7-410F-85A2-A8830B6FB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D62A601-6332-4F98-98E5-875AB711A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8FEB53-B6D9-4E11-AD21-EDB2E2DAD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AAC3-DB34-4630-810F-BC32B7913CBA}" type="datetimeFigureOut">
              <a:rPr lang="pt-BR" smtClean="0"/>
              <a:t>07/09/2018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6EAF80-5724-442B-AAE7-22E1B8A5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E1EEAF-0413-42F7-8838-52C431A9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57E2-7DF1-40C4-A8DF-EDE3D419B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91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00851-3485-444D-AC2D-FBBCC14C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ED2EDA9-FF29-4869-92C9-578A40E49D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4745A86-54AA-4CFC-B81E-57719F5C9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CBE872-A03A-43AA-9F4B-8AA77DEF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AAC3-DB34-4630-810F-BC32B7913CBA}" type="datetimeFigureOut">
              <a:rPr lang="pt-BR" smtClean="0"/>
              <a:t>07/09/2018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67EE3F-F763-4226-9857-A4B8DF9B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D506A1-F6E3-4CE8-8646-DAE8B9BE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57E2-7DF1-40C4-A8DF-EDE3D419B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99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1">
                <a:lumMod val="5000"/>
                <a:lumOff val="9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9A544F-1E4D-45CA-A4E0-8EF85692D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43BA9B-BAB4-4D2A-9ADB-BC3B32EE8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6C360F-CFC2-4E8C-A4CC-B5941CA07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8AAC3-DB34-4630-810F-BC32B7913CBA}" type="datetimeFigureOut">
              <a:rPr lang="pt-BR" smtClean="0"/>
              <a:t>07/09/2018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82294E-97DE-408E-B6C1-B1D9EA740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C9BBC6-4C04-496F-B21C-7E53B4DF1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057E2-7DF1-40C4-A8DF-EDE3D419B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1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>
            <a:extLst>
              <a:ext uri="{FF2B5EF4-FFF2-40B4-BE49-F238E27FC236}">
                <a16:creationId xmlns:a16="http://schemas.microsoft.com/office/drawing/2014/main" id="{6CCCD5D8-F6DC-4C29-ABA7-8E51011F2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F95D155-52F8-45C2-B453-EFD6E852473D}"/>
              </a:ext>
            </a:extLst>
          </p:cNvPr>
          <p:cNvSpPr txBox="1"/>
          <p:nvPr/>
        </p:nvSpPr>
        <p:spPr>
          <a:xfrm>
            <a:off x="1524600" y="501340"/>
            <a:ext cx="9227206" cy="1323439"/>
          </a:xfrm>
          <a:prstGeom prst="rect">
            <a:avLst/>
          </a:prstGeom>
          <a:solidFill>
            <a:srgbClr val="FFFF66">
              <a:alpha val="45098"/>
            </a:srgbClr>
          </a:solidFill>
        </p:spPr>
        <p:txBody>
          <a:bodyPr wrap="none" rtlCol="0">
            <a:spAutoFit/>
          </a:bodyPr>
          <a:lstStyle/>
          <a:p>
            <a:r>
              <a:rPr lang="pt-BR" sz="80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TOP 10 - DINÂMICO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FB191EC-E19D-4DCC-8775-853C87A8E6AA}"/>
              </a:ext>
            </a:extLst>
          </p:cNvPr>
          <p:cNvSpPr txBox="1"/>
          <p:nvPr/>
        </p:nvSpPr>
        <p:spPr>
          <a:xfrm>
            <a:off x="2240227" y="2586972"/>
            <a:ext cx="7013458" cy="3785652"/>
          </a:xfrm>
          <a:prstGeom prst="rect">
            <a:avLst/>
          </a:prstGeom>
          <a:solidFill>
            <a:srgbClr val="FFFF66">
              <a:alpha val="52941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8000" b="1" dirty="0" err="1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matemátICA</a:t>
            </a:r>
            <a:r>
              <a:rPr lang="pt-BR" sz="80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</a:p>
          <a:p>
            <a:pPr algn="ctr"/>
            <a:endParaRPr lang="pt-BR" sz="8000" b="1" dirty="0">
              <a:solidFill>
                <a:schemeClr val="accent3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pPr algn="ctr"/>
            <a:r>
              <a:rPr lang="pt-BR" sz="80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MÓDULO 4</a:t>
            </a:r>
          </a:p>
        </p:txBody>
      </p:sp>
    </p:spTree>
    <p:extLst>
      <p:ext uri="{BB962C8B-B14F-4D97-AF65-F5344CB8AC3E}">
        <p14:creationId xmlns:p14="http://schemas.microsoft.com/office/powerpoint/2010/main" val="2934065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0" y="1903594"/>
            <a:ext cx="12192000" cy="3477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4400" b="1" dirty="0"/>
              <a:t>Relação fundamental da trigonometria</a:t>
            </a:r>
          </a:p>
          <a:p>
            <a:pPr algn="ctr"/>
            <a:r>
              <a:rPr lang="pt-BR" sz="4400" dirty="0"/>
              <a:t> </a:t>
            </a:r>
          </a:p>
          <a:p>
            <a:pPr algn="ctr"/>
            <a:r>
              <a:rPr lang="pt-BR" sz="4400" dirty="0"/>
              <a:t>Para todo ângulo x, vale a importante relação:</a:t>
            </a:r>
          </a:p>
          <a:p>
            <a:pPr algn="ctr"/>
            <a:endParaRPr lang="pt-BR" sz="4400" dirty="0"/>
          </a:p>
          <a:p>
            <a:pPr algn="ctr"/>
            <a:r>
              <a:rPr lang="pt-BR" sz="4400" dirty="0"/>
              <a:t>cos²(x) + sen²(x) = 1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15794B3-F6F4-41B0-AABC-5D4262F6A084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4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5CEA766-4D35-420E-8D27-278930831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BED3941-A2F8-4336-8E3E-6AF0651CD82D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4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29328C8-8625-4165-B1FC-7923D04E9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7170" name="Picture 2" descr="Imagem relacionada">
            <a:extLst>
              <a:ext uri="{FF2B5EF4-FFF2-40B4-BE49-F238E27FC236}">
                <a16:creationId xmlns:a16="http://schemas.microsoft.com/office/drawing/2014/main" id="{7B23C804-4978-4234-8099-4E9971B5C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45" y="0"/>
            <a:ext cx="8513299" cy="638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288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0D9E7BD-AB94-4409-8745-9CD9450F8714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4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23F3D9-1D22-4C66-BDD9-43E7F62F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9218" name="Picture 2" descr="Resultado de imagem para ciclo trigonometrico">
            <a:extLst>
              <a:ext uri="{FF2B5EF4-FFF2-40B4-BE49-F238E27FC236}">
                <a16:creationId xmlns:a16="http://schemas.microsoft.com/office/drawing/2014/main" id="{D9708B18-D9F7-47F5-AEE4-5DB575D1A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898" y="423642"/>
            <a:ext cx="5772004" cy="577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72A9868-81D2-421A-8099-211DC4229678}"/>
              </a:ext>
            </a:extLst>
          </p:cNvPr>
          <p:cNvSpPr/>
          <p:nvPr/>
        </p:nvSpPr>
        <p:spPr>
          <a:xfrm>
            <a:off x="3615399" y="2686930"/>
            <a:ext cx="2290909" cy="208201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576A22B-CA21-4AD4-B0F7-3B9221D9927D}"/>
              </a:ext>
            </a:extLst>
          </p:cNvPr>
          <p:cNvSpPr txBox="1"/>
          <p:nvPr/>
        </p:nvSpPr>
        <p:spPr>
          <a:xfrm>
            <a:off x="5906308" y="2232643"/>
            <a:ext cx="50847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4000" b="1" dirty="0">
                <a:sym typeface="Symbol" panose="05050102010706020507" pitchFamily="18" charset="2"/>
              </a:rPr>
              <a:t></a:t>
            </a:r>
            <a:endParaRPr lang="pt-BR" sz="4000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E4A78FD-145E-4765-82D2-C65D6F6DA8CA}"/>
              </a:ext>
            </a:extLst>
          </p:cNvPr>
          <p:cNvSpPr txBox="1"/>
          <p:nvPr/>
        </p:nvSpPr>
        <p:spPr>
          <a:xfrm>
            <a:off x="2893607" y="1940623"/>
            <a:ext cx="184858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4000" b="1" dirty="0">
                <a:sym typeface="Symbol" panose="05050102010706020507" pitchFamily="18" charset="2"/>
              </a:rPr>
              <a:t>180</a:t>
            </a:r>
            <a:r>
              <a:rPr lang="pt-BR" sz="4000" b="1" baseline="30000" dirty="0">
                <a:sym typeface="Symbol" panose="05050102010706020507" pitchFamily="18" charset="2"/>
              </a:rPr>
              <a:t>0</a:t>
            </a:r>
            <a:r>
              <a:rPr lang="pt-BR" sz="4000" b="1" dirty="0">
                <a:sym typeface="Symbol" panose="05050102010706020507" pitchFamily="18" charset="2"/>
              </a:rPr>
              <a:t> - </a:t>
            </a:r>
            <a:endParaRPr lang="pt-BR" sz="40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44DC35A-BFB1-4D28-B1E7-3D28AAF96F91}"/>
              </a:ext>
            </a:extLst>
          </p:cNvPr>
          <p:cNvSpPr txBox="1"/>
          <p:nvPr/>
        </p:nvSpPr>
        <p:spPr>
          <a:xfrm>
            <a:off x="2907765" y="4797084"/>
            <a:ext cx="194636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4000" b="1" dirty="0">
                <a:sym typeface="Symbol" panose="05050102010706020507" pitchFamily="18" charset="2"/>
              </a:rPr>
              <a:t>180</a:t>
            </a:r>
            <a:r>
              <a:rPr lang="pt-BR" sz="4000" b="1" baseline="30000" dirty="0">
                <a:sym typeface="Symbol" panose="05050102010706020507" pitchFamily="18" charset="2"/>
              </a:rPr>
              <a:t>0</a:t>
            </a:r>
            <a:r>
              <a:rPr lang="pt-BR" sz="4000" b="1" dirty="0">
                <a:sym typeface="Symbol" panose="05050102010706020507" pitchFamily="18" charset="2"/>
              </a:rPr>
              <a:t> + </a:t>
            </a:r>
            <a:endParaRPr lang="pt-BR" sz="40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E92E41D-1DD2-4A51-989F-0BB8AA9CD905}"/>
              </a:ext>
            </a:extLst>
          </p:cNvPr>
          <p:cNvSpPr txBox="1"/>
          <p:nvPr/>
        </p:nvSpPr>
        <p:spPr>
          <a:xfrm>
            <a:off x="5956871" y="4547987"/>
            <a:ext cx="184858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4000" b="1" dirty="0">
                <a:sym typeface="Symbol" panose="05050102010706020507" pitchFamily="18" charset="2"/>
              </a:rPr>
              <a:t>360</a:t>
            </a:r>
            <a:r>
              <a:rPr lang="pt-BR" sz="4000" b="1" baseline="30000" dirty="0">
                <a:sym typeface="Symbol" panose="05050102010706020507" pitchFamily="18" charset="2"/>
              </a:rPr>
              <a:t>0</a:t>
            </a:r>
            <a:r>
              <a:rPr lang="pt-BR" sz="4000" b="1" dirty="0">
                <a:sym typeface="Symbol" panose="05050102010706020507" pitchFamily="18" charset="2"/>
              </a:rPr>
              <a:t> - </a:t>
            </a:r>
            <a:endParaRPr lang="pt-BR" sz="40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4D58FD9-C926-4078-8200-BEBBC88E3FBD}"/>
              </a:ext>
            </a:extLst>
          </p:cNvPr>
          <p:cNvSpPr txBox="1"/>
          <p:nvPr/>
        </p:nvSpPr>
        <p:spPr>
          <a:xfrm>
            <a:off x="253218" y="461665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SIMETRIA</a:t>
            </a:r>
          </a:p>
        </p:txBody>
      </p:sp>
    </p:spTree>
    <p:extLst>
      <p:ext uri="{BB962C8B-B14F-4D97-AF65-F5344CB8AC3E}">
        <p14:creationId xmlns:p14="http://schemas.microsoft.com/office/powerpoint/2010/main" val="259254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F23F3D9-1D22-4C66-BDD9-43E7F62F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10242" name="Picture 2" descr="Resultado de imagem para ciclo trigonometrico">
            <a:extLst>
              <a:ext uri="{FF2B5EF4-FFF2-40B4-BE49-F238E27FC236}">
                <a16:creationId xmlns:a16="http://schemas.microsoft.com/office/drawing/2014/main" id="{7B670E45-2838-473E-8F20-B93E83238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0"/>
            <a:ext cx="9313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329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0D9E7BD-AB94-4409-8745-9CD9450F8714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4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23F3D9-1D22-4C66-BDD9-43E7F62F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9224" name="Picture 8" descr="Resultado de imagem para seno cosseno e tangente">
            <a:extLst>
              <a:ext uri="{FF2B5EF4-FFF2-40B4-BE49-F238E27FC236}">
                <a16:creationId xmlns:a16="http://schemas.microsoft.com/office/drawing/2014/main" id="{6E1165CD-B9EC-42DA-844A-26B26664D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7350"/>
            <a:ext cx="12181872" cy="356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0D9E7BD-AB94-4409-8745-9CD9450F8714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4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23F3D9-1D22-4C66-BDD9-43E7F62F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9222" name="Picture 6" descr="Resultado de imagem para SOMA DE ARCOS">
            <a:extLst>
              <a:ext uri="{FF2B5EF4-FFF2-40B4-BE49-F238E27FC236}">
                <a16:creationId xmlns:a16="http://schemas.microsoft.com/office/drawing/2014/main" id="{21D28275-F191-4BA9-8E5D-1ABC9E65A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" y="464235"/>
            <a:ext cx="12207624" cy="591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37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0D9E7BD-AB94-4409-8745-9CD9450F8714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4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23F3D9-1D22-4C66-BDD9-43E7F62F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12290" name="Picture 2" descr="Resultado de imagem para SOMA DE ARCOS">
            <a:extLst>
              <a:ext uri="{FF2B5EF4-FFF2-40B4-BE49-F238E27FC236}">
                <a16:creationId xmlns:a16="http://schemas.microsoft.com/office/drawing/2014/main" id="{17900855-FD7D-4F51-9B32-2DC0DF85E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2" y="978869"/>
            <a:ext cx="9677847" cy="456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942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0D9E7BD-AB94-4409-8745-9CD9450F8714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4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23F3D9-1D22-4C66-BDD9-43E7F62F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29A72CD-6F01-463D-8508-7E021A0096B9}"/>
              </a:ext>
            </a:extLst>
          </p:cNvPr>
          <p:cNvSpPr txBox="1"/>
          <p:nvPr/>
        </p:nvSpPr>
        <p:spPr>
          <a:xfrm>
            <a:off x="0" y="492369"/>
            <a:ext cx="7393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FUNÇÃO SENO E FUNÇÃO COSSENO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1B4F88E-6E00-4A62-B369-366CCCF0EF41}"/>
              </a:ext>
            </a:extLst>
          </p:cNvPr>
          <p:cNvSpPr txBox="1"/>
          <p:nvPr/>
        </p:nvSpPr>
        <p:spPr>
          <a:xfrm>
            <a:off x="168812" y="2489981"/>
            <a:ext cx="3002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Arial Black" panose="020B0A04020102020204" pitchFamily="34" charset="0"/>
              </a:rPr>
              <a:t>f(x) = </a:t>
            </a:r>
            <a:r>
              <a:rPr lang="pt-BR" sz="3600" dirty="0" err="1">
                <a:solidFill>
                  <a:srgbClr val="FF0000"/>
                </a:solidFill>
                <a:latin typeface="Arial Black" panose="020B0A04020102020204" pitchFamily="34" charset="0"/>
              </a:rPr>
              <a:t>sen</a:t>
            </a:r>
            <a:r>
              <a:rPr lang="pt-BR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x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D240623-285B-4C5D-AF07-9449A29AC640}"/>
              </a:ext>
            </a:extLst>
          </p:cNvPr>
          <p:cNvSpPr txBox="1"/>
          <p:nvPr/>
        </p:nvSpPr>
        <p:spPr>
          <a:xfrm>
            <a:off x="6651674" y="2489981"/>
            <a:ext cx="3002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Arial Black" panose="020B0A04020102020204" pitchFamily="34" charset="0"/>
              </a:rPr>
              <a:t>f(x) = cos x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00BC1B7-1080-422E-933D-78D7A998E89C}"/>
              </a:ext>
            </a:extLst>
          </p:cNvPr>
          <p:cNvSpPr txBox="1"/>
          <p:nvPr/>
        </p:nvSpPr>
        <p:spPr>
          <a:xfrm>
            <a:off x="3845669" y="3721689"/>
            <a:ext cx="35477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PERÍODO: 2</a:t>
            </a:r>
            <a:r>
              <a:rPr lang="pt-BR" sz="2800" dirty="0">
                <a:latin typeface="Arial Black" panose="020B0A04020102020204" pitchFamily="34" charset="0"/>
                <a:sym typeface="Symbol" panose="05050102010706020507" pitchFamily="18" charset="2"/>
              </a:rPr>
              <a:t></a:t>
            </a:r>
          </a:p>
          <a:p>
            <a:r>
              <a:rPr lang="pt-BR" sz="2800" dirty="0">
                <a:latin typeface="Arial Black" panose="020B0A04020102020204" pitchFamily="34" charset="0"/>
                <a:sym typeface="Symbol" panose="05050102010706020507" pitchFamily="18" charset="2"/>
              </a:rPr>
              <a:t>IMAGEM: [-1 , +1]</a:t>
            </a:r>
          </a:p>
          <a:p>
            <a:r>
              <a:rPr lang="pt-BR" sz="2800" dirty="0">
                <a:latin typeface="Arial Black" panose="020B0A04020102020204" pitchFamily="34" charset="0"/>
                <a:sym typeface="Symbol" panose="05050102010706020507" pitchFamily="18" charset="2"/>
              </a:rPr>
              <a:t>DOM: R</a:t>
            </a:r>
            <a:endParaRPr lang="pt-BR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44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0D9E7BD-AB94-4409-8745-9CD9450F8714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4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23F3D9-1D22-4C66-BDD9-43E7F62F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29A72CD-6F01-463D-8508-7E021A0096B9}"/>
              </a:ext>
            </a:extLst>
          </p:cNvPr>
          <p:cNvSpPr txBox="1"/>
          <p:nvPr/>
        </p:nvSpPr>
        <p:spPr>
          <a:xfrm>
            <a:off x="0" y="492369"/>
            <a:ext cx="7393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FUNÇÃO SENO E FUNÇÃO COSSENO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1B4F88E-6E00-4A62-B369-366CCCF0EF41}"/>
              </a:ext>
            </a:extLst>
          </p:cNvPr>
          <p:cNvSpPr txBox="1"/>
          <p:nvPr/>
        </p:nvSpPr>
        <p:spPr>
          <a:xfrm>
            <a:off x="112542" y="1399142"/>
            <a:ext cx="5971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Arial Black" panose="020B0A04020102020204" pitchFamily="34" charset="0"/>
              </a:rPr>
              <a:t>f(x) = </a:t>
            </a:r>
            <a:r>
              <a:rPr lang="pt-BR" sz="3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a + </a:t>
            </a:r>
            <a:r>
              <a:rPr lang="pt-BR" sz="36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b</a:t>
            </a:r>
            <a:r>
              <a:rPr lang="pt-BR" sz="3600" dirty="0" err="1">
                <a:solidFill>
                  <a:srgbClr val="FF0000"/>
                </a:solidFill>
                <a:latin typeface="Arial Black" panose="020B0A04020102020204" pitchFamily="34" charset="0"/>
              </a:rPr>
              <a:t>.sen</a:t>
            </a:r>
            <a:r>
              <a:rPr lang="pt-BR" sz="3600" dirty="0">
                <a:solidFill>
                  <a:srgbClr val="FF0000"/>
                </a:solidFill>
                <a:latin typeface="Arial Black" panose="020B0A04020102020204" pitchFamily="34" charset="0"/>
              </a:rPr>
              <a:t>(</a:t>
            </a:r>
            <a:r>
              <a:rPr lang="pt-BR" sz="3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c</a:t>
            </a:r>
            <a:r>
              <a:rPr lang="pt-BR" sz="3600" dirty="0" err="1">
                <a:solidFill>
                  <a:srgbClr val="FF0000"/>
                </a:solidFill>
                <a:latin typeface="Arial Black" panose="020B0A04020102020204" pitchFamily="34" charset="0"/>
              </a:rPr>
              <a:t>.x</a:t>
            </a:r>
            <a:r>
              <a:rPr lang="pt-BR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+ d)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D240623-285B-4C5D-AF07-9449A29AC640}"/>
              </a:ext>
            </a:extLst>
          </p:cNvPr>
          <p:cNvSpPr txBox="1"/>
          <p:nvPr/>
        </p:nvSpPr>
        <p:spPr>
          <a:xfrm>
            <a:off x="4921348" y="2429026"/>
            <a:ext cx="6125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Arial Black" panose="020B0A04020102020204" pitchFamily="34" charset="0"/>
              </a:rPr>
              <a:t>f(x) = </a:t>
            </a:r>
            <a:r>
              <a:rPr lang="pt-BR" sz="3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a + </a:t>
            </a:r>
            <a:r>
              <a:rPr lang="pt-BR" sz="36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b</a:t>
            </a:r>
            <a:r>
              <a:rPr lang="pt-BR" sz="3600" dirty="0" err="1">
                <a:solidFill>
                  <a:srgbClr val="FF0000"/>
                </a:solidFill>
                <a:latin typeface="Arial Black" panose="020B0A04020102020204" pitchFamily="34" charset="0"/>
              </a:rPr>
              <a:t>.cos</a:t>
            </a:r>
            <a:r>
              <a:rPr lang="pt-BR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(</a:t>
            </a:r>
            <a:r>
              <a:rPr lang="pt-BR" sz="3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c</a:t>
            </a:r>
            <a:r>
              <a:rPr lang="pt-BR" sz="3600" dirty="0" err="1">
                <a:solidFill>
                  <a:srgbClr val="FF0000"/>
                </a:solidFill>
                <a:latin typeface="Arial Black" panose="020B0A04020102020204" pitchFamily="34" charset="0"/>
              </a:rPr>
              <a:t>.x</a:t>
            </a:r>
            <a:r>
              <a:rPr lang="pt-BR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+ d)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00BC1B7-1080-422E-933D-78D7A998E89C}"/>
              </a:ext>
            </a:extLst>
          </p:cNvPr>
          <p:cNvSpPr txBox="1"/>
          <p:nvPr/>
        </p:nvSpPr>
        <p:spPr>
          <a:xfrm>
            <a:off x="2621780" y="3946772"/>
            <a:ext cx="715234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latin typeface="Arial Black" panose="020B0A04020102020204" pitchFamily="34" charset="0"/>
              </a:rPr>
              <a:t>PERÍODO: 2</a:t>
            </a:r>
            <a:r>
              <a:rPr lang="pt-BR" sz="4400" dirty="0">
                <a:latin typeface="Arial Black" panose="020B0A04020102020204" pitchFamily="34" charset="0"/>
                <a:sym typeface="Symbol" panose="05050102010706020507" pitchFamily="18" charset="2"/>
              </a:rPr>
              <a:t>/</a:t>
            </a:r>
            <a:r>
              <a:rPr lang="pt-BR" sz="4400" dirty="0">
                <a:solidFill>
                  <a:srgbClr val="00206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c</a:t>
            </a:r>
          </a:p>
          <a:p>
            <a:r>
              <a:rPr lang="pt-BR" sz="4400" dirty="0">
                <a:latin typeface="Arial Black" panose="020B0A04020102020204" pitchFamily="34" charset="0"/>
                <a:sym typeface="Symbol" panose="05050102010706020507" pitchFamily="18" charset="2"/>
              </a:rPr>
              <a:t>IMAGEM: </a:t>
            </a:r>
            <a:r>
              <a:rPr lang="pt-BR" sz="4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a + b.</a:t>
            </a:r>
            <a:r>
              <a:rPr lang="pt-BR" sz="4400" dirty="0">
                <a:latin typeface="Arial Black" panose="020B0A04020102020204" pitchFamily="34" charset="0"/>
                <a:sym typeface="Symbol" panose="05050102010706020507" pitchFamily="18" charset="2"/>
              </a:rPr>
              <a:t>[-1 , +1]</a:t>
            </a:r>
          </a:p>
          <a:p>
            <a:r>
              <a:rPr lang="pt-BR" sz="4400" dirty="0">
                <a:latin typeface="Arial Black" panose="020B0A04020102020204" pitchFamily="34" charset="0"/>
                <a:sym typeface="Symbol" panose="05050102010706020507" pitchFamily="18" charset="2"/>
              </a:rPr>
              <a:t>DOM: R</a:t>
            </a:r>
            <a:endParaRPr lang="pt-BR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01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0D9E7BD-AB94-4409-8745-9CD9450F8714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4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23F3D9-1D22-4C66-BDD9-43E7F62F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29A72CD-6F01-463D-8508-7E021A0096B9}"/>
              </a:ext>
            </a:extLst>
          </p:cNvPr>
          <p:cNvSpPr txBox="1"/>
          <p:nvPr/>
        </p:nvSpPr>
        <p:spPr>
          <a:xfrm>
            <a:off x="0" y="492369"/>
            <a:ext cx="4193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FUNÇÃO TANGENTE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1B4F88E-6E00-4A62-B369-366CCCF0EF41}"/>
              </a:ext>
            </a:extLst>
          </p:cNvPr>
          <p:cNvSpPr txBox="1"/>
          <p:nvPr/>
        </p:nvSpPr>
        <p:spPr>
          <a:xfrm>
            <a:off x="281353" y="1658909"/>
            <a:ext cx="2925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Arial Black" panose="020B0A04020102020204" pitchFamily="34" charset="0"/>
              </a:rPr>
              <a:t>f(x) = </a:t>
            </a:r>
            <a:r>
              <a:rPr lang="pt-BR" sz="3600" dirty="0" err="1">
                <a:solidFill>
                  <a:srgbClr val="FF0000"/>
                </a:solidFill>
                <a:latin typeface="Arial Black" panose="020B0A04020102020204" pitchFamily="34" charset="0"/>
              </a:rPr>
              <a:t>tan</a:t>
            </a:r>
            <a:r>
              <a:rPr lang="pt-BR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x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D240623-285B-4C5D-AF07-9449A29AC640}"/>
              </a:ext>
            </a:extLst>
          </p:cNvPr>
          <p:cNvSpPr txBox="1"/>
          <p:nvPr/>
        </p:nvSpPr>
        <p:spPr>
          <a:xfrm>
            <a:off x="6096000" y="1785518"/>
            <a:ext cx="5894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Arial Black" panose="020B0A04020102020204" pitchFamily="34" charset="0"/>
              </a:rPr>
              <a:t>f(x) = </a:t>
            </a:r>
            <a:r>
              <a:rPr lang="pt-BR" sz="3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a + </a:t>
            </a:r>
            <a:r>
              <a:rPr lang="pt-BR" sz="36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b.</a:t>
            </a:r>
            <a:r>
              <a:rPr lang="pt-BR" sz="3600" dirty="0" err="1">
                <a:solidFill>
                  <a:srgbClr val="FF0000"/>
                </a:solidFill>
                <a:latin typeface="Arial Black" panose="020B0A04020102020204" pitchFamily="34" charset="0"/>
              </a:rPr>
              <a:t>tan</a:t>
            </a:r>
            <a:r>
              <a:rPr lang="pt-BR" sz="3600" dirty="0">
                <a:solidFill>
                  <a:srgbClr val="FF0000"/>
                </a:solidFill>
                <a:latin typeface="Arial Black" panose="020B0A04020102020204" pitchFamily="34" charset="0"/>
              </a:rPr>
              <a:t>(</a:t>
            </a:r>
            <a:r>
              <a:rPr lang="pt-BR" sz="3600" dirty="0" err="1">
                <a:solidFill>
                  <a:schemeClr val="tx2"/>
                </a:solidFill>
                <a:latin typeface="Arial Black" panose="020B0A04020102020204" pitchFamily="34" charset="0"/>
              </a:rPr>
              <a:t>c.x</a:t>
            </a:r>
            <a:r>
              <a:rPr lang="pt-BR" sz="3600" dirty="0">
                <a:solidFill>
                  <a:schemeClr val="tx2"/>
                </a:solidFill>
                <a:latin typeface="Arial Black" panose="020B0A04020102020204" pitchFamily="34" charset="0"/>
              </a:rPr>
              <a:t> + d</a:t>
            </a:r>
            <a:r>
              <a:rPr lang="pt-BR" sz="3600" dirty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00BC1B7-1080-422E-933D-78D7A998E89C}"/>
              </a:ext>
            </a:extLst>
          </p:cNvPr>
          <p:cNvSpPr txBox="1"/>
          <p:nvPr/>
        </p:nvSpPr>
        <p:spPr>
          <a:xfrm>
            <a:off x="281353" y="2876661"/>
            <a:ext cx="52613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PERÍODO: </a:t>
            </a:r>
            <a:r>
              <a:rPr lang="pt-BR" sz="2800" dirty="0">
                <a:latin typeface="Arial Black" panose="020B0A04020102020204" pitchFamily="34" charset="0"/>
                <a:sym typeface="Symbol" panose="05050102010706020507" pitchFamily="18" charset="2"/>
              </a:rPr>
              <a:t></a:t>
            </a:r>
          </a:p>
          <a:p>
            <a:r>
              <a:rPr lang="pt-BR" sz="2800" dirty="0">
                <a:latin typeface="Arial Black" panose="020B0A04020102020204" pitchFamily="34" charset="0"/>
                <a:sym typeface="Symbol" panose="05050102010706020507" pitchFamily="18" charset="2"/>
              </a:rPr>
              <a:t>IMAGEM: R</a:t>
            </a:r>
          </a:p>
          <a:p>
            <a:r>
              <a:rPr lang="pt-BR" sz="2800" dirty="0">
                <a:latin typeface="Arial Black" panose="020B0A04020102020204" pitchFamily="34" charset="0"/>
                <a:sym typeface="Symbol" panose="05050102010706020507" pitchFamily="18" charset="2"/>
              </a:rPr>
              <a:t>DOM: {x  R / x ≠ /2 + k }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D3552D7-6EED-40CA-9949-54E9C2B1200F}"/>
              </a:ext>
            </a:extLst>
          </p:cNvPr>
          <p:cNvSpPr txBox="1"/>
          <p:nvPr/>
        </p:nvSpPr>
        <p:spPr>
          <a:xfrm>
            <a:off x="5969388" y="3003269"/>
            <a:ext cx="63369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PERÍODO: </a:t>
            </a:r>
            <a:r>
              <a:rPr lang="pt-BR" sz="2800" dirty="0">
                <a:latin typeface="Arial Black" panose="020B0A04020102020204" pitchFamily="34" charset="0"/>
                <a:sym typeface="Symbol" panose="05050102010706020507" pitchFamily="18" charset="2"/>
              </a:rPr>
              <a:t>/</a:t>
            </a:r>
            <a:r>
              <a:rPr lang="pt-BR" sz="2800" dirty="0">
                <a:solidFill>
                  <a:schemeClr val="tx2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c</a:t>
            </a:r>
          </a:p>
          <a:p>
            <a:r>
              <a:rPr lang="pt-BR" sz="2800" dirty="0">
                <a:latin typeface="Arial Black" panose="020B0A04020102020204" pitchFamily="34" charset="0"/>
                <a:sym typeface="Symbol" panose="05050102010706020507" pitchFamily="18" charset="2"/>
              </a:rPr>
              <a:t>IMAGEM: R</a:t>
            </a:r>
          </a:p>
          <a:p>
            <a:r>
              <a:rPr lang="pt-BR" sz="2800" dirty="0">
                <a:latin typeface="Arial Black" panose="020B0A04020102020204" pitchFamily="34" charset="0"/>
                <a:sym typeface="Symbol" panose="05050102010706020507" pitchFamily="18" charset="2"/>
              </a:rPr>
              <a:t>DOM: {x  R / </a:t>
            </a:r>
            <a:r>
              <a:rPr lang="pt-BR" sz="2800" dirty="0" err="1">
                <a:solidFill>
                  <a:schemeClr val="tx2"/>
                </a:solidFill>
                <a:latin typeface="Arial Black" panose="020B0A04020102020204" pitchFamily="34" charset="0"/>
              </a:rPr>
              <a:t>c.x</a:t>
            </a:r>
            <a:r>
              <a:rPr lang="pt-BR" sz="2800" dirty="0">
                <a:solidFill>
                  <a:schemeClr val="tx2"/>
                </a:solidFill>
                <a:latin typeface="Arial Black" panose="020B0A04020102020204" pitchFamily="34" charset="0"/>
              </a:rPr>
              <a:t> + d</a:t>
            </a:r>
            <a:r>
              <a:rPr lang="pt-BR" sz="2800" dirty="0">
                <a:latin typeface="Arial Black" panose="020B0A04020102020204" pitchFamily="34" charset="0"/>
                <a:sym typeface="Symbol" panose="05050102010706020507" pitchFamily="18" charset="2"/>
              </a:rPr>
              <a:t> ≠ /2 + k }</a:t>
            </a:r>
            <a:endParaRPr lang="pt-BR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7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frases estimulantes para alunos">
            <a:extLst>
              <a:ext uri="{FF2B5EF4-FFF2-40B4-BE49-F238E27FC236}">
                <a16:creationId xmlns:a16="http://schemas.microsoft.com/office/drawing/2014/main" id="{A0BDC3A1-15E8-479C-B6E3-31149B9FE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60" y="0"/>
            <a:ext cx="9791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97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BED3941-A2F8-4336-8E3E-6AF0651CD82D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4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29328C8-8625-4165-B1FC-7923D04E9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5122" name="Picture 2" descr="Resultado de imagem para TRIGONOMETRIA TRIANGULO RETANGULO">
            <a:extLst>
              <a:ext uri="{FF2B5EF4-FFF2-40B4-BE49-F238E27FC236}">
                <a16:creationId xmlns:a16="http://schemas.microsoft.com/office/drawing/2014/main" id="{AB658815-33D9-4507-9DB8-3705303F2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25" y="858130"/>
            <a:ext cx="12215326" cy="55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25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BED3941-A2F8-4336-8E3E-6AF0651CD82D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4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29328C8-8625-4165-B1FC-7923D04E9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4098" name="Picture 2" descr="Resultado de imagem para LEI DOS SENOS">
            <a:extLst>
              <a:ext uri="{FF2B5EF4-FFF2-40B4-BE49-F238E27FC236}">
                <a16:creationId xmlns:a16="http://schemas.microsoft.com/office/drawing/2014/main" id="{7CB2C99C-BCBC-4598-ACBF-5AB6DF058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657"/>
            <a:ext cx="12192000" cy="332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E9522CC-D9EA-4434-AE94-F198A6180045}"/>
              </a:ext>
            </a:extLst>
          </p:cNvPr>
          <p:cNvSpPr txBox="1"/>
          <p:nvPr/>
        </p:nvSpPr>
        <p:spPr>
          <a:xfrm>
            <a:off x="253218" y="461665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LEI DOS SENOS</a:t>
            </a:r>
          </a:p>
        </p:txBody>
      </p:sp>
    </p:spTree>
    <p:extLst>
      <p:ext uri="{BB962C8B-B14F-4D97-AF65-F5344CB8AC3E}">
        <p14:creationId xmlns:p14="http://schemas.microsoft.com/office/powerpoint/2010/main" val="123547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BED3941-A2F8-4336-8E3E-6AF0651CD82D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4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29328C8-8625-4165-B1FC-7923D04E9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0B335A6-1150-42BC-8164-7148DED19CE3}"/>
              </a:ext>
            </a:extLst>
          </p:cNvPr>
          <p:cNvSpPr txBox="1"/>
          <p:nvPr/>
        </p:nvSpPr>
        <p:spPr>
          <a:xfrm>
            <a:off x="253218" y="461665"/>
            <a:ext cx="5237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LEI DOS COSSENOS</a:t>
            </a:r>
          </a:p>
        </p:txBody>
      </p:sp>
      <p:pic>
        <p:nvPicPr>
          <p:cNvPr id="3076" name="Picture 4" descr="Resultado de imagem para LEI DOS COSSENOS">
            <a:extLst>
              <a:ext uri="{FF2B5EF4-FFF2-40B4-BE49-F238E27FC236}">
                <a16:creationId xmlns:a16="http://schemas.microsoft.com/office/drawing/2014/main" id="{C32BCDA8-DFE4-4F66-9622-C3AFC6B75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57" y="1519122"/>
            <a:ext cx="10310885" cy="487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83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BED3941-A2F8-4336-8E3E-6AF0651CD82D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4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29328C8-8625-4165-B1FC-7923D04E9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1030" name="Picture 6" descr="Imagem relacionada">
            <a:extLst>
              <a:ext uri="{FF2B5EF4-FFF2-40B4-BE49-F238E27FC236}">
                <a16:creationId xmlns:a16="http://schemas.microsoft.com/office/drawing/2014/main" id="{B98ABEFB-B182-4779-8E64-0B90CE658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4660"/>
            <a:ext cx="5233646" cy="273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RADIANO">
            <a:extLst>
              <a:ext uri="{FF2B5EF4-FFF2-40B4-BE49-F238E27FC236}">
                <a16:creationId xmlns:a16="http://schemas.microsoft.com/office/drawing/2014/main" id="{54B47E5C-1519-45A0-A01B-39404A504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325" y="1180573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3DFEE29-745D-40AA-9135-F6A9DECF39B4}"/>
              </a:ext>
            </a:extLst>
          </p:cNvPr>
          <p:cNvSpPr txBox="1"/>
          <p:nvPr/>
        </p:nvSpPr>
        <p:spPr>
          <a:xfrm>
            <a:off x="253218" y="461665"/>
            <a:ext cx="7032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SIGNIFICADO DO RADIANO</a:t>
            </a:r>
          </a:p>
        </p:txBody>
      </p:sp>
    </p:spTree>
    <p:extLst>
      <p:ext uri="{BB962C8B-B14F-4D97-AF65-F5344CB8AC3E}">
        <p14:creationId xmlns:p14="http://schemas.microsoft.com/office/powerpoint/2010/main" val="277775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BED3941-A2F8-4336-8E3E-6AF0651CD82D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4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29328C8-8625-4165-B1FC-7923D04E9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1026" name="Picture 2" descr="Resultado de imagem para ciclo trigonometrico">
            <a:extLst>
              <a:ext uri="{FF2B5EF4-FFF2-40B4-BE49-F238E27FC236}">
                <a16:creationId xmlns:a16="http://schemas.microsoft.com/office/drawing/2014/main" id="{B7F04240-3328-496C-ABBC-69A64DCEB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6" y="322782"/>
            <a:ext cx="11282289" cy="606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034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BED3941-A2F8-4336-8E3E-6AF0651CD82D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4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29328C8-8625-4165-B1FC-7923D04E9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8194" name="Picture 2" descr="Resultado de imagem para RADIANO">
            <a:extLst>
              <a:ext uri="{FF2B5EF4-FFF2-40B4-BE49-F238E27FC236}">
                <a16:creationId xmlns:a16="http://schemas.microsoft.com/office/drawing/2014/main" id="{EEC7320F-CDA4-4309-A1C9-CEAB45F6B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4" y="1173417"/>
            <a:ext cx="11211951" cy="515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FE75EE8-FA7E-4156-AF48-B5341380AE00}"/>
              </a:ext>
            </a:extLst>
          </p:cNvPr>
          <p:cNvSpPr txBox="1"/>
          <p:nvPr/>
        </p:nvSpPr>
        <p:spPr>
          <a:xfrm>
            <a:off x="253218" y="461665"/>
            <a:ext cx="764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NO CICLO TRIGONOMÉTRICO</a:t>
            </a:r>
          </a:p>
        </p:txBody>
      </p:sp>
    </p:spTree>
    <p:extLst>
      <p:ext uri="{BB962C8B-B14F-4D97-AF65-F5344CB8AC3E}">
        <p14:creationId xmlns:p14="http://schemas.microsoft.com/office/powerpoint/2010/main" val="306390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BED3941-A2F8-4336-8E3E-6AF0651CD82D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4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29328C8-8625-4165-B1FC-7923D04E9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2050" name="Picture 2" descr="Resultado de imagem para ciclo trigonometrico">
            <a:extLst>
              <a:ext uri="{FF2B5EF4-FFF2-40B4-BE49-F238E27FC236}">
                <a16:creationId xmlns:a16="http://schemas.microsoft.com/office/drawing/2014/main" id="{E3AA78C0-B915-49C8-8064-5C8FBA2FD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52" y="-219173"/>
            <a:ext cx="7052896" cy="661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7391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369</Words>
  <Application>Microsoft Office PowerPoint</Application>
  <PresentationFormat>Widescreen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Algerian</vt:lpstr>
      <vt:lpstr>Arial</vt:lpstr>
      <vt:lpstr>Arial Black</vt:lpstr>
      <vt:lpstr>Calibri</vt:lpstr>
      <vt:lpstr>Calibri Light</vt:lpstr>
      <vt:lpstr>Palace Script MT</vt:lpstr>
      <vt:lpstr>Symbol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estefânio franco maciel</dc:creator>
  <cp:lastModifiedBy>estefânio franco maciel</cp:lastModifiedBy>
  <cp:revision>7</cp:revision>
  <dcterms:created xsi:type="dcterms:W3CDTF">2018-09-05T12:46:29Z</dcterms:created>
  <dcterms:modified xsi:type="dcterms:W3CDTF">2018-09-07T19:29:39Z</dcterms:modified>
</cp:coreProperties>
</file>