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8DE77-CBD8-4453-AC49-7851752EC23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308F1F5-DD52-4C4A-B2DB-19AE945F84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53CFC0A7-CE98-4F46-8621-A97EE09738A6}"/>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4B15850A-4385-4F65-89D2-5E8DADB90A7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39A79D9-99B5-4125-A996-EEA2F0056F7F}"/>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313221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DC43E-79D3-4D10-BD20-D4D007F42F6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3CDE75A-B06D-4A87-A414-357A50B1D74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23D1184-1718-47DC-B416-CB409CBF0F0D}"/>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9AAC3AAB-3468-4360-BF5A-72F161CC703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2FB7E4D-556F-4645-BE08-816C33FE2F8C}"/>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8405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6309D75-A107-40D6-87F2-62DA36829BC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844DA36-F292-4312-A48B-D9833CEA2D76}"/>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41E9F01-A3CA-480A-B5A8-22938ADDC01B}"/>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E9C736C7-667C-4136-8170-16BA42A2284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018199-9C5B-4178-9F24-FBFCDC0E6EFC}"/>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384730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C8995-4292-4726-A3D2-1424FA44A6B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142FADC-0B25-4752-95D4-6468089F2140}"/>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2CB8465-2F4C-411E-A01D-1FB0ECE556DB}"/>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16D24BB7-ECD5-4911-ABDC-96AF939C0A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9C62C0D-6F90-48D0-9489-ACCAFC1B6803}"/>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965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E7343-2EB7-4755-86DA-9320BECA10C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DC2D4F5-F21E-4EEA-8016-EC52FFDD9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06D561C7-62C8-414C-8ABB-7B83ACF088F7}"/>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3ECF4D9F-1BFE-4E17-9F78-88322265B3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FF3B46F-95F0-4E04-95B4-8D8F8DB3EA7B}"/>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23457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7D4257-A5D9-4085-A903-2EBDE26391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0738265-3CC5-4E79-94EC-DDB9F9641CCF}"/>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B7ABA91-07B2-4936-BA7F-4DE341F22C6B}"/>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6DC1806-E38D-4990-8F85-9090F6648E19}"/>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6" name="Espaço Reservado para Rodapé 5">
            <a:extLst>
              <a:ext uri="{FF2B5EF4-FFF2-40B4-BE49-F238E27FC236}">
                <a16:creationId xmlns:a16="http://schemas.microsoft.com/office/drawing/2014/main" id="{34248A68-853F-4B7B-A645-FB41BA65629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934BF01-78FA-4132-99C0-BE772BB3F81F}"/>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68048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CFC7D7-B112-4148-B81C-84DE2BC50E8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9B1C93F-B823-4805-A267-02D01D2B8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58516A2B-4941-4702-8D13-B7ECB880CB13}"/>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C3CE3C2-78EF-4E43-87B4-4D012A122D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2B8B2E84-2FFA-4148-AA2B-E40B7B6DDF85}"/>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6177456-E5BC-4CDD-8B84-1AFB95F1B3FF}"/>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8" name="Espaço Reservado para Rodapé 7">
            <a:extLst>
              <a:ext uri="{FF2B5EF4-FFF2-40B4-BE49-F238E27FC236}">
                <a16:creationId xmlns:a16="http://schemas.microsoft.com/office/drawing/2014/main" id="{4D1993D7-6440-4F82-BE5E-9FB46093BAF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1722F98D-BEC6-4127-89B4-4357F08115CB}"/>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40030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AF97A3-7693-49D9-91F3-09A583076B7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D1EF102-4573-41C0-A6FF-F0D7682E839C}"/>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4" name="Espaço Reservado para Rodapé 3">
            <a:extLst>
              <a:ext uri="{FF2B5EF4-FFF2-40B4-BE49-F238E27FC236}">
                <a16:creationId xmlns:a16="http://schemas.microsoft.com/office/drawing/2014/main" id="{82FDC691-A492-4CA3-90DE-865E6346A03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C602593-07A5-40C8-92FD-8325BD3CF2ED}"/>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41023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BFB54BA-3809-4722-8922-E1C050325070}"/>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3" name="Espaço Reservado para Rodapé 2">
            <a:extLst>
              <a:ext uri="{FF2B5EF4-FFF2-40B4-BE49-F238E27FC236}">
                <a16:creationId xmlns:a16="http://schemas.microsoft.com/office/drawing/2014/main" id="{DCC04D89-0CCB-4B1C-BF41-C4980B70B8E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7B3D327-F1A2-4BCB-A565-9D2DB62A093B}"/>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145410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76A3E-009C-45A1-A2FF-6645B12A2D5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4CA87B6-0F19-4798-B213-CE71E71A1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808615D0-3D94-47F1-AF3B-2594469E9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F7410E85-E6F4-4D11-B04D-5288068E6017}"/>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6" name="Espaço Reservado para Rodapé 5">
            <a:extLst>
              <a:ext uri="{FF2B5EF4-FFF2-40B4-BE49-F238E27FC236}">
                <a16:creationId xmlns:a16="http://schemas.microsoft.com/office/drawing/2014/main" id="{FFAD5476-1762-40FE-94DE-378D61E4906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B120D5-D0F6-487D-88AA-E19BC299E94C}"/>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287176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5F2977-2219-4E4D-8D00-AA3993957E9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3D89748D-D6C3-4031-838D-68349D61F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50006E1-9734-4C46-A1A9-12D723314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441702C2-1BC8-47F4-964A-F38BB413EB2C}"/>
              </a:ext>
            </a:extLst>
          </p:cNvPr>
          <p:cNvSpPr>
            <a:spLocks noGrp="1"/>
          </p:cNvSpPr>
          <p:nvPr>
            <p:ph type="dt" sz="half" idx="10"/>
          </p:nvPr>
        </p:nvSpPr>
        <p:spPr/>
        <p:txBody>
          <a:bodyPr/>
          <a:lstStyle/>
          <a:p>
            <a:fld id="{9BE1DDCD-E282-419A-8140-A9B78C050074}" type="datetimeFigureOut">
              <a:rPr lang="pt-BR" smtClean="0"/>
              <a:t>01/09/2018</a:t>
            </a:fld>
            <a:endParaRPr lang="pt-BR"/>
          </a:p>
        </p:txBody>
      </p:sp>
      <p:sp>
        <p:nvSpPr>
          <p:cNvPr id="6" name="Espaço Reservado para Rodapé 5">
            <a:extLst>
              <a:ext uri="{FF2B5EF4-FFF2-40B4-BE49-F238E27FC236}">
                <a16:creationId xmlns:a16="http://schemas.microsoft.com/office/drawing/2014/main" id="{9BBD5AF6-D0B6-4C17-BBF4-13DF46C48C1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501071E-66A7-4867-8183-538417E9BDC6}"/>
              </a:ext>
            </a:extLst>
          </p:cNvPr>
          <p:cNvSpPr>
            <a:spLocks noGrp="1"/>
          </p:cNvSpPr>
          <p:nvPr>
            <p:ph type="sldNum" sz="quarter" idx="12"/>
          </p:nvPr>
        </p:nvSpPr>
        <p:spPr/>
        <p:txBody>
          <a:bodyPr/>
          <a:lstStyle/>
          <a:p>
            <a:fld id="{7243E311-B798-481D-A43A-FD1092336522}" type="slidenum">
              <a:rPr lang="pt-BR" smtClean="0"/>
              <a:t>‹nº›</a:t>
            </a:fld>
            <a:endParaRPr lang="pt-BR"/>
          </a:p>
        </p:txBody>
      </p:sp>
    </p:spTree>
    <p:extLst>
      <p:ext uri="{BB962C8B-B14F-4D97-AF65-F5344CB8AC3E}">
        <p14:creationId xmlns:p14="http://schemas.microsoft.com/office/powerpoint/2010/main" val="548714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747F569-2760-4BA7-9438-B56184AF4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D8E6CAA-333D-46A4-AE53-81BBFFABD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E27E05D-2133-4F10-9D3A-EBCA152DC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1DDCD-E282-419A-8140-A9B78C050074}" type="datetimeFigureOut">
              <a:rPr lang="pt-BR" smtClean="0"/>
              <a:t>01/09/2018</a:t>
            </a:fld>
            <a:endParaRPr lang="pt-BR"/>
          </a:p>
        </p:txBody>
      </p:sp>
      <p:sp>
        <p:nvSpPr>
          <p:cNvPr id="5" name="Espaço Reservado para Rodapé 4">
            <a:extLst>
              <a:ext uri="{FF2B5EF4-FFF2-40B4-BE49-F238E27FC236}">
                <a16:creationId xmlns:a16="http://schemas.microsoft.com/office/drawing/2014/main" id="{C63397C3-E802-4246-9499-91067C365C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7689BBF-607D-49F0-8445-510E354B4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3E311-B798-481D-A43A-FD1092336522}" type="slidenum">
              <a:rPr lang="pt-BR" smtClean="0"/>
              <a:t>‹nº›</a:t>
            </a:fld>
            <a:endParaRPr lang="pt-BR"/>
          </a:p>
        </p:txBody>
      </p:sp>
    </p:spTree>
    <p:extLst>
      <p:ext uri="{BB962C8B-B14F-4D97-AF65-F5344CB8AC3E}">
        <p14:creationId xmlns:p14="http://schemas.microsoft.com/office/powerpoint/2010/main" val="3240321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5.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redaÃ§Ã£o">
            <a:extLst>
              <a:ext uri="{FF2B5EF4-FFF2-40B4-BE49-F238E27FC236}">
                <a16:creationId xmlns:a16="http://schemas.microsoft.com/office/drawing/2014/main" id="{EBCC6DCF-C9EC-4341-802C-B9F1341B5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095" y="310967"/>
            <a:ext cx="11439810" cy="666013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7EB4FF3F-5FCC-4398-BCFC-1507B057E885}"/>
              </a:ext>
            </a:extLst>
          </p:cNvPr>
          <p:cNvSpPr txBox="1"/>
          <p:nvPr/>
        </p:nvSpPr>
        <p:spPr>
          <a:xfrm>
            <a:off x="7625059" y="4230877"/>
            <a:ext cx="3944088" cy="1569660"/>
          </a:xfrm>
          <a:prstGeom prst="rect">
            <a:avLst/>
          </a:prstGeom>
          <a:noFill/>
        </p:spPr>
        <p:txBody>
          <a:bodyPr wrap="square" rtlCol="0">
            <a:spAutoFit/>
          </a:bodyPr>
          <a:lstStyle/>
          <a:p>
            <a:pPr algn="ctr"/>
            <a:r>
              <a:rPr lang="pt-BR" sz="2400" b="1" dirty="0">
                <a:latin typeface="Algerian" panose="04020705040A02060702" pitchFamily="82" charset="0"/>
              </a:rPr>
              <a:t>ABORDAGENS TEMÁTICAS</a:t>
            </a:r>
          </a:p>
          <a:p>
            <a:pPr algn="ctr"/>
            <a:r>
              <a:rPr lang="pt-BR" sz="2400" b="1" dirty="0">
                <a:latin typeface="Algerian" panose="04020705040A02060702" pitchFamily="82" charset="0"/>
              </a:rPr>
              <a:t>ESPECÍFICAS</a:t>
            </a:r>
          </a:p>
          <a:p>
            <a:pPr algn="ctr"/>
            <a:endParaRPr lang="pt-BR" sz="2400" b="1" dirty="0">
              <a:latin typeface="Algerian" panose="04020705040A02060702" pitchFamily="82" charset="0"/>
            </a:endParaRPr>
          </a:p>
          <a:p>
            <a:pPr algn="ctr"/>
            <a:r>
              <a:rPr lang="pt-BR" sz="2400" b="1" dirty="0">
                <a:solidFill>
                  <a:srgbClr val="FF0000"/>
                </a:solidFill>
                <a:latin typeface="Algerian" panose="04020705040A02060702" pitchFamily="82" charset="0"/>
              </a:rPr>
              <a:t>REDAÇÃO ENEM</a:t>
            </a:r>
          </a:p>
        </p:txBody>
      </p:sp>
      <p:sp>
        <p:nvSpPr>
          <p:cNvPr id="5" name="CaixaDeTexto 4">
            <a:extLst>
              <a:ext uri="{FF2B5EF4-FFF2-40B4-BE49-F238E27FC236}">
                <a16:creationId xmlns:a16="http://schemas.microsoft.com/office/drawing/2014/main" id="{41A93D54-5E74-4C3E-953E-54F71A89FF89}"/>
              </a:ext>
            </a:extLst>
          </p:cNvPr>
          <p:cNvSpPr txBox="1"/>
          <p:nvPr/>
        </p:nvSpPr>
        <p:spPr>
          <a:xfrm>
            <a:off x="5287617" y="4492487"/>
            <a:ext cx="1183337" cy="523220"/>
          </a:xfrm>
          <a:prstGeom prst="rect">
            <a:avLst/>
          </a:prstGeom>
          <a:noFill/>
        </p:spPr>
        <p:txBody>
          <a:bodyPr wrap="none" rtlCol="0">
            <a:spAutoFit/>
          </a:bodyPr>
          <a:lstStyle/>
          <a:p>
            <a:r>
              <a:rPr lang="pt-BR" sz="2800" b="1" dirty="0"/>
              <a:t>#aula6</a:t>
            </a:r>
          </a:p>
        </p:txBody>
      </p:sp>
      <p:sp>
        <p:nvSpPr>
          <p:cNvPr id="6" name="CaixaDeTexto 5">
            <a:extLst>
              <a:ext uri="{FF2B5EF4-FFF2-40B4-BE49-F238E27FC236}">
                <a16:creationId xmlns:a16="http://schemas.microsoft.com/office/drawing/2014/main" id="{CDB29679-AC97-49FD-A7E7-E9598CFD4816}"/>
              </a:ext>
            </a:extLst>
          </p:cNvPr>
          <p:cNvSpPr txBox="1"/>
          <p:nvPr/>
        </p:nvSpPr>
        <p:spPr>
          <a:xfrm>
            <a:off x="5006281" y="4893005"/>
            <a:ext cx="2929346" cy="400110"/>
          </a:xfrm>
          <a:prstGeom prst="rect">
            <a:avLst/>
          </a:prstGeom>
          <a:noFill/>
        </p:spPr>
        <p:txBody>
          <a:bodyPr wrap="square" rtlCol="0">
            <a:spAutoFit/>
          </a:bodyPr>
          <a:lstStyle/>
          <a:p>
            <a:r>
              <a:rPr lang="pt-BR" sz="2000" b="1" i="1" dirty="0"/>
              <a:t>Professora Viviane</a:t>
            </a:r>
          </a:p>
        </p:txBody>
      </p:sp>
      <p:pic>
        <p:nvPicPr>
          <p:cNvPr id="1028" name="Picture 4" descr="Imagem relacionada">
            <a:extLst>
              <a:ext uri="{FF2B5EF4-FFF2-40B4-BE49-F238E27FC236}">
                <a16:creationId xmlns:a16="http://schemas.microsoft.com/office/drawing/2014/main" id="{03567A37-28C8-4F7D-A00F-891F5F6E5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954" y="1791590"/>
            <a:ext cx="4689443" cy="1569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654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Resultado de imagem para auxÃ­lio moradia">
            <a:extLst>
              <a:ext uri="{FF2B5EF4-FFF2-40B4-BE49-F238E27FC236}">
                <a16:creationId xmlns:a16="http://schemas.microsoft.com/office/drawing/2014/main" id="{3EB0A427-C90A-460C-B6A5-2759771B584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646706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esultado de imagem para a violÃªncia contra moradores de rua no Brasil campanhas">
            <a:extLst>
              <a:ext uri="{FF2B5EF4-FFF2-40B4-BE49-F238E27FC236}">
                <a16:creationId xmlns:a16="http://schemas.microsoft.com/office/drawing/2014/main" id="{E76E0016-422E-4022-A268-812A3C5AA8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67061" y="0"/>
            <a:ext cx="57249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3C2DCBB5-DFB1-4EDF-A31A-4164072F6380}"/>
              </a:ext>
            </a:extLst>
          </p:cNvPr>
          <p:cNvSpPr txBox="1"/>
          <p:nvPr/>
        </p:nvSpPr>
        <p:spPr>
          <a:xfrm rot="20448741">
            <a:off x="149886" y="3765289"/>
            <a:ext cx="2114040" cy="400110"/>
          </a:xfrm>
          <a:prstGeom prst="rect">
            <a:avLst/>
          </a:prstGeom>
          <a:noFill/>
        </p:spPr>
        <p:txBody>
          <a:bodyPr wrap="none" rtlCol="0">
            <a:spAutoFit/>
          </a:bodyPr>
          <a:lstStyle/>
          <a:p>
            <a:r>
              <a:rPr lang="pt-BR" sz="2000" b="1" dirty="0">
                <a:solidFill>
                  <a:srgbClr val="FF0000"/>
                </a:solidFill>
              </a:rPr>
              <a:t>Políticas Públicas?</a:t>
            </a:r>
          </a:p>
        </p:txBody>
      </p:sp>
    </p:spTree>
    <p:extLst>
      <p:ext uri="{BB962C8B-B14F-4D97-AF65-F5344CB8AC3E}">
        <p14:creationId xmlns:p14="http://schemas.microsoft.com/office/powerpoint/2010/main" val="11640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m para moradores de rua e a violencia">
            <a:extLst>
              <a:ext uri="{FF2B5EF4-FFF2-40B4-BE49-F238E27FC236}">
                <a16:creationId xmlns:a16="http://schemas.microsoft.com/office/drawing/2014/main" id="{CBD57F5E-DD2D-4816-994B-CF3CD08EF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407965" cy="68537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m relacionada">
            <a:extLst>
              <a:ext uri="{FF2B5EF4-FFF2-40B4-BE49-F238E27FC236}">
                <a16:creationId xmlns:a16="http://schemas.microsoft.com/office/drawing/2014/main" id="{261D724D-E2AD-4F3F-BE15-CDB559F7797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220" t="5389"/>
          <a:stretch/>
        </p:blipFill>
        <p:spPr bwMode="auto">
          <a:xfrm>
            <a:off x="7407964" y="0"/>
            <a:ext cx="4784036" cy="512859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Resultado de imagem para moradores de rua invisibilidade social">
            <a:extLst>
              <a:ext uri="{FF2B5EF4-FFF2-40B4-BE49-F238E27FC236}">
                <a16:creationId xmlns:a16="http://schemas.microsoft.com/office/drawing/2014/main" id="{C31F3F6A-54E0-46CF-AE9F-BBFE62515D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1272" name="Picture 8" descr="Resultado de imagem para moradores de rua invisibilidade social">
            <a:extLst>
              <a:ext uri="{FF2B5EF4-FFF2-40B4-BE49-F238E27FC236}">
                <a16:creationId xmlns:a16="http://schemas.microsoft.com/office/drawing/2014/main" id="{883F85C6-468E-450E-8508-1162E9554B3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3888" t="14731" r="311" b="32956"/>
          <a:stretch/>
        </p:blipFill>
        <p:spPr bwMode="auto">
          <a:xfrm>
            <a:off x="7407964" y="5128591"/>
            <a:ext cx="4784036" cy="172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06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m para moradores de rua e a violencia">
            <a:extLst>
              <a:ext uri="{FF2B5EF4-FFF2-40B4-BE49-F238E27FC236}">
                <a16:creationId xmlns:a16="http://schemas.microsoft.com/office/drawing/2014/main" id="{1310FAEC-4A42-4ABA-B829-538D09D62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898" y="946286"/>
            <a:ext cx="6109873" cy="421959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m para violÃªncia">
            <a:extLst>
              <a:ext uri="{FF2B5EF4-FFF2-40B4-BE49-F238E27FC236}">
                <a16:creationId xmlns:a16="http://schemas.microsoft.com/office/drawing/2014/main" id="{2DDD93AE-13CC-454D-AB11-154027312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544" y="1824487"/>
            <a:ext cx="4233760" cy="223423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4EF516A8-B0C9-447E-A8AA-7CD51BEA4BBD}"/>
              </a:ext>
            </a:extLst>
          </p:cNvPr>
          <p:cNvSpPr txBox="1"/>
          <p:nvPr/>
        </p:nvSpPr>
        <p:spPr>
          <a:xfrm>
            <a:off x="7335208" y="4058722"/>
            <a:ext cx="3664096" cy="369332"/>
          </a:xfrm>
          <a:prstGeom prst="rect">
            <a:avLst/>
          </a:prstGeom>
          <a:noFill/>
        </p:spPr>
        <p:txBody>
          <a:bodyPr wrap="square" rtlCol="0">
            <a:spAutoFit/>
          </a:bodyPr>
          <a:lstStyle/>
          <a:p>
            <a:r>
              <a:rPr lang="pt-BR" b="1" dirty="0">
                <a:solidFill>
                  <a:srgbClr val="FF0000"/>
                </a:solidFill>
              </a:rPr>
              <a:t>CONTRA OS MORADORES DE RUA</a:t>
            </a:r>
          </a:p>
        </p:txBody>
      </p:sp>
    </p:spTree>
    <p:extLst>
      <p:ext uri="{BB962C8B-B14F-4D97-AF65-F5344CB8AC3E}">
        <p14:creationId xmlns:p14="http://schemas.microsoft.com/office/powerpoint/2010/main" val="168906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285AD36-92ED-463D-8E53-BAFC19A10903}"/>
              </a:ext>
            </a:extLst>
          </p:cNvPr>
          <p:cNvSpPr txBox="1"/>
          <p:nvPr/>
        </p:nvSpPr>
        <p:spPr>
          <a:xfrm>
            <a:off x="198781" y="243512"/>
            <a:ext cx="11794435" cy="6370975"/>
          </a:xfrm>
          <a:prstGeom prst="rect">
            <a:avLst/>
          </a:prstGeom>
          <a:noFill/>
        </p:spPr>
        <p:txBody>
          <a:bodyPr wrap="square" rtlCol="0">
            <a:spAutoFit/>
          </a:bodyPr>
          <a:lstStyle/>
          <a:p>
            <a:pPr algn="just"/>
            <a:r>
              <a:rPr lang="pt-BR" sz="2400" dirty="0">
                <a:solidFill>
                  <a:srgbClr val="FF0000"/>
                </a:solidFill>
              </a:rPr>
              <a:t>Citações...</a:t>
            </a:r>
          </a:p>
          <a:p>
            <a:pPr algn="just"/>
            <a:endParaRPr lang="pt-BR" sz="2400" dirty="0"/>
          </a:p>
          <a:p>
            <a:pPr marL="285750" indent="-285750" algn="just">
              <a:buFont typeface="Wingdings" panose="05000000000000000000" pitchFamily="2" charset="2"/>
              <a:buChar char="v"/>
            </a:pPr>
            <a:r>
              <a:rPr lang="pt-BR" sz="2400" dirty="0"/>
              <a:t>“É muito difícil você vencer a injustiça secular, que dilacera o Brasil em dois países distintos: o país dos privilegiados e o país dos despossuídos.” (Ariano Suassuna- escritor)</a:t>
            </a:r>
          </a:p>
          <a:p>
            <a:pPr marL="285750" indent="-285750" algn="just">
              <a:buFont typeface="Wingdings" panose="05000000000000000000" pitchFamily="2" charset="2"/>
              <a:buChar char="v"/>
            </a:pPr>
            <a:endParaRPr lang="pt-BR" sz="2400" dirty="0"/>
          </a:p>
          <a:p>
            <a:pPr marL="285750" indent="-285750" algn="just">
              <a:buFont typeface="Wingdings" panose="05000000000000000000" pitchFamily="2" charset="2"/>
              <a:buChar char="v"/>
            </a:pPr>
            <a:r>
              <a:rPr lang="pt-BR" sz="2400" dirty="0"/>
              <a:t>“Odeio o privilégio e o monopólio. Para mim, tudo o que não pode ser dividido com as multidões é tabu.” (Mahatma Gandhi)</a:t>
            </a:r>
          </a:p>
          <a:p>
            <a:pPr marL="285750" indent="-285750" algn="just">
              <a:buFont typeface="Wingdings" panose="05000000000000000000" pitchFamily="2" charset="2"/>
              <a:buChar char="v"/>
            </a:pPr>
            <a:endParaRPr lang="pt-BR" sz="2400" dirty="0"/>
          </a:p>
          <a:p>
            <a:pPr marL="285750" indent="-285750" algn="just">
              <a:buFont typeface="Wingdings" panose="05000000000000000000" pitchFamily="2" charset="2"/>
              <a:buChar char="v"/>
            </a:pPr>
            <a:r>
              <a:rPr lang="pt-BR" sz="2400" dirty="0"/>
              <a:t>“A desvalorização do mundo humano aumenta em proporção direta com a valorização do mundo das coisas.” (Karl Marx)</a:t>
            </a:r>
          </a:p>
          <a:p>
            <a:pPr marL="285750" indent="-285750" algn="just">
              <a:buFont typeface="Wingdings" panose="05000000000000000000" pitchFamily="2" charset="2"/>
              <a:buChar char="v"/>
            </a:pPr>
            <a:endParaRPr lang="pt-BR" sz="2400" dirty="0"/>
          </a:p>
          <a:p>
            <a:pPr marL="285750" indent="-285750" algn="just">
              <a:buFont typeface="Wingdings" panose="05000000000000000000" pitchFamily="2" charset="2"/>
              <a:buChar char="v"/>
            </a:pPr>
            <a:r>
              <a:rPr lang="pt-BR" sz="2400" dirty="0"/>
              <a:t>"Erradicar a pobreza e a marginalização e reduzir as desigualdades sociais e regionais" é o 3º objetivo fundamental da República Federativa do Brasil, conf. art. 3º da Constituição Federal.</a:t>
            </a:r>
          </a:p>
          <a:p>
            <a:pPr marL="285750" indent="-285750" algn="just">
              <a:buFont typeface="Wingdings" panose="05000000000000000000" pitchFamily="2" charset="2"/>
              <a:buChar char="v"/>
            </a:pPr>
            <a:endParaRPr lang="pt-BR" sz="2400" dirty="0"/>
          </a:p>
          <a:p>
            <a:pPr marL="285750" indent="-285750" algn="just">
              <a:buFont typeface="Wingdings" panose="05000000000000000000" pitchFamily="2" charset="2"/>
              <a:buChar char="v"/>
            </a:pPr>
            <a:r>
              <a:rPr lang="pt-BR" sz="2400" dirty="0"/>
              <a:t>Devemos tratar igualmente os iguais e desigualmente os desiguais, na medida de sua desigualdade. (Aristóteles)</a:t>
            </a:r>
          </a:p>
        </p:txBody>
      </p:sp>
    </p:spTree>
    <p:extLst>
      <p:ext uri="{BB962C8B-B14F-4D97-AF65-F5344CB8AC3E}">
        <p14:creationId xmlns:p14="http://schemas.microsoft.com/office/powerpoint/2010/main" val="166967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m relacionada">
            <a:extLst>
              <a:ext uri="{FF2B5EF4-FFF2-40B4-BE49-F238E27FC236}">
                <a16:creationId xmlns:a16="http://schemas.microsoft.com/office/drawing/2014/main" id="{37D45C77-AF3F-416A-A93E-01CDCC72B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818" y="119270"/>
            <a:ext cx="7779026" cy="344556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35E56181-26ED-47AD-916A-0440A944B046}"/>
              </a:ext>
            </a:extLst>
          </p:cNvPr>
          <p:cNvSpPr txBox="1"/>
          <p:nvPr/>
        </p:nvSpPr>
        <p:spPr>
          <a:xfrm>
            <a:off x="198783" y="3816626"/>
            <a:ext cx="11555896" cy="2677656"/>
          </a:xfrm>
          <a:prstGeom prst="rect">
            <a:avLst/>
          </a:prstGeom>
          <a:noFill/>
        </p:spPr>
        <p:txBody>
          <a:bodyPr wrap="square" rtlCol="0">
            <a:spAutoFit/>
          </a:bodyPr>
          <a:lstStyle/>
          <a:p>
            <a:pPr algn="just"/>
            <a:r>
              <a:rPr lang="pt-BR" sz="2400" i="1" dirty="0"/>
              <a:t>O preconceito linguístico tem como base a crença de que só existe uma única língua portuguesa digna desse nome e que esta seria a língua ensinada nas escolas, explicada nas gramáticas e catalogadas nos dicionários. Qualquer manifestação linguística que escape do triângulo escola gramática-dicionário é considerada pelo preconceito linguístico, “errada”, “feia”, “rudimentar”, “deficiente” e não é raro a gente ouvir que “isso não é português.” </a:t>
            </a:r>
          </a:p>
          <a:p>
            <a:r>
              <a:rPr lang="pt-BR" sz="2400" dirty="0"/>
              <a:t> </a:t>
            </a:r>
          </a:p>
          <a:p>
            <a:pPr algn="r"/>
            <a:r>
              <a:rPr lang="pt-BR" b="1" i="1" dirty="0"/>
              <a:t>(Marcos </a:t>
            </a:r>
            <a:r>
              <a:rPr lang="pt-BR" b="1" i="1" dirty="0" err="1"/>
              <a:t>Bagno</a:t>
            </a:r>
            <a:r>
              <a:rPr lang="pt-BR" b="1" i="1" dirty="0"/>
              <a:t> – O preconceito linguístico)</a:t>
            </a:r>
          </a:p>
        </p:txBody>
      </p:sp>
    </p:spTree>
    <p:extLst>
      <p:ext uri="{BB962C8B-B14F-4D97-AF65-F5344CB8AC3E}">
        <p14:creationId xmlns:p14="http://schemas.microsoft.com/office/powerpoint/2010/main" val="308257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m para o preconceito linguÃ­stico no Brasil">
            <a:extLst>
              <a:ext uri="{FF2B5EF4-FFF2-40B4-BE49-F238E27FC236}">
                <a16:creationId xmlns:a16="http://schemas.microsoft.com/office/drawing/2014/main" id="{901B3415-414A-4C5B-87EC-5E07BB192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79112"/>
            <a:ext cx="6340348" cy="3249888"/>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F9FB7E6D-EA9B-4FCA-A7CE-625337FC9734}"/>
              </a:ext>
            </a:extLst>
          </p:cNvPr>
          <p:cNvSpPr txBox="1"/>
          <p:nvPr/>
        </p:nvSpPr>
        <p:spPr>
          <a:xfrm>
            <a:off x="6692404" y="788393"/>
            <a:ext cx="4624953" cy="1938992"/>
          </a:xfrm>
          <a:prstGeom prst="rect">
            <a:avLst/>
          </a:prstGeom>
          <a:noFill/>
        </p:spPr>
        <p:txBody>
          <a:bodyPr wrap="square" rtlCol="0">
            <a:spAutoFit/>
          </a:bodyPr>
          <a:lstStyle/>
          <a:p>
            <a:pPr algn="ctr"/>
            <a:r>
              <a:rPr lang="pt-BR" sz="6000" b="1" dirty="0">
                <a:latin typeface="Algerian" panose="04020705040A02060702" pitchFamily="82" charset="0"/>
              </a:rPr>
              <a:t>Quais os mitos?</a:t>
            </a:r>
          </a:p>
        </p:txBody>
      </p:sp>
      <p:sp>
        <p:nvSpPr>
          <p:cNvPr id="3" name="CaixaDeTexto 2">
            <a:extLst>
              <a:ext uri="{FF2B5EF4-FFF2-40B4-BE49-F238E27FC236}">
                <a16:creationId xmlns:a16="http://schemas.microsoft.com/office/drawing/2014/main" id="{DAACF096-6B34-440F-AAFC-D941F55339AC}"/>
              </a:ext>
            </a:extLst>
          </p:cNvPr>
          <p:cNvSpPr txBox="1"/>
          <p:nvPr/>
        </p:nvSpPr>
        <p:spPr>
          <a:xfrm>
            <a:off x="280988" y="3548207"/>
            <a:ext cx="11288160" cy="3037916"/>
          </a:xfrm>
          <a:prstGeom prst="rect">
            <a:avLst/>
          </a:prstGeom>
          <a:noFill/>
        </p:spPr>
        <p:txBody>
          <a:bodyPr wrap="square" rtlCol="0">
            <a:spAutoFit/>
          </a:bodyPr>
          <a:lstStyle/>
          <a:p>
            <a:r>
              <a:rPr lang="pt-BR" sz="2400" dirty="0"/>
              <a:t>1. “A língua portuguesa falada no Brasil apresenta uma unidade surpreendente”</a:t>
            </a:r>
            <a:br>
              <a:rPr lang="pt-BR" sz="2400" dirty="0"/>
            </a:br>
            <a:r>
              <a:rPr lang="pt-BR" sz="2400" dirty="0"/>
              <a:t>2. “Brasileiro não sabe português / Só em Portugal se fala bem português”</a:t>
            </a:r>
            <a:br>
              <a:rPr lang="pt-BR" sz="2400" dirty="0"/>
            </a:br>
            <a:r>
              <a:rPr lang="pt-BR" sz="2400" dirty="0"/>
              <a:t>3. “Português é muito difícil”</a:t>
            </a:r>
            <a:br>
              <a:rPr lang="pt-BR" sz="2400" dirty="0"/>
            </a:br>
            <a:r>
              <a:rPr lang="pt-BR" sz="2400" dirty="0"/>
              <a:t>4. “As pessoas sem instrução falam tudo errado”</a:t>
            </a:r>
            <a:br>
              <a:rPr lang="pt-BR" sz="2400" dirty="0"/>
            </a:br>
            <a:r>
              <a:rPr lang="pt-BR" sz="2400" dirty="0"/>
              <a:t>5. “O lugar onde melhor se fala português é no Maranhão”</a:t>
            </a:r>
            <a:br>
              <a:rPr lang="pt-BR" sz="2400" dirty="0"/>
            </a:br>
            <a:r>
              <a:rPr lang="pt-BR" sz="2400" dirty="0"/>
              <a:t>6. “O certo é falar assim porque se escreve assim”</a:t>
            </a:r>
            <a:br>
              <a:rPr lang="pt-BR" sz="2400" dirty="0"/>
            </a:br>
            <a:r>
              <a:rPr lang="pt-BR" sz="2400" dirty="0"/>
              <a:t>7. “É preciso saber gramática para falar e escrever bem”</a:t>
            </a:r>
            <a:br>
              <a:rPr lang="pt-BR" sz="2400" dirty="0"/>
            </a:br>
            <a:r>
              <a:rPr lang="pt-BR" sz="2400" dirty="0"/>
              <a:t>8. “O domínio da norma culta é um instrumento de ascensão social”</a:t>
            </a:r>
          </a:p>
        </p:txBody>
      </p:sp>
    </p:spTree>
    <p:extLst>
      <p:ext uri="{BB962C8B-B14F-4D97-AF65-F5344CB8AC3E}">
        <p14:creationId xmlns:p14="http://schemas.microsoft.com/office/powerpoint/2010/main" val="202221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79C8AC5-3F9B-476C-8215-0C53D5405EB2}"/>
              </a:ext>
            </a:extLst>
          </p:cNvPr>
          <p:cNvSpPr txBox="1"/>
          <p:nvPr/>
        </p:nvSpPr>
        <p:spPr>
          <a:xfrm>
            <a:off x="198782" y="728870"/>
            <a:ext cx="11582399" cy="5170646"/>
          </a:xfrm>
          <a:prstGeom prst="rect">
            <a:avLst/>
          </a:prstGeom>
          <a:noFill/>
        </p:spPr>
        <p:txBody>
          <a:bodyPr wrap="square" rtlCol="0">
            <a:spAutoFit/>
          </a:bodyPr>
          <a:lstStyle/>
          <a:p>
            <a:pPr algn="just"/>
            <a:r>
              <a:rPr lang="pt-BR" sz="2400" b="1" dirty="0">
                <a:solidFill>
                  <a:srgbClr val="FF0000"/>
                </a:solidFill>
              </a:rPr>
              <a:t>UM POUCO DE HISTÓRIA...</a:t>
            </a:r>
          </a:p>
          <a:p>
            <a:pPr marL="342900" indent="-342900" algn="just">
              <a:buFont typeface="Wingdings" panose="05000000000000000000" pitchFamily="2" charset="2"/>
              <a:buChar char="Ø"/>
            </a:pPr>
            <a:endParaRPr lang="pt-BR" sz="2400" b="1" dirty="0"/>
          </a:p>
          <a:p>
            <a:pPr marL="342900" indent="-342900" algn="just">
              <a:buFont typeface="Wingdings" panose="05000000000000000000" pitchFamily="2" charset="2"/>
              <a:buChar char="Ø"/>
            </a:pPr>
            <a:r>
              <a:rPr lang="pt-BR" sz="2400" b="1" dirty="0"/>
              <a:t>No Brasil, o trabalho de imposição do português foi muito bem feito, de maneira que é a língua homogênea da população. O extermínio dos índios fez desaparecer centenas de línguas: hoje sobrevivem cerca de 180, mas faladas por pouca gente, algumas já em vias de extinção. Durante boa parte do período colonial, a língua mais usada no Brasil foi a chamada “língua geral”, baseada no tupi antigo, que os jesuítas empregaram para catequizar os índios. Com a expulsão dos jesuítas no século XVIII e a proibição do ensino em qualquer língua que não fosse o português, a língua geral desapareceu.</a:t>
            </a:r>
            <a:r>
              <a:rPr lang="pt-BR" dirty="0"/>
              <a:t> </a:t>
            </a:r>
          </a:p>
          <a:p>
            <a:pPr marL="342900" indent="-342900" algn="just">
              <a:buFont typeface="Wingdings" panose="05000000000000000000" pitchFamily="2" charset="2"/>
              <a:buChar char="Ø"/>
            </a:pPr>
            <a:endParaRPr lang="pt-BR" dirty="0"/>
          </a:p>
          <a:p>
            <a:pPr marL="342900" indent="-342900" algn="just">
              <a:buFont typeface="Wingdings" panose="05000000000000000000" pitchFamily="2" charset="2"/>
              <a:buChar char="Ø"/>
            </a:pPr>
            <a:r>
              <a:rPr lang="pt-BR" sz="2400" b="1" dirty="0"/>
              <a:t>Quanto às línguas africanas no Brasil, elas não puderam sobreviver porque os portugueses tomavam cuidado para separar as famílias em lotes diferentes bem como os falantes de uma mesma língua, de modo que fossem obrigados a aprender o português para se comunicar entre si e com os brancos.</a:t>
            </a:r>
          </a:p>
        </p:txBody>
      </p:sp>
    </p:spTree>
    <p:extLst>
      <p:ext uri="{BB962C8B-B14F-4D97-AF65-F5344CB8AC3E}">
        <p14:creationId xmlns:p14="http://schemas.microsoft.com/office/powerpoint/2010/main" val="395943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m relacionada">
            <a:extLst>
              <a:ext uri="{FF2B5EF4-FFF2-40B4-BE49-F238E27FC236}">
                <a16:creationId xmlns:a16="http://schemas.microsoft.com/office/drawing/2014/main" id="{3CAC4DA6-B28F-49F0-9075-7A7A6E537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4" y="819311"/>
            <a:ext cx="4572001" cy="3677939"/>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A8D5B7DB-44A6-4A7C-9167-9E6AB7DE844E}"/>
              </a:ext>
            </a:extLst>
          </p:cNvPr>
          <p:cNvSpPr txBox="1"/>
          <p:nvPr/>
        </p:nvSpPr>
        <p:spPr>
          <a:xfrm>
            <a:off x="4280453" y="272829"/>
            <a:ext cx="7513982" cy="5601533"/>
          </a:xfrm>
          <a:prstGeom prst="rect">
            <a:avLst/>
          </a:prstGeom>
          <a:noFill/>
        </p:spPr>
        <p:txBody>
          <a:bodyPr wrap="square" rtlCol="0">
            <a:spAutoFit/>
          </a:bodyPr>
          <a:lstStyle/>
          <a:p>
            <a:r>
              <a:rPr lang="pt-BR" sz="2000" b="1" dirty="0">
                <a:solidFill>
                  <a:srgbClr val="FF0000"/>
                </a:solidFill>
              </a:rPr>
              <a:t>UM POUCO DE LITERATURA...</a:t>
            </a:r>
          </a:p>
          <a:p>
            <a:endParaRPr lang="pt-BR" sz="2000" dirty="0"/>
          </a:p>
          <a:p>
            <a:r>
              <a:rPr lang="pt-BR" sz="2000" b="1" dirty="0"/>
              <a:t>CARACTERÍSTICAS DA LITERATURA MODERNISTA</a:t>
            </a:r>
            <a:endParaRPr lang="pt-BR" sz="2000" dirty="0"/>
          </a:p>
          <a:p>
            <a:r>
              <a:rPr lang="pt-BR" sz="2000" b="1" dirty="0"/>
              <a:t>LINGUAGEM COLOQUIAL</a:t>
            </a:r>
            <a:endParaRPr lang="pt-BR" sz="2000" dirty="0"/>
          </a:p>
          <a:p>
            <a:endParaRPr lang="pt-BR" sz="2000" dirty="0"/>
          </a:p>
          <a:p>
            <a:pPr algn="just"/>
            <a:r>
              <a:rPr lang="pt-BR" sz="2000" dirty="0"/>
              <a:t>Este anticonvencionalismo temático, esta dessacralização dos conteúdos encontra correspondência na linguagem. Além das inovações técnicas, a linguagem torna-se coloquial, espontânea, mesclando expressões da língua culta com termos populares, o estilo elevado com o estilo vulgar. Há uma forte aproximação com a fala, isto é, com a oralidade. Assim, liberto da escrita nobre, o artista volta-se para uma forma prosaica de dizer, feita de palavras simples e que, inclusive, admite erros gramaticais, conforme Oswald de Andrade preconiza no Manifesto da Poesia Pau Brasil, de 1924:</a:t>
            </a:r>
          </a:p>
          <a:p>
            <a:pPr algn="just"/>
            <a:endParaRPr lang="pt-BR" sz="2000" i="1" dirty="0"/>
          </a:p>
          <a:p>
            <a:pPr algn="just"/>
            <a:r>
              <a:rPr lang="pt-BR" sz="2000" i="1" dirty="0">
                <a:solidFill>
                  <a:srgbClr val="FF0000"/>
                </a:solidFill>
              </a:rPr>
              <a:t>A língua sem arcaísmos. Sem erudição. Natural e neológica. A contribuição milionária de todos os erros.</a:t>
            </a:r>
            <a:endParaRPr lang="pt-BR" sz="2000" dirty="0">
              <a:solidFill>
                <a:srgbClr val="FF0000"/>
              </a:solidFill>
            </a:endParaRPr>
          </a:p>
          <a:p>
            <a:endParaRPr lang="pt-BR" dirty="0"/>
          </a:p>
        </p:txBody>
      </p:sp>
      <p:pic>
        <p:nvPicPr>
          <p:cNvPr id="6148" name="Picture 4" descr="Movimento Pau-Brasil">
            <a:extLst>
              <a:ext uri="{FF2B5EF4-FFF2-40B4-BE49-F238E27FC236}">
                <a16:creationId xmlns:a16="http://schemas.microsoft.com/office/drawing/2014/main" id="{F68CF968-3120-4E15-99DD-F903C3B43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34" y="4199969"/>
            <a:ext cx="1874047" cy="226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0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m para preconceito linguistico proposta de redaÃ§Ã£o">
            <a:extLst>
              <a:ext uri="{FF2B5EF4-FFF2-40B4-BE49-F238E27FC236}">
                <a16:creationId xmlns:a16="http://schemas.microsoft.com/office/drawing/2014/main" id="{DD8ACFD1-F15A-4B81-84BC-D7B8A3D742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58918" y="291548"/>
            <a:ext cx="10504211"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41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m relacionada">
            <a:extLst>
              <a:ext uri="{FF2B5EF4-FFF2-40B4-BE49-F238E27FC236}">
                <a16:creationId xmlns:a16="http://schemas.microsoft.com/office/drawing/2014/main" id="{44DD28E0-1A4E-4787-BAFD-1137B7E8A7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684"/>
          <a:stretch/>
        </p:blipFill>
        <p:spPr bwMode="auto">
          <a:xfrm>
            <a:off x="371061" y="384314"/>
            <a:ext cx="11449878" cy="39127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58A6FED2-CFA0-4898-A126-4DE6D593F6C0}"/>
              </a:ext>
            </a:extLst>
          </p:cNvPr>
          <p:cNvSpPr txBox="1"/>
          <p:nvPr/>
        </p:nvSpPr>
        <p:spPr>
          <a:xfrm>
            <a:off x="1681049" y="4609778"/>
            <a:ext cx="9498050" cy="1569660"/>
          </a:xfrm>
          <a:prstGeom prst="rect">
            <a:avLst/>
          </a:prstGeom>
          <a:noFill/>
        </p:spPr>
        <p:txBody>
          <a:bodyPr wrap="square" rtlCol="0">
            <a:spAutoFit/>
          </a:bodyPr>
          <a:lstStyle/>
          <a:p>
            <a:pPr algn="ctr"/>
            <a:r>
              <a:rPr lang="pt-BR" sz="3200" b="1" dirty="0">
                <a:solidFill>
                  <a:srgbClr val="002060"/>
                </a:solidFill>
                <a:latin typeface="Arial Black" panose="020B0A04020102020204" pitchFamily="34" charset="0"/>
              </a:rPr>
              <a:t>O DESAFIO DE SE PROMOVER A INTEGRAÇÃO DOS MORADORES DE RUA À SOCIEDADE</a:t>
            </a:r>
          </a:p>
        </p:txBody>
      </p:sp>
    </p:spTree>
    <p:extLst>
      <p:ext uri="{BB962C8B-B14F-4D97-AF65-F5344CB8AC3E}">
        <p14:creationId xmlns:p14="http://schemas.microsoft.com/office/powerpoint/2010/main" val="347516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71F372F-99AE-4827-A3F1-CCEC754A8250}"/>
              </a:ext>
            </a:extLst>
          </p:cNvPr>
          <p:cNvSpPr txBox="1"/>
          <p:nvPr/>
        </p:nvSpPr>
        <p:spPr>
          <a:xfrm>
            <a:off x="406169" y="1417983"/>
            <a:ext cx="11379661" cy="3785652"/>
          </a:xfrm>
          <a:prstGeom prst="rect">
            <a:avLst/>
          </a:prstGeom>
          <a:noFill/>
        </p:spPr>
        <p:txBody>
          <a:bodyPr wrap="square" rtlCol="0">
            <a:spAutoFit/>
          </a:bodyPr>
          <a:lstStyle/>
          <a:p>
            <a:pPr algn="just"/>
            <a:r>
              <a:rPr lang="pt-BR" sz="2400" dirty="0"/>
              <a:t>Um dos reflexos do intenso processo de </a:t>
            </a:r>
            <a:r>
              <a:rPr lang="pt-BR" sz="2400" dirty="0">
                <a:solidFill>
                  <a:srgbClr val="FF0000"/>
                </a:solidFill>
              </a:rPr>
              <a:t>exclusão social </a:t>
            </a:r>
            <a:r>
              <a:rPr lang="pt-BR" sz="2400" dirty="0"/>
              <a:t>é a população em situação de rua que, em decorrência da </a:t>
            </a:r>
            <a:r>
              <a:rPr lang="pt-BR" sz="2400" dirty="0">
                <a:solidFill>
                  <a:srgbClr val="FF0000"/>
                </a:solidFill>
              </a:rPr>
              <a:t>ocupação do solo urbano </a:t>
            </a:r>
            <a:r>
              <a:rPr lang="pt-BR" sz="2400" dirty="0"/>
              <a:t>estar baseada na </a:t>
            </a:r>
            <a:r>
              <a:rPr lang="pt-BR" sz="2400" dirty="0">
                <a:solidFill>
                  <a:srgbClr val="FF0000"/>
                </a:solidFill>
              </a:rPr>
              <a:t>lógica capitalista </a:t>
            </a:r>
            <a:r>
              <a:rPr lang="pt-BR" sz="2400" dirty="0"/>
              <a:t>de apropriação privada do espaço mediante o pagamento do valor da terra, não dispõe de renda suficiente para conseguir espaços adequados para a habitação e, sem alternativas, utiliza as ruas da cidade como moradia. Conforme definição da Secretaria Nacional de Assistência Social, a população em situação de rua se caracteriza por ser um grupo populacional heterogêneo, composto por pessoas com diferentes realidades, mas que têm em comum a condição de pobreza absoluta, vínculos interrompidos ou fragilizados e falta de habitação convencional regular, sendo compelidas a utilizar a rua como espaço de moradia e sustento, por caráter temporário ou de forma permanente.</a:t>
            </a:r>
          </a:p>
        </p:txBody>
      </p:sp>
    </p:spTree>
    <p:extLst>
      <p:ext uri="{BB962C8B-B14F-4D97-AF65-F5344CB8AC3E}">
        <p14:creationId xmlns:p14="http://schemas.microsoft.com/office/powerpoint/2010/main" val="72739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m relacionada">
            <a:extLst>
              <a:ext uri="{FF2B5EF4-FFF2-40B4-BE49-F238E27FC236}">
                <a16:creationId xmlns:a16="http://schemas.microsoft.com/office/drawing/2014/main" id="{533B4E2C-B274-4B02-8A00-D02E338149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
            <a:ext cx="591047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m relacionada">
            <a:extLst>
              <a:ext uri="{FF2B5EF4-FFF2-40B4-BE49-F238E27FC236}">
                <a16:creationId xmlns:a16="http://schemas.microsoft.com/office/drawing/2014/main" id="{87E416E5-6E6F-4F34-B7C2-B3938AE42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062" y="635898"/>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2A425E26-AD8D-4D2C-B315-034679E22415}"/>
              </a:ext>
            </a:extLst>
          </p:cNvPr>
          <p:cNvSpPr txBox="1"/>
          <p:nvPr/>
        </p:nvSpPr>
        <p:spPr>
          <a:xfrm>
            <a:off x="7122261" y="4283110"/>
            <a:ext cx="3823162" cy="1938992"/>
          </a:xfrm>
          <a:prstGeom prst="rect">
            <a:avLst/>
          </a:prstGeom>
          <a:noFill/>
        </p:spPr>
        <p:txBody>
          <a:bodyPr wrap="none" rtlCol="0">
            <a:spAutoFit/>
          </a:bodyPr>
          <a:lstStyle/>
          <a:p>
            <a:pPr algn="ctr"/>
            <a:r>
              <a:rPr lang="pt-BR" sz="4000" b="1" i="1" dirty="0">
                <a:solidFill>
                  <a:srgbClr val="FF0000"/>
                </a:solidFill>
              </a:rPr>
              <a:t>Reinserção social</a:t>
            </a:r>
          </a:p>
          <a:p>
            <a:pPr algn="ctr"/>
            <a:r>
              <a:rPr lang="pt-BR" sz="4000" b="1" i="1" dirty="0">
                <a:solidFill>
                  <a:srgbClr val="FF0000"/>
                </a:solidFill>
              </a:rPr>
              <a:t>X</a:t>
            </a:r>
          </a:p>
          <a:p>
            <a:pPr algn="ctr"/>
            <a:r>
              <a:rPr lang="pt-BR" sz="4000" b="1" i="1" dirty="0">
                <a:solidFill>
                  <a:srgbClr val="FF0000"/>
                </a:solidFill>
              </a:rPr>
              <a:t>Exclusão social</a:t>
            </a:r>
          </a:p>
        </p:txBody>
      </p:sp>
    </p:spTree>
    <p:extLst>
      <p:ext uri="{BB962C8B-B14F-4D97-AF65-F5344CB8AC3E}">
        <p14:creationId xmlns:p14="http://schemas.microsoft.com/office/powerpoint/2010/main" val="165193420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556</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Algerian</vt:lpstr>
      <vt:lpstr>Arial</vt:lpstr>
      <vt:lpstr>Arial Black</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Viviane Carrijo de Oliveira</dc:creator>
  <cp:lastModifiedBy>Viviane Carrijo de Oliveira</cp:lastModifiedBy>
  <cp:revision>26</cp:revision>
  <dcterms:created xsi:type="dcterms:W3CDTF">2018-09-01T11:21:19Z</dcterms:created>
  <dcterms:modified xsi:type="dcterms:W3CDTF">2018-09-01T13:13:26Z</dcterms:modified>
</cp:coreProperties>
</file>