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88" r:id="rId4"/>
    <p:sldId id="291" r:id="rId5"/>
    <p:sldId id="293" r:id="rId6"/>
    <p:sldId id="294" r:id="rId7"/>
    <p:sldId id="295" r:id="rId8"/>
    <p:sldId id="296" r:id="rId9"/>
    <p:sldId id="297" r:id="rId10"/>
    <p:sldId id="299" r:id="rId11"/>
    <p:sldId id="298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01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9CACF-DECF-4EE7-AD2E-6CD1BD29F287}" v="17" dt="2018-10-31T22:23:33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44C9CACF-DECF-4EE7-AD2E-6CD1BD29F287}"/>
    <pc:docChg chg="undo custSel addSld modSld">
      <pc:chgData name="estefânio franco maciel" userId="259ff5323b21ecc1" providerId="LiveId" clId="{44C9CACF-DECF-4EE7-AD2E-6CD1BD29F287}" dt="2018-10-31T22:23:33.542" v="67" actId="20577"/>
      <pc:docMkLst>
        <pc:docMk/>
      </pc:docMkLst>
      <pc:sldChg chg="modSp">
        <pc:chgData name="estefânio franco maciel" userId="259ff5323b21ecc1" providerId="LiveId" clId="{44C9CACF-DECF-4EE7-AD2E-6CD1BD29F287}" dt="2018-10-31T22:22:02.636" v="27" actId="1076"/>
        <pc:sldMkLst>
          <pc:docMk/>
          <pc:sldMk cId="0" sldId="276"/>
        </pc:sldMkLst>
        <pc:spChg chg="mod">
          <ac:chgData name="estefânio franco maciel" userId="259ff5323b21ecc1" providerId="LiveId" clId="{44C9CACF-DECF-4EE7-AD2E-6CD1BD29F287}" dt="2018-10-31T22:22:02.636" v="27" actId="1076"/>
          <ac:spMkLst>
            <pc:docMk/>
            <pc:sldMk cId="0" sldId="276"/>
            <ac:spMk id="2" creationId="{F186CBDB-CCE5-4B28-84F0-6187787896ED}"/>
          </ac:spMkLst>
        </pc:spChg>
      </pc:sldChg>
      <pc:sldChg chg="addSp modSp modAnim">
        <pc:chgData name="estefânio franco maciel" userId="259ff5323b21ecc1" providerId="LiveId" clId="{44C9CACF-DECF-4EE7-AD2E-6CD1BD29F287}" dt="2018-10-31T22:23:14.281" v="62" actId="403"/>
        <pc:sldMkLst>
          <pc:docMk/>
          <pc:sldMk cId="0" sldId="278"/>
        </pc:sldMkLst>
        <pc:spChg chg="add mod">
          <ac:chgData name="estefânio franco maciel" userId="259ff5323b21ecc1" providerId="LiveId" clId="{44C9CACF-DECF-4EE7-AD2E-6CD1BD29F287}" dt="2018-10-31T22:23:14.281" v="62" actId="403"/>
          <ac:spMkLst>
            <pc:docMk/>
            <pc:sldMk cId="0" sldId="278"/>
            <ac:spMk id="2" creationId="{ABDFF48D-E40C-47E0-8384-9B88A5D31F0D}"/>
          </ac:spMkLst>
        </pc:spChg>
      </pc:sldChg>
      <pc:sldChg chg="addSp modSp modAnim">
        <pc:chgData name="estefânio franco maciel" userId="259ff5323b21ecc1" providerId="LiveId" clId="{44C9CACF-DECF-4EE7-AD2E-6CD1BD29F287}" dt="2018-10-31T22:23:33.542" v="67" actId="20577"/>
        <pc:sldMkLst>
          <pc:docMk/>
          <pc:sldMk cId="0" sldId="281"/>
        </pc:sldMkLst>
        <pc:spChg chg="add mod">
          <ac:chgData name="estefânio franco maciel" userId="259ff5323b21ecc1" providerId="LiveId" clId="{44C9CACF-DECF-4EE7-AD2E-6CD1BD29F287}" dt="2018-10-31T22:23:33.542" v="67" actId="20577"/>
          <ac:spMkLst>
            <pc:docMk/>
            <pc:sldMk cId="0" sldId="281"/>
            <ac:spMk id="7" creationId="{F7741C21-D10D-47F6-9275-9A8CC09588BE}"/>
          </ac:spMkLst>
        </pc:spChg>
      </pc:sldChg>
      <pc:sldChg chg="addSp modSp add">
        <pc:chgData name="estefânio franco maciel" userId="259ff5323b21ecc1" providerId="LiveId" clId="{44C9CACF-DECF-4EE7-AD2E-6CD1BD29F287}" dt="2018-10-29T15:13:12.831" v="5" actId="14100"/>
        <pc:sldMkLst>
          <pc:docMk/>
          <pc:sldMk cId="764034957" sldId="300"/>
        </pc:sldMkLst>
        <pc:picChg chg="add mod">
          <ac:chgData name="estefânio franco maciel" userId="259ff5323b21ecc1" providerId="LiveId" clId="{44C9CACF-DECF-4EE7-AD2E-6CD1BD29F287}" dt="2018-10-29T15:13:12.831" v="5" actId="14100"/>
          <ac:picMkLst>
            <pc:docMk/>
            <pc:sldMk cId="764034957" sldId="300"/>
            <ac:picMk id="21506" creationId="{E67E1829-7C69-476F-BAB8-506B6C8C1909}"/>
          </ac:picMkLst>
        </pc:picChg>
      </pc:sldChg>
      <pc:sldChg chg="addSp modSp add">
        <pc:chgData name="estefânio franco maciel" userId="259ff5323b21ecc1" providerId="LiveId" clId="{44C9CACF-DECF-4EE7-AD2E-6CD1BD29F287}" dt="2018-10-29T15:14:31.478" v="11" actId="14100"/>
        <pc:sldMkLst>
          <pc:docMk/>
          <pc:sldMk cId="4096059893" sldId="301"/>
        </pc:sldMkLst>
        <pc:picChg chg="add mod">
          <ac:chgData name="estefânio franco maciel" userId="259ff5323b21ecc1" providerId="LiveId" clId="{44C9CACF-DECF-4EE7-AD2E-6CD1BD29F287}" dt="2018-10-29T15:14:31.478" v="11" actId="14100"/>
          <ac:picMkLst>
            <pc:docMk/>
            <pc:sldMk cId="4096059893" sldId="301"/>
            <ac:picMk id="22530" creationId="{6D29879A-3D99-414E-AAC7-F0154B24B78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B20D2-565B-4F7C-8A3C-58FD3AD6F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05F758-8F9C-477C-AA8A-8B8FA34F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785D2-97E4-4A0B-AFE7-05B77417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63D77-C51A-44C7-8C60-2A2090C3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DBD6B0-E3D1-49E8-9843-3353641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2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6628-FF2F-4162-85AD-310DC8EE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C63CAA-2DD6-4FA4-806C-7E9D51459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6577D-C87A-4BD4-9669-D880EB6B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6ACE0-1CEE-459A-8229-424B3735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53CFED-0C65-4300-8AB1-357CACBC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09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1C9CFE-5858-48F5-BB2E-690BF293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554E92-510D-4BC8-98B8-33C1E4343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A5920E-E1EF-4303-BC40-D7AF23D6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21CFD-77BA-4975-8DBC-5C97176F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36F92D-BC50-42DA-9AF8-7B4C0193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EE71D-868B-4CB5-8F00-2999BE1D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EA1EF-77C1-4077-A861-EBAF702F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CD5CE-364E-40CD-8121-DEEBCA27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25351B-1E49-4BC0-98BE-10CC04AA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BA9CDB-0553-49CE-AE4A-F2E72398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6CDF-8DDE-435A-A900-45B85B54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D319A3-06B0-4C10-9CD3-7E5F3F9A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00BB0E-80DB-4762-A7C6-B8D53A55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0C0C53-0E57-40EF-AC54-EA999D77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562AFA-1218-42A8-92B2-3EEF0071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54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428E-87E8-4A51-B0B0-A49CE227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85A05A-95E3-45A6-8E27-A9E1114D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45F8E1-14ED-490A-9223-7EAEC591F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92752-E693-4C63-B023-087FEDCE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8C971A-0202-4562-B4F3-84D15D89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176621-614F-452A-A2EB-9CE4DC77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4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02F96-AE3A-4CFC-A506-0AEADF8E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DFA5CB-DB71-4B07-9636-5FA6B062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33B5E7-9128-4256-8A87-CC5B6C454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27CB0C-B651-4AEB-AD0A-05887F1E1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39744F-0E97-4FB1-98DF-24EC671A4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4A9852-42B8-416D-917E-9357D6FB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BA90D1-2DF3-48D4-89F4-0E1611DB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B96740-4719-40A9-8D62-9E850CBD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60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FC152-EE29-4AAE-9C1C-F95E9EE5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6754EE-9979-4ACB-B6EB-1ADF2D5E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FC74D3-AEC3-4FFF-97D1-87DC71F6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CA09E7-E6E3-4155-A34A-83897282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0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4099E2E-FF0C-4354-9C96-F4E440B3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99ABA8-9BD0-439D-8387-96854372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76281A-3F12-4A30-B2BD-5A8BB7C4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DCD9F-AB87-491B-B4A1-A501F997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E8F418-2695-4E52-91B7-0BE3AAB1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F4A5D9-1A30-4A19-A26D-C07A07AF6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0835D0-68E9-4AA7-9210-3ED7B091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DF809D-9ED8-4F7D-8327-217DA138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19ABA1-99AB-4E6C-8B3A-28B25991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31681-92E8-481A-9475-E0506B11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6A5FD9-B7C5-4F03-B751-C7E482E3E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F9C2DA-258D-4E03-BCCC-9DFA81DDF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21A509-A875-43B1-9344-D6DDE75B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6724D6-D3CD-46A9-A50E-65A23513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0C0DAC-11D5-4406-942E-E3FBDCDA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91D943-D4EA-4826-96EA-D30CEA3E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1D69DF-3192-4F92-9151-C7BF530F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833C8-B174-43F8-84F0-F97020881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9E23-1E16-417B-8A03-EA81CA85FDF6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8D2347-288C-4B4B-B5AF-0390C52A5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BDB2CA-2F53-40AB-B91C-92C49328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FBD2-F046-44BE-AF2E-97BC561073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2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GEOMETRIA ANALÃTICA">
            <a:extLst>
              <a:ext uri="{FF2B5EF4-FFF2-40B4-BE49-F238E27FC236}">
                <a16:creationId xmlns:a16="http://schemas.microsoft.com/office/drawing/2014/main" id="{152EB616-E72B-44D5-9691-9F0A6EC0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1B6FBF-674B-49D9-916B-992269F04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1E2FFC-FFEC-421D-9BA8-1426BC31F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1CBADE-5797-40CF-9F70-C3DAC90967A6}"/>
              </a:ext>
            </a:extLst>
          </p:cNvPr>
          <p:cNvSpPr txBox="1"/>
          <p:nvPr/>
        </p:nvSpPr>
        <p:spPr>
          <a:xfrm>
            <a:off x="1524600" y="872398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E1729F-A17A-4320-9150-65683F1DFA83}"/>
              </a:ext>
            </a:extLst>
          </p:cNvPr>
          <p:cNvSpPr txBox="1"/>
          <p:nvPr/>
        </p:nvSpPr>
        <p:spPr>
          <a:xfrm>
            <a:off x="2240227" y="2586972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10</a:t>
            </a:r>
          </a:p>
        </p:txBody>
      </p:sp>
    </p:spTree>
    <p:extLst>
      <p:ext uri="{BB962C8B-B14F-4D97-AF65-F5344CB8AC3E}">
        <p14:creationId xmlns:p14="http://schemas.microsoft.com/office/powerpoint/2010/main" val="26141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D8374-A372-4912-913B-3EE9270B0FB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218381-BEB8-475E-ABFF-681051B5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50" name="Picture 2" descr="Resultado de imagem para equaÃ§ao da reta SEGMENTARIA">
            <a:extLst>
              <a:ext uri="{FF2B5EF4-FFF2-40B4-BE49-F238E27FC236}">
                <a16:creationId xmlns:a16="http://schemas.microsoft.com/office/drawing/2014/main" id="{D300B265-2B1E-42FB-B7E6-A61058AA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17" y="1767758"/>
            <a:ext cx="8781344" cy="39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F3E126-9615-44A8-B428-7F79CED1DBC7}"/>
              </a:ext>
            </a:extLst>
          </p:cNvPr>
          <p:cNvSpPr txBox="1"/>
          <p:nvPr/>
        </p:nvSpPr>
        <p:spPr>
          <a:xfrm>
            <a:off x="225083" y="309490"/>
            <a:ext cx="491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EQUAÇÃO SEGMENTÁRIA</a:t>
            </a:r>
          </a:p>
        </p:txBody>
      </p:sp>
    </p:spTree>
    <p:extLst>
      <p:ext uri="{BB962C8B-B14F-4D97-AF65-F5344CB8AC3E}">
        <p14:creationId xmlns:p14="http://schemas.microsoft.com/office/powerpoint/2010/main" val="238595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D8374-A372-4912-913B-3EE9270B0FB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218381-BEB8-475E-ABFF-681051B5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id="{D2B4E767-F928-44B2-B705-23F98D2A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12192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4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igitalizar002">
            <a:extLst>
              <a:ext uri="{FF2B5EF4-FFF2-40B4-BE49-F238E27FC236}">
                <a16:creationId xmlns:a16="http://schemas.microsoft.com/office/drawing/2014/main" id="{F82F88D4-110E-44CB-839C-771CE5C6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419475" y="47625"/>
            <a:ext cx="542925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igitalizar003">
            <a:extLst>
              <a:ext uri="{FF2B5EF4-FFF2-40B4-BE49-F238E27FC236}">
                <a16:creationId xmlns:a16="http://schemas.microsoft.com/office/drawing/2014/main" id="{59A6E1B0-8200-477F-829B-797D8D59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3355976" y="4941888"/>
            <a:ext cx="5522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244322-7C29-4D53-A7D7-6A5D9B27E77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705EDB-A11C-455B-9E7D-9EF2E44B7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86CBDB-CCE5-4B28-84F0-6187787896ED}"/>
              </a:ext>
            </a:extLst>
          </p:cNvPr>
          <p:cNvSpPr txBox="1"/>
          <p:nvPr/>
        </p:nvSpPr>
        <p:spPr>
          <a:xfrm>
            <a:off x="478302" y="815926"/>
            <a:ext cx="3846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Circunferência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722C624E-C509-47F1-A568-C9242B86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64" y="428626"/>
            <a:ext cx="5443537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/>
              <a:t>Elipse</a:t>
            </a:r>
          </a:p>
        </p:txBody>
      </p:sp>
      <p:pic>
        <p:nvPicPr>
          <p:cNvPr id="4099" name="Picture 2" descr="Digitalizar002">
            <a:extLst>
              <a:ext uri="{FF2B5EF4-FFF2-40B4-BE49-F238E27FC236}">
                <a16:creationId xmlns:a16="http://schemas.microsoft.com/office/drawing/2014/main" id="{E9FEE3E5-6CF8-42EF-9ADE-932DB52C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1643063"/>
            <a:ext cx="831373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4DD8B5-B3C1-4DC9-BC5B-3D0243E0DC8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7BBB7E-CF0F-47D6-AF38-8FD4503BE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A12521ED-F75A-47E5-8B7B-C01AFF80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8" y="0"/>
            <a:ext cx="8229600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/>
              <a:t>Elementos da elipse</a:t>
            </a:r>
          </a:p>
        </p:txBody>
      </p:sp>
      <p:pic>
        <p:nvPicPr>
          <p:cNvPr id="5123" name="Picture 2" descr="Digitalizar004">
            <a:extLst>
              <a:ext uri="{FF2B5EF4-FFF2-40B4-BE49-F238E27FC236}">
                <a16:creationId xmlns:a16="http://schemas.microsoft.com/office/drawing/2014/main" id="{50520FD5-317C-45E4-B757-A6043847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785814"/>
            <a:ext cx="65865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igitalizar002">
            <a:extLst>
              <a:ext uri="{FF2B5EF4-FFF2-40B4-BE49-F238E27FC236}">
                <a16:creationId xmlns:a16="http://schemas.microsoft.com/office/drawing/2014/main" id="{CE38C249-CFAC-40A5-AFDE-49B606C2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4" y="3783291"/>
            <a:ext cx="4611687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igitalizar005">
            <a:extLst>
              <a:ext uri="{FF2B5EF4-FFF2-40B4-BE49-F238E27FC236}">
                <a16:creationId xmlns:a16="http://schemas.microsoft.com/office/drawing/2014/main" id="{31EB7B49-F3E8-41D6-8FE0-E692DABC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/>
          <a:stretch>
            <a:fillRect/>
          </a:stretch>
        </p:blipFill>
        <p:spPr bwMode="auto">
          <a:xfrm>
            <a:off x="1403351" y="3929063"/>
            <a:ext cx="465296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D7AB99-C66A-4E58-87ED-1A3AEE85CAE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562369-85CC-441D-BAE4-0D45CCE16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DFF48D-E40C-47E0-8384-9B88A5D31F0D}"/>
              </a:ext>
            </a:extLst>
          </p:cNvPr>
          <p:cNvSpPr txBox="1"/>
          <p:nvPr/>
        </p:nvSpPr>
        <p:spPr>
          <a:xfrm>
            <a:off x="9316278" y="2902226"/>
            <a:ext cx="2637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a</a:t>
            </a:r>
            <a:r>
              <a:rPr lang="pt-BR" sz="4400" baseline="30000" dirty="0"/>
              <a:t>2</a:t>
            </a:r>
            <a:r>
              <a:rPr lang="pt-BR" sz="4400" dirty="0"/>
              <a:t> = b</a:t>
            </a:r>
            <a:r>
              <a:rPr lang="pt-BR" sz="4400" baseline="30000" dirty="0"/>
              <a:t>2</a:t>
            </a:r>
            <a:r>
              <a:rPr lang="pt-BR" sz="4400" dirty="0"/>
              <a:t> + c</a:t>
            </a:r>
            <a:r>
              <a:rPr lang="pt-BR" sz="4400" baseline="30000" dirty="0"/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igitalizar003">
            <a:extLst>
              <a:ext uri="{FF2B5EF4-FFF2-40B4-BE49-F238E27FC236}">
                <a16:creationId xmlns:a16="http://schemas.microsoft.com/office/drawing/2014/main" id="{D96A0223-BD3B-4F85-A6F7-36AB0603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0"/>
            <a:ext cx="77914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Digitalizar002">
            <a:extLst>
              <a:ext uri="{FF2B5EF4-FFF2-40B4-BE49-F238E27FC236}">
                <a16:creationId xmlns:a16="http://schemas.microsoft.com/office/drawing/2014/main" id="{EB4E24F3-AFEA-43C2-9C6C-19A22F2E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3857625"/>
            <a:ext cx="70913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6CE546-02E9-4A32-B87A-8D3013F19DC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40B8D5-5246-4E74-9538-D5E6B35B3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igitalizar003">
            <a:extLst>
              <a:ext uri="{FF2B5EF4-FFF2-40B4-BE49-F238E27FC236}">
                <a16:creationId xmlns:a16="http://schemas.microsoft.com/office/drawing/2014/main" id="{F32ECB3F-DC82-4D69-9654-5A03A4EC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000125"/>
            <a:ext cx="583406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igitalizar002">
            <a:extLst>
              <a:ext uri="{FF2B5EF4-FFF2-40B4-BE49-F238E27FC236}">
                <a16:creationId xmlns:a16="http://schemas.microsoft.com/office/drawing/2014/main" id="{C957866E-981E-4A96-9BDC-127AEFC1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000625"/>
            <a:ext cx="727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ítulo 1">
            <a:extLst>
              <a:ext uri="{FF2B5EF4-FFF2-40B4-BE49-F238E27FC236}">
                <a16:creationId xmlns:a16="http://schemas.microsoft.com/office/drawing/2014/main" id="{86678FB7-608E-4131-A1B8-A7EC148B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229600" cy="725488"/>
          </a:xfrm>
        </p:spPr>
        <p:txBody>
          <a:bodyPr/>
          <a:lstStyle/>
          <a:p>
            <a:r>
              <a:rPr lang="pt-BR" altLang="pt-BR"/>
              <a:t>Hipérbole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BDDE31-2335-40FD-B633-2E1D68C04B3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D51688-AA08-42EC-B21C-66FC45C1C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665EB413-1AAD-40CA-818C-BC1E070E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Elementos da hipérbole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2AC91768-373E-40E8-B72B-9049E995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43064"/>
            <a:ext cx="34004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igitalizar005">
            <a:extLst>
              <a:ext uri="{FF2B5EF4-FFF2-40B4-BE49-F238E27FC236}">
                <a16:creationId xmlns:a16="http://schemas.microsoft.com/office/drawing/2014/main" id="{6CDB7A05-31C3-40BF-9E00-8F67E224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785814"/>
            <a:ext cx="554196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B67F4EE-7246-4C06-9CD5-986087DF01E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880D71-B187-4A5A-B385-A64100F8D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7741C21-D10D-47F6-9275-9A8CC09588BE}"/>
              </a:ext>
            </a:extLst>
          </p:cNvPr>
          <p:cNvSpPr txBox="1"/>
          <p:nvPr/>
        </p:nvSpPr>
        <p:spPr>
          <a:xfrm>
            <a:off x="1524000" y="5449491"/>
            <a:ext cx="2637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c</a:t>
            </a:r>
            <a:r>
              <a:rPr lang="pt-BR" sz="4400" baseline="30000" dirty="0"/>
              <a:t>2</a:t>
            </a:r>
            <a:r>
              <a:rPr lang="pt-BR" sz="4400" dirty="0"/>
              <a:t> = a</a:t>
            </a:r>
            <a:r>
              <a:rPr lang="pt-BR" sz="4400" baseline="30000" dirty="0"/>
              <a:t>2</a:t>
            </a:r>
            <a:r>
              <a:rPr lang="pt-BR" sz="4400" dirty="0"/>
              <a:t> </a:t>
            </a:r>
            <a:r>
              <a:rPr lang="pt-BR" sz="4400"/>
              <a:t>+ b</a:t>
            </a:r>
            <a:r>
              <a:rPr lang="pt-BR" sz="4400" baseline="30000"/>
              <a:t>2</a:t>
            </a:r>
            <a:endParaRPr lang="pt-BR" sz="4400" baseline="30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igitalizar002">
            <a:extLst>
              <a:ext uri="{FF2B5EF4-FFF2-40B4-BE49-F238E27FC236}">
                <a16:creationId xmlns:a16="http://schemas.microsoft.com/office/drawing/2014/main" id="{D7CF7EEE-5548-4720-B675-BA3C722E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285751"/>
            <a:ext cx="6461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Digitalizar002">
            <a:extLst>
              <a:ext uri="{FF2B5EF4-FFF2-40B4-BE49-F238E27FC236}">
                <a16:creationId xmlns:a16="http://schemas.microsoft.com/office/drawing/2014/main" id="{4A592FC5-F295-4496-977A-E13E98BD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3786189"/>
            <a:ext cx="65008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9C6D2B-219E-4255-83C2-4E0E047D4ED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06DCD0-A083-4AB9-9BB6-B3B1FDEE4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igitalizar002">
            <a:extLst>
              <a:ext uri="{FF2B5EF4-FFF2-40B4-BE49-F238E27FC236}">
                <a16:creationId xmlns:a16="http://schemas.microsoft.com/office/drawing/2014/main" id="{ECF9C97F-EAA5-46E9-92C6-66F5D447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9" y="4786313"/>
            <a:ext cx="49498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Digitalizar003">
            <a:extLst>
              <a:ext uri="{FF2B5EF4-FFF2-40B4-BE49-F238E27FC236}">
                <a16:creationId xmlns:a16="http://schemas.microsoft.com/office/drawing/2014/main" id="{DAA0B5AB-3D9B-465D-BF6E-298B8037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1500189"/>
            <a:ext cx="58642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ítulo 1">
            <a:extLst>
              <a:ext uri="{FF2B5EF4-FFF2-40B4-BE49-F238E27FC236}">
                <a16:creationId xmlns:a16="http://schemas.microsoft.com/office/drawing/2014/main" id="{C5C86C47-3FF1-4B96-97A2-252EEEF8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/>
          <a:lstStyle/>
          <a:p>
            <a:r>
              <a:rPr lang="pt-BR" altLang="pt-BR"/>
              <a:t>Parábola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DBFD1F-D10E-487E-BEDA-982DF7CEA65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F30078-978B-4BF9-823C-CC32667A9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FINAL DE PREPARAÃÃO FRASE">
            <a:extLst>
              <a:ext uri="{FF2B5EF4-FFF2-40B4-BE49-F238E27FC236}">
                <a16:creationId xmlns:a16="http://schemas.microsoft.com/office/drawing/2014/main" id="{E67E1829-7C69-476F-BAB8-506B6C8C1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3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E335FBEA-7C0A-4830-AEE2-AC3E9B1C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Elementos da parábola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DF69B916-FE2E-4C45-9A77-57B5DC6B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0001"/>
            <a:ext cx="4908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Digitalizar005">
            <a:extLst>
              <a:ext uri="{FF2B5EF4-FFF2-40B4-BE49-F238E27FC236}">
                <a16:creationId xmlns:a16="http://schemas.microsoft.com/office/drawing/2014/main" id="{FA9E870D-774D-441F-9AB6-70D3FD0F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8" y="3273724"/>
            <a:ext cx="53879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89EC83-FBD1-4EDE-BACE-700B49DBEA4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9083CB-D708-4730-B7D2-7667EF2CE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B5D74846-2F1E-44E5-92C9-28C9074E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14314"/>
            <a:ext cx="4394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1949EC87-A1B3-4302-A573-8D0AAF2C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1857375"/>
            <a:ext cx="45180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39D6D211-2E68-4B2F-9F43-4F48B206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500438"/>
            <a:ext cx="45720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F197A20E-4A7A-49FB-A22E-090BBEFC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5214938"/>
            <a:ext cx="4659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8233105-10F5-4FE4-8C45-D6996124D63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D73144-A515-41B3-851D-911DB05DF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ANTES DO DESAFIO FRASE">
            <a:extLst>
              <a:ext uri="{FF2B5EF4-FFF2-40B4-BE49-F238E27FC236}">
                <a16:creationId xmlns:a16="http://schemas.microsoft.com/office/drawing/2014/main" id="{6D29879A-3D99-414E-AAC7-F0154B24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5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>
            <a:extLst>
              <a:ext uri="{FF2B5EF4-FFF2-40B4-BE49-F238E27FC236}">
                <a16:creationId xmlns:a16="http://schemas.microsoft.com/office/drawing/2014/main" id="{3629A6B4-581C-41DF-94AE-73E24C580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331788"/>
            <a:ext cx="8229600" cy="1384301"/>
          </a:xfrm>
          <a:noFill/>
        </p:spPr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Distância entre dois pontos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D39403F6-E8D1-4BFF-831F-5F41120E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084263"/>
            <a:ext cx="4826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800" b="1"/>
              <a:t>Para determinar a distância entre dois pontos como mostra a figura ao lado basta relembrar a relação do Teorema de Pitágoras e a sua aplicação em uma fórmula simples.</a:t>
            </a:r>
          </a:p>
          <a:p>
            <a:pPr algn="just" eaLnBrk="1" hangingPunct="1"/>
            <a:r>
              <a:rPr lang="pt-BR" altLang="pt-BR" sz="2800" b="1"/>
              <a:t> </a:t>
            </a:r>
            <a:br>
              <a:rPr lang="pt-BR" altLang="pt-BR" sz="2800" b="1"/>
            </a:br>
            <a:endParaRPr lang="pt-BR" altLang="pt-BR" sz="2800" b="1"/>
          </a:p>
        </p:txBody>
      </p:sp>
      <p:pic>
        <p:nvPicPr>
          <p:cNvPr id="13354" name="Picture 42">
            <a:extLst>
              <a:ext uri="{FF2B5EF4-FFF2-40B4-BE49-F238E27FC236}">
                <a16:creationId xmlns:a16="http://schemas.microsoft.com/office/drawing/2014/main" id="{83961949-5960-499D-B83A-A77D9ACC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216025"/>
            <a:ext cx="3455987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45">
            <a:extLst>
              <a:ext uri="{FF2B5EF4-FFF2-40B4-BE49-F238E27FC236}">
                <a16:creationId xmlns:a16="http://schemas.microsoft.com/office/drawing/2014/main" id="{E95D7B5B-C9EA-4EA2-8919-79CB3265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3356" name="Object 44">
            <a:extLst>
              <a:ext uri="{FF2B5EF4-FFF2-40B4-BE49-F238E27FC236}">
                <a16:creationId xmlns:a16="http://schemas.microsoft.com/office/drawing/2014/main" id="{148427B2-62A9-40CD-808D-13174DBC4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7464" y="5529263"/>
          <a:ext cx="45370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663700" imgH="292100" progId="Equation.3">
                  <p:embed/>
                </p:oleObj>
              </mc:Choice>
              <mc:Fallback>
                <p:oleObj name="Equation" r:id="rId4" imgW="1663700" imgH="292100" progId="Equation.3">
                  <p:embed/>
                  <p:pic>
                    <p:nvPicPr>
                      <p:cNvPr id="13356" name="Object 44">
                        <a:extLst>
                          <a:ext uri="{FF2B5EF4-FFF2-40B4-BE49-F238E27FC236}">
                            <a16:creationId xmlns:a16="http://schemas.microsoft.com/office/drawing/2014/main" id="{148427B2-62A9-40CD-808D-13174DBC4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4" y="5529263"/>
                        <a:ext cx="4537075" cy="8429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DD20757-B96B-4B76-82E9-D78E8D801B3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4ABCFA0-8C30-4682-9CF5-704DD0AD9C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2541B196-4BDE-4554-A13A-01FE160E7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Ponto médio entre dois pontos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19FC2CE-68F2-49AC-BF53-DDB8487ED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711325"/>
            <a:ext cx="4826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/>
              <a:t>Neste tipo de associação basta relembrar um cálculo simples de média aritmética onde relacionamos uma operação de soma entre elementos e dividimos pela quantidade somada. No nosso estudo iremos trabalhar apenas com dois pontos</a:t>
            </a:r>
          </a:p>
          <a:p>
            <a:pPr algn="just" eaLnBrk="1" hangingPunct="1"/>
            <a:br>
              <a:rPr lang="pt-BR" altLang="pt-BR" sz="2400" b="1"/>
            </a:br>
            <a:endParaRPr lang="pt-BR" altLang="pt-BR" sz="2400" b="1"/>
          </a:p>
        </p:txBody>
      </p:sp>
      <p:pic>
        <p:nvPicPr>
          <p:cNvPr id="43015" name="Picture 7">
            <a:extLst>
              <a:ext uri="{FF2B5EF4-FFF2-40B4-BE49-F238E27FC236}">
                <a16:creationId xmlns:a16="http://schemas.microsoft.com/office/drawing/2014/main" id="{C8C82F34-4B43-4BAA-811E-A594790C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916114"/>
            <a:ext cx="35290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AutoShape 9" descr="GA%2012">
            <a:extLst>
              <a:ext uri="{FF2B5EF4-FFF2-40B4-BE49-F238E27FC236}">
                <a16:creationId xmlns:a16="http://schemas.microsoft.com/office/drawing/2014/main" id="{DE8C388F-D2F3-41F8-B172-95A66CE0A4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701" y="3376613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02" name="Rectangle 13">
            <a:extLst>
              <a:ext uri="{FF2B5EF4-FFF2-40B4-BE49-F238E27FC236}">
                <a16:creationId xmlns:a16="http://schemas.microsoft.com/office/drawing/2014/main" id="{C66AB5E3-1340-4BD2-949F-F9ADEEE4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43020" name="Object 12">
            <a:extLst>
              <a:ext uri="{FF2B5EF4-FFF2-40B4-BE49-F238E27FC236}">
                <a16:creationId xmlns:a16="http://schemas.microsoft.com/office/drawing/2014/main" id="{5AC6B231-9CC3-47FD-8E44-2D62FBA5B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66484"/>
              </p:ext>
            </p:extLst>
          </p:nvPr>
        </p:nvGraphicFramePr>
        <p:xfrm>
          <a:off x="3303588" y="5026228"/>
          <a:ext cx="23606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99753" imgH="393529" progId="Equation.3">
                  <p:embed/>
                </p:oleObj>
              </mc:Choice>
              <mc:Fallback>
                <p:oleObj name="Equation" r:id="rId4" imgW="799753" imgH="393529" progId="Equation.3">
                  <p:embed/>
                  <p:pic>
                    <p:nvPicPr>
                      <p:cNvPr id="43020" name="Object 12">
                        <a:extLst>
                          <a:ext uri="{FF2B5EF4-FFF2-40B4-BE49-F238E27FC236}">
                            <a16:creationId xmlns:a16="http://schemas.microsoft.com/office/drawing/2014/main" id="{5AC6B231-9CC3-47FD-8E44-2D62FBA5B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5026228"/>
                        <a:ext cx="2360612" cy="1152525"/>
                      </a:xfrm>
                      <a:prstGeom prst="rect">
                        <a:avLst/>
                      </a:prstGeom>
                      <a:solidFill>
                        <a:srgbClr val="DC020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AutoShape 14" descr="GA%2012">
            <a:extLst>
              <a:ext uri="{FF2B5EF4-FFF2-40B4-BE49-F238E27FC236}">
                <a16:creationId xmlns:a16="http://schemas.microsoft.com/office/drawing/2014/main" id="{404674BF-B699-485E-A6AC-355C5E408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7801" y="5876925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9705" name="Rectangle 16">
            <a:extLst>
              <a:ext uri="{FF2B5EF4-FFF2-40B4-BE49-F238E27FC236}">
                <a16:creationId xmlns:a16="http://schemas.microsoft.com/office/drawing/2014/main" id="{8A93D19E-A229-4388-B895-FA6D826F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43023" name="Object 15">
            <a:extLst>
              <a:ext uri="{FF2B5EF4-FFF2-40B4-BE49-F238E27FC236}">
                <a16:creationId xmlns:a16="http://schemas.microsoft.com/office/drawing/2014/main" id="{7B86D12D-A99B-439E-BACE-CA999EA3F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471013"/>
              </p:ext>
            </p:extLst>
          </p:nvPr>
        </p:nvGraphicFramePr>
        <p:xfrm>
          <a:off x="6240463" y="5026228"/>
          <a:ext cx="23034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825500" imgH="393700" progId="Equation.3">
                  <p:embed/>
                </p:oleObj>
              </mc:Choice>
              <mc:Fallback>
                <p:oleObj name="Equation" r:id="rId6" imgW="825500" imgH="393700" progId="Equation.3">
                  <p:embed/>
                  <p:pic>
                    <p:nvPicPr>
                      <p:cNvPr id="43023" name="Object 15">
                        <a:extLst>
                          <a:ext uri="{FF2B5EF4-FFF2-40B4-BE49-F238E27FC236}">
                            <a16:creationId xmlns:a16="http://schemas.microsoft.com/office/drawing/2014/main" id="{7B86D12D-A99B-439E-BACE-CA999EA3F1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026228"/>
                        <a:ext cx="2303462" cy="1152525"/>
                      </a:xfrm>
                      <a:prstGeom prst="rect">
                        <a:avLst/>
                      </a:prstGeom>
                      <a:solidFill>
                        <a:srgbClr val="DC020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F2623C-A811-4F0E-AA10-13B5BF74C7A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C9B15B7-75A9-417F-8AAD-325862B91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BB2DFA01-6890-4A17-A827-35AA8BD11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92213"/>
          </a:xfrm>
          <a:noFill/>
        </p:spPr>
        <p:txBody>
          <a:bodyPr/>
          <a:lstStyle/>
          <a:p>
            <a:r>
              <a:rPr lang="pt-BR" altLang="pt-BR" sz="3600" b="1" u="sng">
                <a:solidFill>
                  <a:srgbClr val="FF0000"/>
                </a:solidFill>
              </a:rPr>
              <a:t>Área de um triângulo na geometria analítica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12E1C735-F796-4697-9B5A-EA1D324A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1557339"/>
            <a:ext cx="3960812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53FC9DE7-3A61-417E-B37F-46CC164B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082675"/>
            <a:ext cx="4826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/>
              <a:t>Para determinar a área de um triângulo é necessário, primeiramente montar uma matriz com os valores de x1, x2 e x3, calcular o seu determinante e, após estas operações, dividir o valor deste determinante por dois.  </a:t>
            </a:r>
            <a:br>
              <a:rPr lang="pt-BR" altLang="pt-BR" sz="2400" b="1"/>
            </a:br>
            <a:endParaRPr lang="pt-BR" altLang="pt-BR" sz="2400" b="1"/>
          </a:p>
        </p:txBody>
      </p:sp>
      <p:sp>
        <p:nvSpPr>
          <p:cNvPr id="30725" name="Rectangle 9">
            <a:extLst>
              <a:ext uri="{FF2B5EF4-FFF2-40B4-BE49-F238E27FC236}">
                <a16:creationId xmlns:a16="http://schemas.microsoft.com/office/drawing/2014/main" id="{071F9A05-0B49-4F5E-BAAA-ED37C6E7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45064" name="Object 8">
            <a:extLst>
              <a:ext uri="{FF2B5EF4-FFF2-40B4-BE49-F238E27FC236}">
                <a16:creationId xmlns:a16="http://schemas.microsoft.com/office/drawing/2014/main" id="{47C0A2EF-755E-469D-859B-F04B94463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4550" y="4887914"/>
          <a:ext cx="172720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812447" imgH="710891" progId="Equation.3">
                  <p:embed/>
                </p:oleObj>
              </mc:Choice>
              <mc:Fallback>
                <p:oleObj name="Equation" r:id="rId4" imgW="812447" imgH="710891" progId="Equation.3">
                  <p:embed/>
                  <p:pic>
                    <p:nvPicPr>
                      <p:cNvPr id="45064" name="Object 8">
                        <a:extLst>
                          <a:ext uri="{FF2B5EF4-FFF2-40B4-BE49-F238E27FC236}">
                            <a16:creationId xmlns:a16="http://schemas.microsoft.com/office/drawing/2014/main" id="{47C0A2EF-755E-469D-859B-F04B94463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4887914"/>
                        <a:ext cx="1727200" cy="1525587"/>
                      </a:xfrm>
                      <a:prstGeom prst="rect">
                        <a:avLst/>
                      </a:prstGeom>
                      <a:solidFill>
                        <a:srgbClr val="DC020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Text Box 10">
            <a:extLst>
              <a:ext uri="{FF2B5EF4-FFF2-40B4-BE49-F238E27FC236}">
                <a16:creationId xmlns:a16="http://schemas.microsoft.com/office/drawing/2014/main" id="{3F879FAB-9CC9-4140-8E21-8A4B346B8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367213"/>
            <a:ext cx="5087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FF0000"/>
                </a:solidFill>
              </a:rPr>
              <a:t>1º passo: montar e calcular a matriz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E0ED2052-85FB-458E-9933-44C21EDBE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9" y="4802188"/>
            <a:ext cx="35655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rgbClr val="FF0000"/>
                </a:solidFill>
              </a:rPr>
              <a:t>2º passo: calcular a área</a:t>
            </a:r>
          </a:p>
        </p:txBody>
      </p:sp>
      <p:sp>
        <p:nvSpPr>
          <p:cNvPr id="30729" name="Rectangle 14">
            <a:extLst>
              <a:ext uri="{FF2B5EF4-FFF2-40B4-BE49-F238E27FC236}">
                <a16:creationId xmlns:a16="http://schemas.microsoft.com/office/drawing/2014/main" id="{4DEA8A9D-CF2E-48F1-A8C5-452E33DC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45069" name="Object 13">
            <a:extLst>
              <a:ext uri="{FF2B5EF4-FFF2-40B4-BE49-F238E27FC236}">
                <a16:creationId xmlns:a16="http://schemas.microsoft.com/office/drawing/2014/main" id="{4BA33CD9-EE91-4ACC-9E91-7FA1D6817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51347"/>
              </p:ext>
            </p:extLst>
          </p:nvPr>
        </p:nvGraphicFramePr>
        <p:xfrm>
          <a:off x="8003381" y="5300661"/>
          <a:ext cx="11525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82391" imgH="431613" progId="Equation.3">
                  <p:embed/>
                </p:oleObj>
              </mc:Choice>
              <mc:Fallback>
                <p:oleObj name="Equation" r:id="rId6" imgW="482391" imgH="431613" progId="Equation.3">
                  <p:embed/>
                  <p:pic>
                    <p:nvPicPr>
                      <p:cNvPr id="45069" name="Object 13">
                        <a:extLst>
                          <a:ext uri="{FF2B5EF4-FFF2-40B4-BE49-F238E27FC236}">
                            <a16:creationId xmlns:a16="http://schemas.microsoft.com/office/drawing/2014/main" id="{4BA33CD9-EE91-4ACC-9E91-7FA1D6817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3381" y="5300661"/>
                        <a:ext cx="1152525" cy="1016000"/>
                      </a:xfrm>
                      <a:prstGeom prst="rect">
                        <a:avLst/>
                      </a:prstGeom>
                      <a:solidFill>
                        <a:srgbClr val="DC020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92875A-4975-4C8B-B6B6-B445ACF066C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7B82C23-1219-41D6-A722-AF6DDC74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  <p:bldP spid="45066" grpId="0"/>
      <p:bldP spid="45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D8374-A372-4912-913B-3EE9270B0FB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218381-BEB8-475E-ABFF-681051B5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24F443C-2067-4F2A-B99E-CE0F19926893}"/>
              </a:ext>
            </a:extLst>
          </p:cNvPr>
          <p:cNvSpPr txBox="1"/>
          <p:nvPr/>
        </p:nvSpPr>
        <p:spPr>
          <a:xfrm>
            <a:off x="225083" y="309490"/>
            <a:ext cx="459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COEFICIENTE ANGULAR</a:t>
            </a:r>
          </a:p>
        </p:txBody>
      </p:sp>
      <p:pic>
        <p:nvPicPr>
          <p:cNvPr id="7170" name="Picture 2" descr="Resultado de imagem para equaÃ§ao da reta">
            <a:extLst>
              <a:ext uri="{FF2B5EF4-FFF2-40B4-BE49-F238E27FC236}">
                <a16:creationId xmlns:a16="http://schemas.microsoft.com/office/drawing/2014/main" id="{5F13FAEA-1C24-4F52-BAE5-F43C1D94B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70" y="1230117"/>
            <a:ext cx="4874016" cy="41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D8374-A372-4912-913B-3EE9270B0FB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218381-BEB8-475E-ABFF-681051B5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6148" name="Picture 4" descr="Resultado de imagem para equaÃ§ao da reta">
            <a:extLst>
              <a:ext uri="{FF2B5EF4-FFF2-40B4-BE49-F238E27FC236}">
                <a16:creationId xmlns:a16="http://schemas.microsoft.com/office/drawing/2014/main" id="{CF2A531C-803A-4025-9BC0-158E88F1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D8374-A372-4912-913B-3EE9270B0FB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218381-BEB8-475E-ABFF-681051B5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5122" name="Picture 2" descr="Resultado de imagem para equaÃ§ao da reta">
            <a:extLst>
              <a:ext uri="{FF2B5EF4-FFF2-40B4-BE49-F238E27FC236}">
                <a16:creationId xmlns:a16="http://schemas.microsoft.com/office/drawing/2014/main" id="{02C4CFC0-44CA-4DDC-857C-B717BC01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5" y="1145383"/>
            <a:ext cx="9717968" cy="481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4E47BB-6575-4E1A-A219-09D52A02DEB5}"/>
              </a:ext>
            </a:extLst>
          </p:cNvPr>
          <p:cNvSpPr txBox="1"/>
          <p:nvPr/>
        </p:nvSpPr>
        <p:spPr>
          <a:xfrm>
            <a:off x="225083" y="309490"/>
            <a:ext cx="411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EQUAÇÃO REDUZIDA</a:t>
            </a:r>
          </a:p>
        </p:txBody>
      </p:sp>
    </p:spTree>
    <p:extLst>
      <p:ext uri="{BB962C8B-B14F-4D97-AF65-F5344CB8AC3E}">
        <p14:creationId xmlns:p14="http://schemas.microsoft.com/office/powerpoint/2010/main" val="407529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5D8374-A372-4912-913B-3EE9270B0FB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10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218381-BEB8-475E-ABFF-681051B51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5" name="Picture 2" descr="Resultado de imagem para equaÃ§ao da reta">
            <a:extLst>
              <a:ext uri="{FF2B5EF4-FFF2-40B4-BE49-F238E27FC236}">
                <a16:creationId xmlns:a16="http://schemas.microsoft.com/office/drawing/2014/main" id="{B55A66CB-CC9F-489E-B7C1-212970DF7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7422"/>
          <a:stretch/>
        </p:blipFill>
        <p:spPr bwMode="auto">
          <a:xfrm>
            <a:off x="1636541" y="396464"/>
            <a:ext cx="8918917" cy="55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50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345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Palace Script MT</vt:lpstr>
      <vt:lpstr>Tema do Office</vt:lpstr>
      <vt:lpstr>Equation</vt:lpstr>
      <vt:lpstr>Apresentação do PowerPoint</vt:lpstr>
      <vt:lpstr>Apresentação do PowerPoint</vt:lpstr>
      <vt:lpstr>Distância entre dois pontos</vt:lpstr>
      <vt:lpstr>Ponto médio entre dois pontos</vt:lpstr>
      <vt:lpstr>Área de um triângulo na geometria analítica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Elipse</vt:lpstr>
      <vt:lpstr>Elementos da elipse</vt:lpstr>
      <vt:lpstr>Apresentação do PowerPoint</vt:lpstr>
      <vt:lpstr>Hipérbole</vt:lpstr>
      <vt:lpstr>Elementos da hipérbole</vt:lpstr>
      <vt:lpstr>Apresentação do PowerPoint</vt:lpstr>
      <vt:lpstr>Parábola</vt:lpstr>
      <vt:lpstr>Elementos da parábola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2</cp:revision>
  <dcterms:created xsi:type="dcterms:W3CDTF">2018-10-29T14:44:26Z</dcterms:created>
  <dcterms:modified xsi:type="dcterms:W3CDTF">2018-10-31T22:23:34Z</dcterms:modified>
</cp:coreProperties>
</file>