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339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  <p:sldId id="312" r:id="rId35"/>
    <p:sldId id="313" r:id="rId36"/>
    <p:sldId id="260" r:id="rId37"/>
    <p:sldId id="314" r:id="rId38"/>
    <p:sldId id="315" r:id="rId39"/>
    <p:sldId id="316" r:id="rId40"/>
    <p:sldId id="317" r:id="rId41"/>
    <p:sldId id="310" r:id="rId42"/>
    <p:sldId id="320" r:id="rId43"/>
    <p:sldId id="321" r:id="rId44"/>
    <p:sldId id="322" r:id="rId45"/>
    <p:sldId id="323" r:id="rId46"/>
    <p:sldId id="330" r:id="rId47"/>
    <p:sldId id="331" r:id="rId48"/>
    <p:sldId id="332" r:id="rId49"/>
    <p:sldId id="333" r:id="rId50"/>
    <p:sldId id="311" r:id="rId51"/>
    <p:sldId id="334" r:id="rId52"/>
    <p:sldId id="335" r:id="rId53"/>
    <p:sldId id="336" r:id="rId54"/>
    <p:sldId id="337" r:id="rId55"/>
    <p:sldId id="338" r:id="rId56"/>
    <p:sldId id="293" r:id="rId57"/>
    <p:sldId id="289" r:id="rId5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98FD0-E74F-458E-B38A-99F9B80ED1AE}" v="85" dt="2018-10-24T14:34:05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95C98FD0-E74F-458E-B38A-99F9B80ED1AE}"/>
    <pc:docChg chg="custSel modSld modMainMaster">
      <pc:chgData name="estefânio franco maciel" userId="259ff5323b21ecc1" providerId="LiveId" clId="{95C98FD0-E74F-458E-B38A-99F9B80ED1AE}" dt="2018-10-24T14:34:05.011" v="165"/>
      <pc:docMkLst>
        <pc:docMk/>
      </pc:docMkLst>
      <pc:sldChg chg="addSp delSp modSp">
        <pc:chgData name="estefânio franco maciel" userId="259ff5323b21ecc1" providerId="LiveId" clId="{95C98FD0-E74F-458E-B38A-99F9B80ED1AE}" dt="2018-10-24T14:20:11.823" v="29" actId="1036"/>
        <pc:sldMkLst>
          <pc:docMk/>
          <pc:sldMk cId="1233840010" sldId="256"/>
        </pc:sldMkLst>
        <pc:spChg chg="mod">
          <ac:chgData name="estefânio franco maciel" userId="259ff5323b21ecc1" providerId="LiveId" clId="{95C98FD0-E74F-458E-B38A-99F9B80ED1AE}" dt="2018-10-24T14:20:11.823" v="29" actId="1036"/>
          <ac:spMkLst>
            <pc:docMk/>
            <pc:sldMk cId="1233840010" sldId="256"/>
            <ac:spMk id="4" creationId="{FD43E7D0-5BF5-4478-A307-2948615BBE74}"/>
          </ac:spMkLst>
        </pc:spChg>
        <pc:spChg chg="add del">
          <ac:chgData name="estefânio franco maciel" userId="259ff5323b21ecc1" providerId="LiveId" clId="{95C98FD0-E74F-458E-B38A-99F9B80ED1AE}" dt="2018-10-24T14:17:56.896" v="1" actId="478"/>
          <ac:spMkLst>
            <pc:docMk/>
            <pc:sldMk cId="1233840010" sldId="256"/>
            <ac:spMk id="6" creationId="{8555FEDB-42BE-4B09-B448-02E9DEA8B4B0}"/>
          </ac:spMkLst>
        </pc:spChg>
        <pc:spChg chg="add del">
          <ac:chgData name="estefânio franco maciel" userId="259ff5323b21ecc1" providerId="LiveId" clId="{95C98FD0-E74F-458E-B38A-99F9B80ED1AE}" dt="2018-10-24T14:18:28.938" v="3" actId="478"/>
          <ac:spMkLst>
            <pc:docMk/>
            <pc:sldMk cId="1233840010" sldId="256"/>
            <ac:spMk id="7" creationId="{A7AE4242-1B68-4499-8744-A59BBA073144}"/>
          </ac:spMkLst>
        </pc:spChg>
        <pc:spChg chg="add del">
          <ac:chgData name="estefânio franco maciel" userId="259ff5323b21ecc1" providerId="LiveId" clId="{95C98FD0-E74F-458E-B38A-99F9B80ED1AE}" dt="2018-10-24T14:18:56.928" v="5" actId="478"/>
          <ac:spMkLst>
            <pc:docMk/>
            <pc:sldMk cId="1233840010" sldId="256"/>
            <ac:spMk id="8" creationId="{8743F9B0-36A8-447E-9022-B1A618BFA9F4}"/>
          </ac:spMkLst>
        </pc:spChg>
        <pc:picChg chg="add mod ord">
          <ac:chgData name="estefânio franco maciel" userId="259ff5323b21ecc1" providerId="LiveId" clId="{95C98FD0-E74F-458E-B38A-99F9B80ED1AE}" dt="2018-10-24T14:20:01.235" v="11" actId="167"/>
          <ac:picMkLst>
            <pc:docMk/>
            <pc:sldMk cId="1233840010" sldId="256"/>
            <ac:picMk id="13320" creationId="{107D1FD9-DCA6-46AB-ACE9-9C98570F83C2}"/>
          </ac:picMkLst>
        </pc:picChg>
      </pc:sldChg>
      <pc:sldChg chg="modAnim">
        <pc:chgData name="estefânio franco maciel" userId="259ff5323b21ecc1" providerId="LiveId" clId="{95C98FD0-E74F-458E-B38A-99F9B80ED1AE}" dt="2018-10-24T14:22:41.092" v="36"/>
        <pc:sldMkLst>
          <pc:docMk/>
          <pc:sldMk cId="1182122733" sldId="260"/>
        </pc:sldMkLst>
      </pc:sldChg>
      <pc:sldChg chg="setBg">
        <pc:chgData name="estefânio franco maciel" userId="259ff5323b21ecc1" providerId="LiveId" clId="{95C98FD0-E74F-458E-B38A-99F9B80ED1AE}" dt="2018-10-24T14:33:48.440" v="152"/>
        <pc:sldMkLst>
          <pc:docMk/>
          <pc:sldMk cId="4113634628" sldId="289"/>
        </pc:sldMkLst>
      </pc:sldChg>
      <pc:sldChg chg="modAnim">
        <pc:chgData name="estefânio franco maciel" userId="259ff5323b21ecc1" providerId="LiveId" clId="{95C98FD0-E74F-458E-B38A-99F9B80ED1AE}" dt="2018-10-24T14:21:37.155" v="31"/>
        <pc:sldMkLst>
          <pc:docMk/>
          <pc:sldMk cId="3962688406" sldId="291"/>
        </pc:sldMkLst>
      </pc:sldChg>
      <pc:sldChg chg="modAnim">
        <pc:chgData name="estefânio franco maciel" userId="259ff5323b21ecc1" providerId="LiveId" clId="{95C98FD0-E74F-458E-B38A-99F9B80ED1AE}" dt="2018-10-24T14:24:12.140" v="41"/>
        <pc:sldMkLst>
          <pc:docMk/>
          <pc:sldMk cId="3103382603" sldId="310"/>
        </pc:sldMkLst>
      </pc:sldChg>
      <pc:sldChg chg="modAnim">
        <pc:chgData name="estefânio franco maciel" userId="259ff5323b21ecc1" providerId="LiveId" clId="{95C98FD0-E74F-458E-B38A-99F9B80ED1AE}" dt="2018-10-24T14:26:37.704" v="75"/>
        <pc:sldMkLst>
          <pc:docMk/>
          <pc:sldMk cId="2623221421" sldId="311"/>
        </pc:sldMkLst>
      </pc:sldChg>
      <pc:sldChg chg="modAnim">
        <pc:chgData name="estefânio franco maciel" userId="259ff5323b21ecc1" providerId="LiveId" clId="{95C98FD0-E74F-458E-B38A-99F9B80ED1AE}" dt="2018-10-24T14:22:09.296" v="34"/>
        <pc:sldMkLst>
          <pc:docMk/>
          <pc:sldMk cId="3204421142" sldId="312"/>
        </pc:sldMkLst>
      </pc:sldChg>
      <pc:sldChg chg="modAnim">
        <pc:chgData name="estefânio franco maciel" userId="259ff5323b21ecc1" providerId="LiveId" clId="{95C98FD0-E74F-458E-B38A-99F9B80ED1AE}" dt="2018-10-24T14:22:28.057" v="35"/>
        <pc:sldMkLst>
          <pc:docMk/>
          <pc:sldMk cId="1070412078" sldId="313"/>
        </pc:sldMkLst>
      </pc:sldChg>
      <pc:sldChg chg="modAnim">
        <pc:chgData name="estefânio franco maciel" userId="259ff5323b21ecc1" providerId="LiveId" clId="{95C98FD0-E74F-458E-B38A-99F9B80ED1AE}" dt="2018-10-24T14:22:53.540" v="37"/>
        <pc:sldMkLst>
          <pc:docMk/>
          <pc:sldMk cId="782818174" sldId="314"/>
        </pc:sldMkLst>
      </pc:sldChg>
      <pc:sldChg chg="modAnim">
        <pc:chgData name="estefânio franco maciel" userId="259ff5323b21ecc1" providerId="LiveId" clId="{95C98FD0-E74F-458E-B38A-99F9B80ED1AE}" dt="2018-10-24T14:23:12.227" v="38"/>
        <pc:sldMkLst>
          <pc:docMk/>
          <pc:sldMk cId="2046705211" sldId="315"/>
        </pc:sldMkLst>
      </pc:sldChg>
      <pc:sldChg chg="modAnim">
        <pc:chgData name="estefânio franco maciel" userId="259ff5323b21ecc1" providerId="LiveId" clId="{95C98FD0-E74F-458E-B38A-99F9B80ED1AE}" dt="2018-10-24T14:23:35.255" v="39"/>
        <pc:sldMkLst>
          <pc:docMk/>
          <pc:sldMk cId="3756674882" sldId="316"/>
        </pc:sldMkLst>
      </pc:sldChg>
      <pc:sldChg chg="modAnim">
        <pc:chgData name="estefânio franco maciel" userId="259ff5323b21ecc1" providerId="LiveId" clId="{95C98FD0-E74F-458E-B38A-99F9B80ED1AE}" dt="2018-10-24T14:24:02.562" v="40"/>
        <pc:sldMkLst>
          <pc:docMk/>
          <pc:sldMk cId="393528286" sldId="317"/>
        </pc:sldMkLst>
      </pc:sldChg>
      <pc:sldChg chg="addSp modSp modAnim">
        <pc:chgData name="estefânio franco maciel" userId="259ff5323b21ecc1" providerId="LiveId" clId="{95C98FD0-E74F-458E-B38A-99F9B80ED1AE}" dt="2018-10-24T14:25:48.832" v="73" actId="20577"/>
        <pc:sldMkLst>
          <pc:docMk/>
          <pc:sldMk cId="3920039521" sldId="323"/>
        </pc:sldMkLst>
        <pc:spChg chg="add mod">
          <ac:chgData name="estefânio franco maciel" userId="259ff5323b21ecc1" providerId="LiveId" clId="{95C98FD0-E74F-458E-B38A-99F9B80ED1AE}" dt="2018-10-24T14:25:22.355" v="62" actId="403"/>
          <ac:spMkLst>
            <pc:docMk/>
            <pc:sldMk cId="3920039521" sldId="323"/>
            <ac:spMk id="2" creationId="{326F9AB6-BED8-4F87-B74B-2F0F24D4E412}"/>
          </ac:spMkLst>
        </pc:spChg>
        <pc:spChg chg="add mod">
          <ac:chgData name="estefânio franco maciel" userId="259ff5323b21ecc1" providerId="LiveId" clId="{95C98FD0-E74F-458E-B38A-99F9B80ED1AE}" dt="2018-10-24T14:25:48.832" v="73" actId="20577"/>
          <ac:spMkLst>
            <pc:docMk/>
            <pc:sldMk cId="3920039521" sldId="323"/>
            <ac:spMk id="8" creationId="{7D0DC67F-E24B-47D0-9B55-1E706F707EDD}"/>
          </ac:spMkLst>
        </pc:spChg>
      </pc:sldChg>
      <pc:sldChg chg="modAnim">
        <pc:chgData name="estefânio franco maciel" userId="259ff5323b21ecc1" providerId="LiveId" clId="{95C98FD0-E74F-458E-B38A-99F9B80ED1AE}" dt="2018-10-24T14:26:09.049" v="74"/>
        <pc:sldMkLst>
          <pc:docMk/>
          <pc:sldMk cId="4268299776" sldId="330"/>
        </pc:sldMkLst>
      </pc:sldChg>
      <pc:sldChg chg="addSp modSp setBg modAnim">
        <pc:chgData name="estefânio franco maciel" userId="259ff5323b21ecc1" providerId="LiveId" clId="{95C98FD0-E74F-458E-B38A-99F9B80ED1AE}" dt="2018-10-24T14:34:05.011" v="165"/>
        <pc:sldMkLst>
          <pc:docMk/>
          <pc:sldMk cId="3941553989" sldId="336"/>
        </pc:sldMkLst>
        <pc:spChg chg="add mod">
          <ac:chgData name="estefânio franco maciel" userId="259ff5323b21ecc1" providerId="LiveId" clId="{95C98FD0-E74F-458E-B38A-99F9B80ED1AE}" dt="2018-10-24T14:27:58.820" v="113" actId="113"/>
          <ac:spMkLst>
            <pc:docMk/>
            <pc:sldMk cId="3941553989" sldId="336"/>
            <ac:spMk id="2" creationId="{E615CC83-910A-4EEB-BC73-244AF863734F}"/>
          </ac:spMkLst>
        </pc:spChg>
        <pc:spChg chg="mod">
          <ac:chgData name="estefânio franco maciel" userId="259ff5323b21ecc1" providerId="LiveId" clId="{95C98FD0-E74F-458E-B38A-99F9B80ED1AE}" dt="2018-10-24T14:27:22.649" v="77" actId="1076"/>
          <ac:spMkLst>
            <pc:docMk/>
            <pc:sldMk cId="3941553989" sldId="336"/>
            <ac:spMk id="9" creationId="{00000000-0000-0000-0000-000000000000}"/>
          </ac:spMkLst>
        </pc:spChg>
      </pc:sldChg>
      <pc:sldMasterChg chg="setBg modSldLayout">
        <pc:chgData name="estefânio franco maciel" userId="259ff5323b21ecc1" providerId="LiveId" clId="{95C98FD0-E74F-458E-B38A-99F9B80ED1AE}" dt="2018-10-24T14:34:05.011" v="165"/>
        <pc:sldMasterMkLst>
          <pc:docMk/>
          <pc:sldMasterMk cId="1553761558" sldId="2147483648"/>
        </pc:sldMasterMkLst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3707489594" sldId="2147483649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2951618331" sldId="2147483650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1655372531" sldId="2147483651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247423841" sldId="2147483652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1790368509" sldId="2147483653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2253326334" sldId="2147483654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3316919941" sldId="2147483655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3689423935" sldId="2147483656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2380167286" sldId="2147483657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871613009" sldId="2147483658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4233824469" sldId="2147483659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1300552541" sldId="2147483660"/>
          </pc:sldLayoutMkLst>
        </pc:sldLayoutChg>
        <pc:sldLayoutChg chg="setBg">
          <pc:chgData name="estefânio franco maciel" userId="259ff5323b21ecc1" providerId="LiveId" clId="{95C98FD0-E74F-458E-B38A-99F9B80ED1AE}" dt="2018-10-24T14:34:05.011" v="165"/>
          <pc:sldLayoutMkLst>
            <pc:docMk/>
            <pc:sldMasterMk cId="1553761558" sldId="2147483648"/>
            <pc:sldLayoutMk cId="27417012" sldId="2147483661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C11A4-D446-44D1-BB4D-22A45FACFF9C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1E7A5-FFB3-4328-8440-563B86AB1E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62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26CB-A6E8-4EA1-AD25-B22FBD79636E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40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R(x) = (a – 70)x + (b + 12) daí,</a:t>
            </a:r>
            <a:r>
              <a:rPr lang="pt-BR" baseline="0" dirty="0"/>
              <a:t> a – 70 = 0 e b + 12 = 0, portanto, a = 70 e b = -12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26CB-A6E8-4EA1-AD25-B22FBD79636E}" type="slidenum">
              <a:rPr lang="pt-BR" smtClean="0"/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082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R(x)</a:t>
            </a:r>
            <a:r>
              <a:rPr lang="pt-BR" baseline="0" dirty="0"/>
              <a:t> será nulo ou terá grau 0 pois o dividendo (x – a) já é de grau 1.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26CB-A6E8-4EA1-AD25-B22FBD79636E}" type="slidenum">
              <a:rPr lang="pt-BR" smtClean="0"/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082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26CB-A6E8-4EA1-AD25-B22FBD79636E}" type="slidenum">
              <a:rPr lang="pt-BR" smtClean="0"/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08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Para f ser </a:t>
            </a:r>
            <a:r>
              <a:rPr lang="pt-BR" dirty="0" err="1"/>
              <a:t>divisivel</a:t>
            </a:r>
            <a:r>
              <a:rPr lang="pt-BR" dirty="0"/>
              <a:t> por x – 2, e</a:t>
            </a:r>
            <a:r>
              <a:rPr lang="pt-BR" baseline="0" dirty="0"/>
              <a:t> tem que ser raiz de f, logo, f(2) = 0, então faz, -2*2³ + 2² + m2 + 5 = 0 e acha m = 7/2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F26CB-A6E8-4EA1-AD25-B22FBD79636E}" type="slidenum">
              <a:rPr lang="pt-BR" smtClean="0"/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08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3038F-AF7D-4392-9582-C5D221135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4C4385-7C3D-42DB-9863-A4DBD2E4B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0828E5-88F1-4C19-8C25-C0CE8AB1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CE03F7-B42E-469C-9219-3361F56BF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69F6F8-332D-420E-AE3E-C7F85E49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48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AB861-996E-42FC-BB39-181CA771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CB2C2F-2AB7-4BB7-9FF3-24616D150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DE0D2B-EEE2-483F-8EAD-E3ACD247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EE865D-4926-430C-9E59-6974EADD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80EE98-2DA9-4360-A88D-EB013263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6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9916BB-7317-4612-9D78-C2094BC46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386C78-3614-43E9-8A2D-BAE89CF66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F2A703-06E5-488C-A921-56021552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43B3C2-C36B-4225-BC2D-6FF50F59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5770DA-BC9A-46E8-8905-5DEFD35AB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824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87992-C4A0-4704-A478-261C1308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6D5362F-4EAA-4053-AA3B-60177BD1141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12800" y="1600200"/>
            <a:ext cx="5181600" cy="44196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A5628E9-5DDB-4205-8B91-3FABD185C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181600" cy="44196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B370F1-2E9D-4CEC-A304-686D35AB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F78050-AF98-4153-B6D4-E29EE9D8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93C8DA-F606-4489-98EF-475CFEFD3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569D3CA-7704-4F72-B03D-211B41F921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055254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ítulo e Texto em cima do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539CA-1300-45C8-A094-1889182F2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610503-013E-46AC-A599-C41707BF8DE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12800" y="1600200"/>
            <a:ext cx="10566400" cy="21336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27D67E-E8D8-4F34-B767-5E352D4C7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800" y="3886200"/>
            <a:ext cx="10566400" cy="21336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D293BF-EC5A-4BD1-AB50-A61CD351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E5A0A1-7654-400B-8543-01E752EF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CE37E2-2B25-4FDB-A373-3B31E163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16D1B97D-D6A1-4535-8CBC-C8CC73AF4B4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170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7A300-D26F-4107-B3BA-4043B6FA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399E70-6307-4AA2-A8B2-4E5F89D6B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9CD9F5-B8F2-4884-B388-7ABDF610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9053CF-3F39-4155-9632-60CCCF0D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20B809-42B1-4182-B5B5-270F9265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9EFB3-3F60-471E-8F8B-D9129D2A8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E4788B-2D8E-4E6C-B1BC-0C876CCE1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0A20CE-A0A3-4676-9939-18412B81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BA2C92-809B-470A-8144-E986A681E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307364-CA2A-4F21-9F61-7633C2EF4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37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0751C-7C3C-4C94-8135-69B11300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A1AEED-499C-4701-8CB2-C80182960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529F56-EB1B-495E-9ED2-5C691C4AB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E1EA802-6D1B-4639-9BE3-A4911EA5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00C87D-34A7-488F-A32F-E3F843F2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7762D0-B397-47C6-92E3-BA8BEC88F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2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D5F00-108F-4E26-AF88-F4264180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3354C8-109B-4401-9DF4-70B8F2913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7B8C651-6163-471F-83CF-635EEC074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C20E993-6F67-4F93-B232-C0E3DB1E8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76FCB72-A820-48DF-829B-8383DC52E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47DE779-6B3D-486C-BC7E-EFC5A31F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49F1DE8-DFD8-4133-95CD-EE2B949A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D740DA-B114-4B0E-A461-63DF0D768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36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77AF1-382E-4963-82E9-149F36C4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E06EE36-4FF3-440B-A500-99E01269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86545B9-CCB4-459E-92E1-A614F1624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02E95E1-0DAE-42A9-84A3-2FA26AB0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2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4A2CA6-92EA-4EEC-B0BA-778CAC45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D9145E-D9CC-4E32-99C9-F67F0C16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87CCCD0-6B47-4313-8B55-94B5F86C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91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A7A97-1E79-45F4-B274-49B9EE80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0C6728-C3BC-4854-9026-51392502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477C31-3035-4CE9-9E5A-A403ECDC1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3694C43-E319-4D64-B137-21C92A62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EE5DA2-42E0-4B62-8878-E8476B89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CB5287-D2CA-4F09-93AB-5B07F00FF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42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C596-0E57-4D55-BBC7-086A32E8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448F71-F36D-44D8-94CC-C76038DC5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415E6A-0EE5-4738-A659-15A81063A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23A725-B240-4818-B985-0AF0ECD1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996425-4B4C-4057-A9B6-02F9335B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6DE47A-AB1D-48AB-B9C8-D0354ED2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6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3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D990664-59BD-4720-9DB0-F143B6AA7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F34AD5-924B-40E5-BA30-15EB571C2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41CF3D-C265-4F31-856C-631B6E1E0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A710-B5F5-4A95-84FB-CCEF8F3CD52B}" type="datetimeFigureOut">
              <a:rPr lang="pt-BR" smtClean="0"/>
              <a:t>24/10/2018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3324AB-04FC-4743-A92C-A60FB8B77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7F0830-449F-4ED3-8589-76C8F44AB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E249-89B1-40E7-86B8-7C850AD9F8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76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3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png"/><Relationship Id="rId4" Type="http://schemas.openxmlformats.org/officeDocument/2006/relationships/image" Target="../media/image10.wmf"/><Relationship Id="rId9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10" Type="http://schemas.microsoft.com/office/2007/relationships/hdphoto" Target="../media/hdphoto1.wdp"/><Relationship Id="rId4" Type="http://schemas.openxmlformats.org/officeDocument/2006/relationships/image" Target="../media/image13.wmf"/><Relationship Id="rId9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microsoft.com/office/2007/relationships/hdphoto" Target="../media/hdphoto1.wdp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9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microsoft.com/office/2007/relationships/hdphoto" Target="../media/hdphoto1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microsoft.com/office/2007/relationships/hdphoto" Target="../media/hdphoto1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microsoft.com/office/2007/relationships/hdphoto" Target="../media/hdphoto1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microsoft.com/office/2007/relationships/hdphoto" Target="../media/hdphoto1.wdp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microsoft.com/office/2007/relationships/hdphoto" Target="../media/hdphoto1.wdp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5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Resultado de imagem para nÃºmeros complexos">
            <a:extLst>
              <a:ext uri="{FF2B5EF4-FFF2-40B4-BE49-F238E27FC236}">
                <a16:creationId xmlns:a16="http://schemas.microsoft.com/office/drawing/2014/main" id="{107D1FD9-DCA6-46AB-ACE9-9C98570F8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783"/>
            <a:ext cx="12192000" cy="69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8B6F8EF-330E-42F0-959E-2495E454E9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25042A-B434-4ACD-A2ED-659F84D7A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D43E7D0-5BF5-4478-A307-2948615BBE74}"/>
              </a:ext>
            </a:extLst>
          </p:cNvPr>
          <p:cNvSpPr txBox="1"/>
          <p:nvPr/>
        </p:nvSpPr>
        <p:spPr>
          <a:xfrm>
            <a:off x="1524600" y="872398"/>
            <a:ext cx="9227206" cy="1323439"/>
          </a:xfrm>
          <a:prstGeom prst="rect">
            <a:avLst/>
          </a:prstGeom>
          <a:solidFill>
            <a:srgbClr val="FFFF66">
              <a:alpha val="45098"/>
            </a:srgbClr>
          </a:solidFill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299261A-EF6C-453F-ABB9-D8B463460D45}"/>
              </a:ext>
            </a:extLst>
          </p:cNvPr>
          <p:cNvSpPr txBox="1"/>
          <p:nvPr/>
        </p:nvSpPr>
        <p:spPr>
          <a:xfrm>
            <a:off x="2240227" y="2586972"/>
            <a:ext cx="7013458" cy="3785652"/>
          </a:xfrm>
          <a:prstGeom prst="rect">
            <a:avLst/>
          </a:prstGeom>
          <a:solidFill>
            <a:srgbClr val="FFFF66">
              <a:alpha val="5294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err="1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matemátICA</a:t>
            </a:r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endParaRPr lang="pt-BR" sz="8000" b="1" dirty="0">
              <a:solidFill>
                <a:schemeClr val="accent3">
                  <a:lumMod val="50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MÓDULO 9</a:t>
            </a:r>
          </a:p>
        </p:txBody>
      </p:sp>
    </p:spTree>
    <p:extLst>
      <p:ext uri="{BB962C8B-B14F-4D97-AF65-F5344CB8AC3E}">
        <p14:creationId xmlns:p14="http://schemas.microsoft.com/office/powerpoint/2010/main" val="1233840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5E9C467F-F184-4678-8010-EFC4D7EDC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A4BCD6DE-B1A2-4D0D-B86B-678B19EFEE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2 + 4i </a:t>
            </a:r>
            <a:r>
              <a:rPr lang="pt-BR" altLang="pt-BR">
                <a:cs typeface="Arial" panose="020B0604020202020204" pitchFamily="34" charset="0"/>
              </a:rPr>
              <a:t>→ número complexo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8 - i√2 → número complexo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6i → número complexo puro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4 → número real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-i → número complexo puro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>
              <a:cs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4400">
                <a:cs typeface="Arial" panose="020B0604020202020204" pitchFamily="34" charset="0"/>
              </a:rPr>
              <a:t>i² → número real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1FBCF81-FB8F-4DD9-BA8E-A314BC58B92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26A33A4-9B08-4881-BBBC-2F046CCF3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B5D2A8F2-C2A9-4621-9CD4-10EB60A7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Conjugado de um número complexo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6681645E-9F93-4E08-97A1-EBD6EB55A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Um número complexo z = a + bi  possui um conjugado que é representado por </a:t>
            </a:r>
            <a:r>
              <a:rPr lang="pt-BR" altLang="pt-BR">
                <a:sym typeface="Symbol" panose="05050102010706020507" pitchFamily="18" charset="2"/>
              </a:rPr>
              <a:t>z</a:t>
            </a:r>
            <a:r>
              <a:rPr lang="pt-BR" altLang="pt-BR"/>
              <a:t>, onde: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5400">
                <a:sym typeface="Symbol" panose="05050102010706020507" pitchFamily="18" charset="2"/>
              </a:rPr>
              <a:t></a:t>
            </a:r>
            <a:r>
              <a:rPr lang="pt-BR" altLang="pt-BR" sz="5400"/>
              <a:t>z = a – bi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(lê-se conjugado de z)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E0D0193-C29D-4EE5-974B-EE832D26AEB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1557EB3-BE2A-4470-B08A-3D7A7B991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B2F568E3-E58B-440D-80A0-1608A04AD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6D2741F-9A35-4D9F-9545-13184C82F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Dados os números complexos, encontrar seus respectivos conjugados: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z = 2 – 4i </a:t>
            </a:r>
            <a:r>
              <a:rPr lang="pt-BR" altLang="pt-BR">
                <a:cs typeface="Arial" panose="020B0604020202020204" pitchFamily="34" charset="0"/>
              </a:rPr>
              <a:t>→</a:t>
            </a:r>
            <a:r>
              <a:rPr lang="pt-BR" altLang="pt-BR">
                <a:cs typeface="Arial" panose="020B0604020202020204" pitchFamily="34" charset="0"/>
                <a:sym typeface="Symbol" panose="05050102010706020507" pitchFamily="18" charset="2"/>
              </a:rPr>
              <a:t>z = 2 + 4i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z = i </a:t>
            </a:r>
            <a:r>
              <a:rPr lang="pt-BR" altLang="pt-BR">
                <a:cs typeface="Arial" panose="020B0604020202020204" pitchFamily="34" charset="0"/>
              </a:rPr>
              <a:t>→</a:t>
            </a:r>
            <a:r>
              <a:rPr lang="pt-BR" altLang="pt-BR">
                <a:cs typeface="Arial" panose="020B0604020202020204" pitchFamily="34" charset="0"/>
                <a:sym typeface="Symbol" panose="05050102010706020507" pitchFamily="18" charset="2"/>
              </a:rPr>
              <a:t>z = -i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z = 1 + 2i </a:t>
            </a:r>
            <a:r>
              <a:rPr lang="pt-BR" altLang="pt-BR">
                <a:cs typeface="Arial" panose="020B0604020202020204" pitchFamily="34" charset="0"/>
              </a:rPr>
              <a:t>→</a:t>
            </a:r>
            <a:r>
              <a:rPr lang="pt-BR" altLang="pt-BR">
                <a:cs typeface="Arial" panose="020B0604020202020204" pitchFamily="34" charset="0"/>
                <a:sym typeface="Symbol" panose="05050102010706020507" pitchFamily="18" charset="2"/>
              </a:rPr>
              <a:t>z = 1 - 2i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z = 2 </a:t>
            </a:r>
            <a:r>
              <a:rPr lang="pt-BR" altLang="pt-BR">
                <a:cs typeface="Arial" panose="020B0604020202020204" pitchFamily="34" charset="0"/>
              </a:rPr>
              <a:t>→</a:t>
            </a:r>
            <a:r>
              <a:rPr lang="pt-BR" altLang="pt-BR">
                <a:cs typeface="Arial" panose="020B0604020202020204" pitchFamily="34" charset="0"/>
                <a:sym typeface="Symbol" panose="05050102010706020507" pitchFamily="18" charset="2"/>
              </a:rPr>
              <a:t>z = 2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z = -3 – 8i </a:t>
            </a:r>
            <a:r>
              <a:rPr lang="pt-BR" altLang="pt-BR">
                <a:cs typeface="Arial" panose="020B0604020202020204" pitchFamily="34" charset="0"/>
              </a:rPr>
              <a:t>→</a:t>
            </a:r>
            <a:r>
              <a:rPr lang="pt-BR" altLang="pt-BR">
                <a:cs typeface="Arial" panose="020B0604020202020204" pitchFamily="34" charset="0"/>
                <a:sym typeface="Symbol" panose="05050102010706020507" pitchFamily="18" charset="2"/>
              </a:rPr>
              <a:t>z = -3 + 8i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F089646-2BBA-4C94-B7CD-CFB08455E36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8D2A683-0493-4C5E-854F-205BED0E2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9938E08E-6DB1-41CA-A656-7D3A603BC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Operações com números complexos na forma algébrica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790D2C1-109B-44A7-9C44-23BFC9F18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Como os números reais possuem forma real e imaginária separadas, as operações de adição, subtração, multiplicação, divisão e potenciação diferem um pouco das habituais com números reais.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FA43B80-D993-4E66-9451-A42F739DBD7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6D00AA3-6B5B-4206-91DE-5743E458C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2CFA7ECF-2658-48BC-B4BD-1A30ABA87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Adição e subtração com números complexos na forma algébrica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3E3B27CF-0866-4915-81CC-8D68A335F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600200"/>
            <a:ext cx="7848600" cy="39893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Para somar e subtrair números complexos deve-se efetuar as operações na parte real e imaginária separadamente.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/>
              <a:t>(a + bi) + (c + di) = (a + c) + (b + d)i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/>
              <a:t>(a + bi) - (c + di) = (a - c) + (b - d)i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8D00EF-8BA0-42DB-94BA-0B929292997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0C1BF76-3BF5-4937-BACD-34E1E4A1F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DB356329-2474-43B0-9878-7B0410652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E9462D0-1522-4C64-A5B9-AB4617565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(2 + 4i) + (3 + i) = (2 + 3) + (4 + 1)i = 5 + 5i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(1 + 4i) – (</a:t>
            </a:r>
            <a:r>
              <a:rPr lang="pt-BR" altLang="pt-BR">
                <a:cs typeface="Arial" panose="020B0604020202020204" pitchFamily="34" charset="0"/>
              </a:rPr>
              <a:t>2 - 7i) = (1 - 2) + (4 - 7)i = -2 -7i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(3 + i) – (4 + i) = (3 - 4) + (i - i) = -1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pt-BR" altLang="pt-BR">
                <a:cs typeface="Arial" panose="020B0604020202020204" pitchFamily="34" charset="0"/>
              </a:rPr>
              <a:t>i + (2 + 4i) = 2 + (1 + 4)i = 2 + 5i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5641E6-767D-4D35-93F3-AE8F9483FB7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1EF5732-E331-42F4-84E9-5180E3135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F58EA569-4CEF-4FBA-9672-14357E739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Multiplicação com números complexos na forma algébrica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3A88A51D-98D2-4BA2-860A-637EFCC31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Para efetuar a multiplicação aplica-se simplesmente a distributiva: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(a + bi)(c + di) = ac + adi + bci + bdi² </a:t>
            </a:r>
            <a:r>
              <a:rPr lang="pt-BR" altLang="pt-BR">
                <a:sym typeface="Symbol" panose="05050102010706020507" pitchFamily="18" charset="2"/>
              </a:rPr>
              <a:t>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(a + bi)(c + di) = ac + adi + bci – bd </a:t>
            </a:r>
            <a:r>
              <a:rPr lang="pt-BR" altLang="pt-BR">
                <a:sym typeface="Symbol" panose="05050102010706020507" pitchFamily="18" charset="2"/>
              </a:rPr>
              <a:t>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/>
              <a:t>(a + bi)(c + di) = a(c + di) + b(-d + ci)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4491BDF-F8AE-48A0-8DFB-99A7502DE04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3494F76-3658-4D97-83CE-C5056F30D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62EE2A3B-2F95-4F65-919E-06663C35B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Exemplos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29615B68-6A69-4B54-87B2-170A7085C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(2 + 3i)(1 + i) = 2 + 3i + 3i + 3i² = 2 + 6i – 3 = -1 + 6i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2 (1 + i) = 2 + 2i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/>
          </a:p>
          <a:p>
            <a:pPr>
              <a:buFont typeface="Wingdings" panose="05000000000000000000" pitchFamily="2" charset="2"/>
              <a:buNone/>
            </a:pPr>
            <a:r>
              <a:rPr lang="pt-BR" altLang="pt-BR"/>
              <a:t>(2 - i)(-3 + 2i) = -6 +4i +3i – 2i² = -4 + 7i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C7CF36E-1667-4AD0-98B5-5696AF438D0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862438B-0A04-4BEA-87FC-FC222375A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F9E400A7-047E-48B7-A4B2-A1271037D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Divisão com números complexos na forma algébrica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49B59468-20ED-438B-9208-69E4C5DF410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778750" cy="16129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Para se dividir números complexos, deve-se multiplicar ambos os números pelo conjugado do complexo do denominador.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/>
          </a:p>
          <a:p>
            <a:pPr algn="ctr">
              <a:buFont typeface="Wingdings" panose="05000000000000000000" pitchFamily="2" charset="2"/>
              <a:buNone/>
            </a:pPr>
            <a:endParaRPr lang="pt-BR" altLang="pt-BR"/>
          </a:p>
        </p:txBody>
      </p:sp>
      <p:graphicFrame>
        <p:nvGraphicFramePr>
          <p:cNvPr id="115716" name="Object 4">
            <a:extLst>
              <a:ext uri="{FF2B5EF4-FFF2-40B4-BE49-F238E27FC236}">
                <a16:creationId xmlns:a16="http://schemas.microsoft.com/office/drawing/2014/main" id="{28832DB8-2358-483E-9FC8-1130CE650F9E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224339" y="3500439"/>
          <a:ext cx="3309937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72840" imgH="431640" progId="Equation.3">
                  <p:embed/>
                </p:oleObj>
              </mc:Choice>
              <mc:Fallback>
                <p:oleObj name="Equation" r:id="rId3" imgW="672840" imgH="431640" progId="Equation.3">
                  <p:embed/>
                  <p:pic>
                    <p:nvPicPr>
                      <p:cNvPr id="115716" name="Object 4">
                        <a:extLst>
                          <a:ext uri="{FF2B5EF4-FFF2-40B4-BE49-F238E27FC236}">
                            <a16:creationId xmlns:a16="http://schemas.microsoft.com/office/drawing/2014/main" id="{28832DB8-2358-483E-9FC8-1130CE650F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9" y="3500439"/>
                        <a:ext cx="3309937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69594A97-84CE-4185-891F-400016F8226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C311458-F3BD-4167-9D57-EBC56B58F8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38C19BD0-62E1-4E6E-81E0-83E960931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</a:t>
            </a:r>
          </a:p>
        </p:txBody>
      </p:sp>
      <p:graphicFrame>
        <p:nvGraphicFramePr>
          <p:cNvPr id="117764" name="Object 4">
            <a:extLst>
              <a:ext uri="{FF2B5EF4-FFF2-40B4-BE49-F238E27FC236}">
                <a16:creationId xmlns:a16="http://schemas.microsoft.com/office/drawing/2014/main" id="{B6061E7A-CC1E-499A-ACF4-761723DB3438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792538" y="1484313"/>
          <a:ext cx="3827462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460160" imgH="1676160" progId="Equation.3">
                  <p:embed/>
                </p:oleObj>
              </mc:Choice>
              <mc:Fallback>
                <p:oleObj name="Equation" r:id="rId3" imgW="1460160" imgH="1676160" progId="Equation.3">
                  <p:embed/>
                  <p:pic>
                    <p:nvPicPr>
                      <p:cNvPr id="117764" name="Object 4">
                        <a:extLst>
                          <a:ext uri="{FF2B5EF4-FFF2-40B4-BE49-F238E27FC236}">
                            <a16:creationId xmlns:a16="http://schemas.microsoft.com/office/drawing/2014/main" id="{B6061E7A-CC1E-499A-ACF4-761723DB34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1484313"/>
                        <a:ext cx="3827462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60C8624E-560A-4C16-8C1F-5A95CDF26EA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E865F60-8790-4CB8-9AB7-6192B90420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023453-2666-4181-B7D5-F5801C46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CF11D1-175E-4B11-BD66-F314C603A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16484F0-4507-49E5-BD8F-2F67CCC11C1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42DB57A-8237-4EF9-870B-6C73F320E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3314" name="Picture 2" descr="Resultado de imagem para onde estÃ¡ o sucesso">
            <a:extLst>
              <a:ext uri="{FF2B5EF4-FFF2-40B4-BE49-F238E27FC236}">
                <a16:creationId xmlns:a16="http://schemas.microsoft.com/office/drawing/2014/main" id="{984D6929-B66D-4766-8685-FB3F3C09F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7751"/>
            <a:ext cx="9895449" cy="6363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708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CD418820-0595-4CE5-81F0-37DD643F8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2" y="116059"/>
            <a:ext cx="10687049" cy="914400"/>
          </a:xfrm>
        </p:spPr>
        <p:txBody>
          <a:bodyPr/>
          <a:lstStyle/>
          <a:p>
            <a:r>
              <a:rPr lang="pt-BR" altLang="pt-BR" dirty="0"/>
              <a:t>Potências de i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C1BBD698-BF08-4140-BF5A-6252BB73F52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850188" cy="965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Nas potências de i notam-se regularidades de quatro em quatro no expoente:</a:t>
            </a:r>
          </a:p>
        </p:txBody>
      </p:sp>
      <p:graphicFrame>
        <p:nvGraphicFramePr>
          <p:cNvPr id="119812" name="Object 4">
            <a:extLst>
              <a:ext uri="{FF2B5EF4-FFF2-40B4-BE49-F238E27FC236}">
                <a16:creationId xmlns:a16="http://schemas.microsoft.com/office/drawing/2014/main" id="{3B4D598F-CD56-4F20-B04E-B51E138088D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079876" y="3068638"/>
          <a:ext cx="12604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457200" imgH="939600" progId="Equation.3">
                  <p:embed/>
                </p:oleObj>
              </mc:Choice>
              <mc:Fallback>
                <p:oleObj name="Equation" r:id="rId3" imgW="457200" imgH="939600" progId="Equation.3">
                  <p:embed/>
                  <p:pic>
                    <p:nvPicPr>
                      <p:cNvPr id="119812" name="Object 4">
                        <a:extLst>
                          <a:ext uri="{FF2B5EF4-FFF2-40B4-BE49-F238E27FC236}">
                            <a16:creationId xmlns:a16="http://schemas.microsoft.com/office/drawing/2014/main" id="{3B4D598F-CD56-4F20-B04E-B51E138088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3068638"/>
                        <a:ext cx="12604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6" name="Object 8">
            <a:extLst>
              <a:ext uri="{FF2B5EF4-FFF2-40B4-BE49-F238E27FC236}">
                <a16:creationId xmlns:a16="http://schemas.microsoft.com/office/drawing/2014/main" id="{010961DE-F72F-4EC6-9CB3-5D360582AD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3339" y="3068638"/>
          <a:ext cx="126047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457200" imgH="939600" progId="Equation.3">
                  <p:embed/>
                </p:oleObj>
              </mc:Choice>
              <mc:Fallback>
                <p:oleObj name="Equation" r:id="rId5" imgW="457200" imgH="939600" progId="Equation.3">
                  <p:embed/>
                  <p:pic>
                    <p:nvPicPr>
                      <p:cNvPr id="119816" name="Object 8">
                        <a:extLst>
                          <a:ext uri="{FF2B5EF4-FFF2-40B4-BE49-F238E27FC236}">
                            <a16:creationId xmlns:a16="http://schemas.microsoft.com/office/drawing/2014/main" id="{010961DE-F72F-4EC6-9CB3-5D360582A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9" y="3068638"/>
                        <a:ext cx="126047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225DA33-37FF-407C-800A-DA6B1B5C859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2B7160F-496F-4215-8A1E-34E00476B3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E53D0DC7-AC2D-4D90-9322-44BEB2942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Potências de i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29DEE7FE-ED41-45B5-8B74-13D87383E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1"/>
            <a:ext cx="7924800" cy="40608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4000"/>
              <a:t>Desse modo, para encontrar o resultado de qualquer potência, dividimos o expoente por 4 e resolvemos a potência utilizando como expoente o resto da divisão.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E5A815C-8028-416C-8900-4D19C53460A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88F6FB8-9EA0-4FB8-A5E9-5B2963544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43" name="Rectangle 15">
            <a:extLst>
              <a:ext uri="{FF2B5EF4-FFF2-40B4-BE49-F238E27FC236}">
                <a16:creationId xmlns:a16="http://schemas.microsoft.com/office/drawing/2014/main" id="{58AA23B5-DC7D-489F-9CB0-FDFD783A4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2203451"/>
            <a:ext cx="2592388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CFA2D883-1138-45EC-95C7-3D20B90E7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</a:t>
            </a:r>
          </a:p>
        </p:txBody>
      </p:sp>
      <p:graphicFrame>
        <p:nvGraphicFramePr>
          <p:cNvPr id="124932" name="Rectangle 4">
            <a:extLst>
              <a:ext uri="{FF2B5EF4-FFF2-40B4-BE49-F238E27FC236}">
                <a16:creationId xmlns:a16="http://schemas.microsoft.com/office/drawing/2014/main" id="{D35B1EE9-65DA-42F3-849D-E2346C7051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0" y="1778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124932" name="Rectangle 4">
                        <a:extLst>
                          <a:ext uri="{FF2B5EF4-FFF2-40B4-BE49-F238E27FC236}">
                            <a16:creationId xmlns:a16="http://schemas.microsoft.com/office/drawing/2014/main" id="{D35B1EE9-65DA-42F3-849D-E2346C705118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778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4939" name="Group 11">
            <a:extLst>
              <a:ext uri="{FF2B5EF4-FFF2-40B4-BE49-F238E27FC236}">
                <a16:creationId xmlns:a16="http://schemas.microsoft.com/office/drawing/2014/main" id="{6D47C7E0-DD12-45BA-9843-C78C83BF547C}"/>
              </a:ext>
            </a:extLst>
          </p:cNvPr>
          <p:cNvGrpSpPr>
            <a:grpSpLocks/>
          </p:cNvGrpSpPr>
          <p:nvPr/>
        </p:nvGrpSpPr>
        <p:grpSpPr bwMode="auto">
          <a:xfrm>
            <a:off x="3071813" y="2276476"/>
            <a:ext cx="2444750" cy="1100138"/>
            <a:chOff x="1020" y="1253"/>
            <a:chExt cx="1540" cy="693"/>
          </a:xfrm>
        </p:grpSpPr>
        <p:sp>
          <p:nvSpPr>
            <p:cNvPr id="124934" name="Text Box 6">
              <a:extLst>
                <a:ext uri="{FF2B5EF4-FFF2-40B4-BE49-F238E27FC236}">
                  <a16:creationId xmlns:a16="http://schemas.microsoft.com/office/drawing/2014/main" id="{CD2FA6D8-AE1B-4CBA-98C1-88E88C475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0" y="1298"/>
              <a:ext cx="73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pt-BR" sz="2800"/>
                <a:t>1047</a:t>
              </a:r>
            </a:p>
            <a:p>
              <a:r>
                <a:rPr lang="pt-BR" altLang="pt-BR" sz="2800"/>
                <a:t>      3</a:t>
              </a:r>
            </a:p>
          </p:txBody>
        </p:sp>
        <p:sp>
          <p:nvSpPr>
            <p:cNvPr id="124935" name="Line 7">
              <a:extLst>
                <a:ext uri="{FF2B5EF4-FFF2-40B4-BE49-F238E27FC236}">
                  <a16:creationId xmlns:a16="http://schemas.microsoft.com/office/drawing/2014/main" id="{463419BF-5A92-4B5D-9C2B-0EFA622C6B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1" y="1298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4936" name="Line 8">
              <a:extLst>
                <a:ext uri="{FF2B5EF4-FFF2-40B4-BE49-F238E27FC236}">
                  <a16:creationId xmlns:a16="http://schemas.microsoft.com/office/drawing/2014/main" id="{238DADD5-4026-4C60-8568-F4FE5D3FE2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8" y="1606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4937" name="Text Box 9">
              <a:extLst>
                <a:ext uri="{FF2B5EF4-FFF2-40B4-BE49-F238E27FC236}">
                  <a16:creationId xmlns:a16="http://schemas.microsoft.com/office/drawing/2014/main" id="{A2808BC5-99B9-43F2-B165-2EB0ECC8E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1253"/>
              <a:ext cx="23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800"/>
                <a:t>4</a:t>
              </a:r>
            </a:p>
          </p:txBody>
        </p:sp>
        <p:sp>
          <p:nvSpPr>
            <p:cNvPr id="124938" name="Text Box 10">
              <a:extLst>
                <a:ext uri="{FF2B5EF4-FFF2-40B4-BE49-F238E27FC236}">
                  <a16:creationId xmlns:a16="http://schemas.microsoft.com/office/drawing/2014/main" id="{D220043C-28C0-4453-A0A9-A8EFFF21A1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1616"/>
              <a:ext cx="4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800"/>
                <a:t>261</a:t>
              </a:r>
            </a:p>
          </p:txBody>
        </p:sp>
      </p:grpSp>
      <p:sp>
        <p:nvSpPr>
          <p:cNvPr id="124940" name="Text Box 12">
            <a:extLst>
              <a:ext uri="{FF2B5EF4-FFF2-40B4-BE49-F238E27FC236}">
                <a16:creationId xmlns:a16="http://schemas.microsoft.com/office/drawing/2014/main" id="{2FFB1DE2-3B6C-4396-BE4C-C3A2D72F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4076701"/>
            <a:ext cx="33131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800"/>
              <a:t>i</a:t>
            </a:r>
            <a:r>
              <a:rPr lang="pt-BR" altLang="pt-BR" sz="4800" baseline="30000"/>
              <a:t>1047 </a:t>
            </a:r>
            <a:r>
              <a:rPr lang="pt-BR" altLang="pt-BR" sz="4800"/>
              <a:t>= i</a:t>
            </a:r>
            <a:r>
              <a:rPr lang="pt-BR" altLang="pt-BR" sz="4800" baseline="30000"/>
              <a:t>3 </a:t>
            </a:r>
            <a:r>
              <a:rPr lang="pt-BR" altLang="pt-BR" sz="4800"/>
              <a:t>= -i</a:t>
            </a:r>
          </a:p>
        </p:txBody>
      </p:sp>
      <p:sp>
        <p:nvSpPr>
          <p:cNvPr id="124942" name="Line 14">
            <a:extLst>
              <a:ext uri="{FF2B5EF4-FFF2-40B4-BE49-F238E27FC236}">
                <a16:creationId xmlns:a16="http://schemas.microsoft.com/office/drawing/2014/main" id="{181834B0-9663-4E23-8C8E-D94984DF83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16501" y="3427413"/>
            <a:ext cx="5762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603F252-523A-43CC-A2C6-F48741D2092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DCBD3EEC-6BCB-47ED-8FC9-FDC0D5A40F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5FEC8264-EB7D-4562-A21A-9C4A50795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/>
              <a:t>Número complexo no plano de Argand-Gauss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36C44D0-530F-43B6-9AE9-7FA63793E4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1"/>
            <a:ext cx="7924800" cy="4276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3600"/>
              <a:t>Os números complexos podem ser representados num plano, onde a reta das abscissas é a reta dos números reais e a das ordenadas é a reta dos números complexos. Esse plano é denominado plano de Argand-Gauss.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F73758-14C4-42DA-98E8-7BCF4AEE6CA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35DE695-9019-4ED9-84D9-BE3E6509D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8C69EA25-D373-4D4D-A7F9-614B91E97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2312DD5C-F778-4061-8365-9C3FB1C4A8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924800" cy="965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Colocar no plano de Argand-Gauss o número complexo z = 3 + 2i</a:t>
            </a:r>
          </a:p>
        </p:txBody>
      </p:sp>
      <p:grpSp>
        <p:nvGrpSpPr>
          <p:cNvPr id="130076" name="Group 28">
            <a:extLst>
              <a:ext uri="{FF2B5EF4-FFF2-40B4-BE49-F238E27FC236}">
                <a16:creationId xmlns:a16="http://schemas.microsoft.com/office/drawing/2014/main" id="{E9DEB2BD-669C-4A17-86DC-2B7FF73DF69D}"/>
              </a:ext>
            </a:extLst>
          </p:cNvPr>
          <p:cNvGrpSpPr>
            <a:grpSpLocks/>
          </p:cNvGrpSpPr>
          <p:nvPr/>
        </p:nvGrpSpPr>
        <p:grpSpPr bwMode="auto">
          <a:xfrm>
            <a:off x="4244976" y="2708276"/>
            <a:ext cx="4867275" cy="3054351"/>
            <a:chOff x="1714" y="1706"/>
            <a:chExt cx="3066" cy="1924"/>
          </a:xfrm>
        </p:grpSpPr>
        <p:sp>
          <p:nvSpPr>
            <p:cNvPr id="130056" name="Line 8">
              <a:extLst>
                <a:ext uri="{FF2B5EF4-FFF2-40B4-BE49-F238E27FC236}">
                  <a16:creationId xmlns:a16="http://schemas.microsoft.com/office/drawing/2014/main" id="{41C47766-2E3D-4AB1-BB76-4A9C9F7D4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3"/>
              <a:ext cx="0" cy="1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57" name="Line 9">
              <a:extLst>
                <a:ext uri="{FF2B5EF4-FFF2-40B4-BE49-F238E27FC236}">
                  <a16:creationId xmlns:a16="http://schemas.microsoft.com/office/drawing/2014/main" id="{C7BB293A-9928-4AD0-95A3-DD40ED3AF3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3294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58" name="Line 10">
              <a:extLst>
                <a:ext uri="{FF2B5EF4-FFF2-40B4-BE49-F238E27FC236}">
                  <a16:creationId xmlns:a16="http://schemas.microsoft.com/office/drawing/2014/main" id="{379798D6-DECF-49E1-9583-3E386DA60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329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59" name="Line 11">
              <a:extLst>
                <a:ext uri="{FF2B5EF4-FFF2-40B4-BE49-F238E27FC236}">
                  <a16:creationId xmlns:a16="http://schemas.microsoft.com/office/drawing/2014/main" id="{21240F22-F5AA-4F56-92DE-BF2DB9D6C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329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0" name="Line 12">
              <a:extLst>
                <a:ext uri="{FF2B5EF4-FFF2-40B4-BE49-F238E27FC236}">
                  <a16:creationId xmlns:a16="http://schemas.microsoft.com/office/drawing/2014/main" id="{046B698E-038C-4F19-90FD-EAD73D40B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29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1" name="Line 13">
              <a:extLst>
                <a:ext uri="{FF2B5EF4-FFF2-40B4-BE49-F238E27FC236}">
                  <a16:creationId xmlns:a16="http://schemas.microsoft.com/office/drawing/2014/main" id="{607B5446-1033-4A8F-AB07-11AF6754C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29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2" name="Line 14">
              <a:extLst>
                <a:ext uri="{FF2B5EF4-FFF2-40B4-BE49-F238E27FC236}">
                  <a16:creationId xmlns:a16="http://schemas.microsoft.com/office/drawing/2014/main" id="{5445E563-11CA-4B5E-A5F7-EB2404C3CF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3113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3" name="Line 15">
              <a:extLst>
                <a:ext uri="{FF2B5EF4-FFF2-40B4-BE49-F238E27FC236}">
                  <a16:creationId xmlns:a16="http://schemas.microsoft.com/office/drawing/2014/main" id="{80F6658B-CFC6-4BAC-A66E-BDEB53D71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2886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4" name="Line 16">
              <a:extLst>
                <a:ext uri="{FF2B5EF4-FFF2-40B4-BE49-F238E27FC236}">
                  <a16:creationId xmlns:a16="http://schemas.microsoft.com/office/drawing/2014/main" id="{C4A3A570-56AF-4607-800B-37E75FA9FA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2659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5" name="Line 17">
              <a:extLst>
                <a:ext uri="{FF2B5EF4-FFF2-40B4-BE49-F238E27FC236}">
                  <a16:creationId xmlns:a16="http://schemas.microsoft.com/office/drawing/2014/main" id="{00CBDFBD-E92A-462B-8972-11080661DA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73" y="2432"/>
              <a:ext cx="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67" name="Text Box 19">
              <a:extLst>
                <a:ext uri="{FF2B5EF4-FFF2-40B4-BE49-F238E27FC236}">
                  <a16:creationId xmlns:a16="http://schemas.microsoft.com/office/drawing/2014/main" id="{67D10F6C-7DC0-4824-864D-B4BBED2359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3339"/>
              <a:ext cx="102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1    2    3    4</a:t>
              </a:r>
            </a:p>
          </p:txBody>
        </p:sp>
        <p:sp>
          <p:nvSpPr>
            <p:cNvPr id="130068" name="Text Box 20">
              <a:extLst>
                <a:ext uri="{FF2B5EF4-FFF2-40B4-BE49-F238E27FC236}">
                  <a16:creationId xmlns:a16="http://schemas.microsoft.com/office/drawing/2014/main" id="{7E8F4143-09D6-411C-8BEC-F4181FB81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" y="2276"/>
              <a:ext cx="181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pt-BR" altLang="pt-BR" sz="2400"/>
                <a:t>4</a:t>
              </a:r>
            </a:p>
            <a:p>
              <a:r>
                <a:rPr lang="pt-BR" altLang="pt-BR" sz="2400"/>
                <a:t>3</a:t>
              </a:r>
            </a:p>
            <a:p>
              <a:r>
                <a:rPr lang="pt-BR" altLang="pt-BR" sz="2400"/>
                <a:t>2</a:t>
              </a:r>
            </a:p>
            <a:p>
              <a:r>
                <a:rPr lang="pt-BR" altLang="pt-BR" sz="2400"/>
                <a:t>1</a:t>
              </a:r>
            </a:p>
          </p:txBody>
        </p:sp>
        <p:sp>
          <p:nvSpPr>
            <p:cNvPr id="130070" name="Line 22">
              <a:extLst>
                <a:ext uri="{FF2B5EF4-FFF2-40B4-BE49-F238E27FC236}">
                  <a16:creationId xmlns:a16="http://schemas.microsoft.com/office/drawing/2014/main" id="{47DCC624-BF1B-4363-952E-FE52AEB2B5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9" y="2886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71" name="Line 23">
              <a:extLst>
                <a:ext uri="{FF2B5EF4-FFF2-40B4-BE49-F238E27FC236}">
                  <a16:creationId xmlns:a16="http://schemas.microsoft.com/office/drawing/2014/main" id="{445D3ADB-C9DB-4D12-A988-D79E79647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886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0072" name="Oval 24">
              <a:extLst>
                <a:ext uri="{FF2B5EF4-FFF2-40B4-BE49-F238E27FC236}">
                  <a16:creationId xmlns:a16="http://schemas.microsoft.com/office/drawing/2014/main" id="{38D09E09-C089-445F-81EE-0F9215812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6" y="2853"/>
              <a:ext cx="45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0073" name="Text Box 25">
              <a:extLst>
                <a:ext uri="{FF2B5EF4-FFF2-40B4-BE49-F238E27FC236}">
                  <a16:creationId xmlns:a16="http://schemas.microsoft.com/office/drawing/2014/main" id="{949A43FF-7872-428D-9743-ACA6E459A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2659"/>
              <a:ext cx="63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z = 3 + 2i</a:t>
              </a:r>
            </a:p>
          </p:txBody>
        </p:sp>
        <p:sp>
          <p:nvSpPr>
            <p:cNvPr id="130074" name="Text Box 26">
              <a:extLst>
                <a:ext uri="{FF2B5EF4-FFF2-40B4-BE49-F238E27FC236}">
                  <a16:creationId xmlns:a16="http://schemas.microsoft.com/office/drawing/2014/main" id="{A88B9851-BD8D-4E51-915C-261485E8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1706"/>
              <a:ext cx="1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y (reta imaginária)</a:t>
              </a:r>
            </a:p>
          </p:txBody>
        </p:sp>
        <p:sp>
          <p:nvSpPr>
            <p:cNvPr id="130075" name="Text Box 27">
              <a:extLst>
                <a:ext uri="{FF2B5EF4-FFF2-40B4-BE49-F238E27FC236}">
                  <a16:creationId xmlns:a16="http://schemas.microsoft.com/office/drawing/2014/main" id="{13AE05F0-3EC6-4830-813C-80A4B791A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4" y="3321"/>
              <a:ext cx="10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x (reta dos reais)</a:t>
              </a:r>
            </a:p>
          </p:txBody>
        </p:sp>
      </p:grp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778905FD-A32F-4A65-B863-BFEE6CB3866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8D31972C-0942-4E6E-BFC4-192BAA4BB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0C8E841F-7322-48B8-A71F-C45DBA104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 dirty="0"/>
              <a:t>Módulo e argumento de um número complexo 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4B866F4B-A46C-4E49-A635-04ACC92C0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1628775"/>
            <a:ext cx="7924800" cy="19002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No gráfico, o módulo de um número complexo z = a + bi é o segmento de reta que vai do ponto origem O(0,0) até o ponto do P(a, b) do número complexo z. O argumento de z é o ângulo que esta forma com o eixo das abscissas em sentido anti-horário.</a:t>
            </a:r>
          </a:p>
        </p:txBody>
      </p:sp>
      <p:grpSp>
        <p:nvGrpSpPr>
          <p:cNvPr id="133137" name="Group 17">
            <a:extLst>
              <a:ext uri="{FF2B5EF4-FFF2-40B4-BE49-F238E27FC236}">
                <a16:creationId xmlns:a16="http://schemas.microsoft.com/office/drawing/2014/main" id="{B35ABD65-AB61-4415-BC0C-5B8A95E88D8A}"/>
              </a:ext>
            </a:extLst>
          </p:cNvPr>
          <p:cNvGrpSpPr>
            <a:grpSpLocks/>
          </p:cNvGrpSpPr>
          <p:nvPr/>
        </p:nvGrpSpPr>
        <p:grpSpPr bwMode="auto">
          <a:xfrm>
            <a:off x="4079876" y="3500439"/>
            <a:ext cx="3529013" cy="2376487"/>
            <a:chOff x="1610" y="2205"/>
            <a:chExt cx="2223" cy="1497"/>
          </a:xfrm>
        </p:grpSpPr>
        <p:sp>
          <p:nvSpPr>
            <p:cNvPr id="133124" name="Line 4">
              <a:extLst>
                <a:ext uri="{FF2B5EF4-FFF2-40B4-BE49-F238E27FC236}">
                  <a16:creationId xmlns:a16="http://schemas.microsoft.com/office/drawing/2014/main" id="{073BB898-A9DB-40B9-BCFA-31719409D9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1" y="2205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25" name="Line 5">
              <a:extLst>
                <a:ext uri="{FF2B5EF4-FFF2-40B4-BE49-F238E27FC236}">
                  <a16:creationId xmlns:a16="http://schemas.microsoft.com/office/drawing/2014/main" id="{CE86EB26-4896-405B-8678-AC37CD9B56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612"/>
              <a:ext cx="22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26" name="Line 6">
              <a:extLst>
                <a:ext uri="{FF2B5EF4-FFF2-40B4-BE49-F238E27FC236}">
                  <a16:creationId xmlns:a16="http://schemas.microsoft.com/office/drawing/2014/main" id="{07B7A550-6257-4AF6-BCC7-B0040E089B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01" y="2931"/>
              <a:ext cx="1179" cy="681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27" name="Line 7">
              <a:extLst>
                <a:ext uri="{FF2B5EF4-FFF2-40B4-BE49-F238E27FC236}">
                  <a16:creationId xmlns:a16="http://schemas.microsoft.com/office/drawing/2014/main" id="{0EA09069-25DE-45AC-851F-852FECA79F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931"/>
              <a:ext cx="0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28" name="Line 8">
              <a:extLst>
                <a:ext uri="{FF2B5EF4-FFF2-40B4-BE49-F238E27FC236}">
                  <a16:creationId xmlns:a16="http://schemas.microsoft.com/office/drawing/2014/main" id="{26A23360-56FB-46A9-8779-0A0BD104FC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5" y="2931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31" name="Oval 11">
              <a:extLst>
                <a:ext uri="{FF2B5EF4-FFF2-40B4-BE49-F238E27FC236}">
                  <a16:creationId xmlns:a16="http://schemas.microsoft.com/office/drawing/2014/main" id="{289FC01A-8604-4A48-8806-A1A0EE6E9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7" y="2899"/>
              <a:ext cx="46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132" name="Text Box 12">
              <a:extLst>
                <a:ext uri="{FF2B5EF4-FFF2-40B4-BE49-F238E27FC236}">
                  <a16:creationId xmlns:a16="http://schemas.microsoft.com/office/drawing/2014/main" id="{846044FD-64C8-407C-838A-8176EEB7B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8" y="2732"/>
              <a:ext cx="6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/>
                <a:t>z = a + bi</a:t>
              </a:r>
            </a:p>
          </p:txBody>
        </p:sp>
        <p:sp>
          <p:nvSpPr>
            <p:cNvPr id="133133" name="Text Box 13">
              <a:extLst>
                <a:ext uri="{FF2B5EF4-FFF2-40B4-BE49-F238E27FC236}">
                  <a16:creationId xmlns:a16="http://schemas.microsoft.com/office/drawing/2014/main" id="{86EFFC62-B5FC-42D6-8033-8EFC3FE23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3067"/>
              <a:ext cx="1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ym typeface="Symbol" panose="05050102010706020507" pitchFamily="18" charset="2"/>
                </a:rPr>
                <a:t></a:t>
              </a:r>
            </a:p>
          </p:txBody>
        </p:sp>
        <p:sp>
          <p:nvSpPr>
            <p:cNvPr id="133135" name="Freeform 15">
              <a:extLst>
                <a:ext uri="{FF2B5EF4-FFF2-40B4-BE49-F238E27FC236}">
                  <a16:creationId xmlns:a16="http://schemas.microsoft.com/office/drawing/2014/main" id="{AFBCBD3A-4C46-4889-8E4B-C38A16B25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8" y="3430"/>
              <a:ext cx="136" cy="181"/>
            </a:xfrm>
            <a:custGeom>
              <a:avLst/>
              <a:gdLst>
                <a:gd name="T0" fmla="*/ 0 w 476"/>
                <a:gd name="T1" fmla="*/ 0 h 590"/>
                <a:gd name="T2" fmla="*/ 408 w 476"/>
                <a:gd name="T3" fmla="*/ 182 h 590"/>
                <a:gd name="T4" fmla="*/ 408 w 476"/>
                <a:gd name="T5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590">
                  <a:moveTo>
                    <a:pt x="0" y="0"/>
                  </a:moveTo>
                  <a:cubicBezTo>
                    <a:pt x="170" y="42"/>
                    <a:pt x="340" y="84"/>
                    <a:pt x="408" y="182"/>
                  </a:cubicBezTo>
                  <a:cubicBezTo>
                    <a:pt x="476" y="280"/>
                    <a:pt x="423" y="477"/>
                    <a:pt x="408" y="590"/>
                  </a:cubicBez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136" name="Text Box 16">
              <a:extLst>
                <a:ext uri="{FF2B5EF4-FFF2-40B4-BE49-F238E27FC236}">
                  <a16:creationId xmlns:a16="http://schemas.microsoft.com/office/drawing/2014/main" id="{58FEEDC1-97FA-43F5-8B52-74B5913F0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3319"/>
              <a:ext cx="6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ym typeface="Symbol" panose="05050102010706020507" pitchFamily="18" charset="2"/>
                </a:rPr>
                <a:t> = </a:t>
              </a:r>
              <a:r>
                <a:rPr lang="pt-BR" altLang="pt-BR"/>
                <a:t>arg(z)</a:t>
              </a:r>
            </a:p>
          </p:txBody>
        </p:sp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5E9C23E-18FB-4A9A-B0DB-16CD2EC6244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1324F8FD-CCF2-437F-AE31-40AFB2AB6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B8FA65CF-E621-46D4-BCA9-DD38BC6044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 dirty="0"/>
              <a:t>Módulo e argumento de um número complexo</a:t>
            </a:r>
          </a:p>
        </p:txBody>
      </p:sp>
      <p:graphicFrame>
        <p:nvGraphicFramePr>
          <p:cNvPr id="134167" name="Object 23">
            <a:extLst>
              <a:ext uri="{FF2B5EF4-FFF2-40B4-BE49-F238E27FC236}">
                <a16:creationId xmlns:a16="http://schemas.microsoft.com/office/drawing/2014/main" id="{4D7C8DAB-46FA-4DC0-89F6-9CC1A3FB389D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7104063" y="1700214"/>
          <a:ext cx="2303462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838080" imgH="266400" progId="Equation.3">
                  <p:embed/>
                </p:oleObj>
              </mc:Choice>
              <mc:Fallback>
                <p:oleObj name="Equation" r:id="rId3" imgW="838080" imgH="266400" progId="Equation.3">
                  <p:embed/>
                  <p:pic>
                    <p:nvPicPr>
                      <p:cNvPr id="134167" name="Object 23">
                        <a:extLst>
                          <a:ext uri="{FF2B5EF4-FFF2-40B4-BE49-F238E27FC236}">
                            <a16:creationId xmlns:a16="http://schemas.microsoft.com/office/drawing/2014/main" id="{4D7C8DAB-46FA-4DC0-89F6-9CC1A3FB38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063" y="1700214"/>
                        <a:ext cx="2303462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4165" name="Group 21">
            <a:extLst>
              <a:ext uri="{FF2B5EF4-FFF2-40B4-BE49-F238E27FC236}">
                <a16:creationId xmlns:a16="http://schemas.microsoft.com/office/drawing/2014/main" id="{D78A962D-DE15-4FB5-A44E-34ACA3898101}"/>
              </a:ext>
            </a:extLst>
          </p:cNvPr>
          <p:cNvGrpSpPr>
            <a:grpSpLocks/>
          </p:cNvGrpSpPr>
          <p:nvPr/>
        </p:nvGrpSpPr>
        <p:grpSpPr bwMode="auto">
          <a:xfrm>
            <a:off x="2208213" y="1989138"/>
            <a:ext cx="4222750" cy="3200400"/>
            <a:chOff x="612" y="1777"/>
            <a:chExt cx="2660" cy="2016"/>
          </a:xfrm>
        </p:grpSpPr>
        <p:sp>
          <p:nvSpPr>
            <p:cNvPr id="134149" name="Line 5">
              <a:extLst>
                <a:ext uri="{FF2B5EF4-FFF2-40B4-BE49-F238E27FC236}">
                  <a16:creationId xmlns:a16="http://schemas.microsoft.com/office/drawing/2014/main" id="{49CBCABC-F1A8-4E34-A655-CAC61CC76C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2" y="2205"/>
              <a:ext cx="6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0" name="Line 6">
              <a:extLst>
                <a:ext uri="{FF2B5EF4-FFF2-40B4-BE49-F238E27FC236}">
                  <a16:creationId xmlns:a16="http://schemas.microsoft.com/office/drawing/2014/main" id="{0D55F358-F39D-4990-9502-2F542BCD4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" y="3657"/>
              <a:ext cx="21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1" name="Line 7">
              <a:extLst>
                <a:ext uri="{FF2B5EF4-FFF2-40B4-BE49-F238E27FC236}">
                  <a16:creationId xmlns:a16="http://schemas.microsoft.com/office/drawing/2014/main" id="{06921807-A386-43D0-8716-D99776217F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2" y="2461"/>
              <a:ext cx="1684" cy="1177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2" name="Line 8">
              <a:extLst>
                <a:ext uri="{FF2B5EF4-FFF2-40B4-BE49-F238E27FC236}">
                  <a16:creationId xmlns:a16="http://schemas.microsoft.com/office/drawing/2014/main" id="{ECF1666C-150C-470A-8F27-5A351EABE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461"/>
              <a:ext cx="0" cy="11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3" name="Line 9">
              <a:extLst>
                <a:ext uri="{FF2B5EF4-FFF2-40B4-BE49-F238E27FC236}">
                  <a16:creationId xmlns:a16="http://schemas.microsoft.com/office/drawing/2014/main" id="{9C1929F5-27AE-4A06-85DD-61F481A8BC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6" y="2461"/>
              <a:ext cx="1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4" name="Oval 10">
              <a:extLst>
                <a:ext uri="{FF2B5EF4-FFF2-40B4-BE49-F238E27FC236}">
                  <a16:creationId xmlns:a16="http://schemas.microsoft.com/office/drawing/2014/main" id="{0FB14137-2790-4FE6-8EC3-AE53529D4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7" y="2406"/>
              <a:ext cx="66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4155" name="Text Box 11">
              <a:extLst>
                <a:ext uri="{FF2B5EF4-FFF2-40B4-BE49-F238E27FC236}">
                  <a16:creationId xmlns:a16="http://schemas.microsoft.com/office/drawing/2014/main" id="{C97DC037-926E-4010-8756-89D51AC75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2" y="2178"/>
              <a:ext cx="80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400"/>
                <a:t>z = a + bi</a:t>
              </a:r>
            </a:p>
          </p:txBody>
        </p:sp>
        <p:sp>
          <p:nvSpPr>
            <p:cNvPr id="134156" name="Text Box 12">
              <a:extLst>
                <a:ext uri="{FF2B5EF4-FFF2-40B4-BE49-F238E27FC236}">
                  <a16:creationId xmlns:a16="http://schemas.microsoft.com/office/drawing/2014/main" id="{D70EE290-1689-482E-9D9C-2084A79E5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9" y="2444"/>
              <a:ext cx="327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4800">
                  <a:sym typeface="Symbol" panose="05050102010706020507" pitchFamily="18" charset="2"/>
                </a:rPr>
                <a:t></a:t>
              </a:r>
            </a:p>
          </p:txBody>
        </p:sp>
        <p:sp>
          <p:nvSpPr>
            <p:cNvPr id="134157" name="Freeform 13">
              <a:extLst>
                <a:ext uri="{FF2B5EF4-FFF2-40B4-BE49-F238E27FC236}">
                  <a16:creationId xmlns:a16="http://schemas.microsoft.com/office/drawing/2014/main" id="{9BDF613C-CEB5-48ED-8F35-558617684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5" y="3323"/>
              <a:ext cx="194" cy="313"/>
            </a:xfrm>
            <a:custGeom>
              <a:avLst/>
              <a:gdLst>
                <a:gd name="T0" fmla="*/ 0 w 476"/>
                <a:gd name="T1" fmla="*/ 0 h 590"/>
                <a:gd name="T2" fmla="*/ 408 w 476"/>
                <a:gd name="T3" fmla="*/ 182 h 590"/>
                <a:gd name="T4" fmla="*/ 408 w 476"/>
                <a:gd name="T5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590">
                  <a:moveTo>
                    <a:pt x="0" y="0"/>
                  </a:moveTo>
                  <a:cubicBezTo>
                    <a:pt x="170" y="42"/>
                    <a:pt x="340" y="84"/>
                    <a:pt x="408" y="182"/>
                  </a:cubicBezTo>
                  <a:cubicBezTo>
                    <a:pt x="476" y="280"/>
                    <a:pt x="423" y="477"/>
                    <a:pt x="408" y="590"/>
                  </a:cubicBez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4158" name="Text Box 14">
              <a:extLst>
                <a:ext uri="{FF2B5EF4-FFF2-40B4-BE49-F238E27FC236}">
                  <a16:creationId xmlns:a16="http://schemas.microsoft.com/office/drawing/2014/main" id="{24CA8DA3-BE30-4693-8C48-E1BCD5EFE8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166"/>
              <a:ext cx="89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3600">
                  <a:sym typeface="Symbol" panose="05050102010706020507" pitchFamily="18" charset="2"/>
                </a:rPr>
                <a:t></a:t>
              </a:r>
              <a:r>
                <a:rPr lang="pt-BR" altLang="pt-BR" sz="2800"/>
                <a:t>=arg(z)</a:t>
              </a:r>
            </a:p>
          </p:txBody>
        </p:sp>
        <p:sp>
          <p:nvSpPr>
            <p:cNvPr id="134160" name="AutoShape 16">
              <a:extLst>
                <a:ext uri="{FF2B5EF4-FFF2-40B4-BE49-F238E27FC236}">
                  <a16:creationId xmlns:a16="http://schemas.microsoft.com/office/drawing/2014/main" id="{6D1966B2-C861-4C3B-8227-0C6C5685511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517" y="2478"/>
              <a:ext cx="136" cy="108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134162" name="Picture 18">
              <a:extLst>
                <a:ext uri="{FF2B5EF4-FFF2-40B4-BE49-F238E27FC236}">
                  <a16:creationId xmlns:a16="http://schemas.microsoft.com/office/drawing/2014/main" id="{7CF7A76C-9568-4AB5-98A4-855309861A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2205"/>
              <a:ext cx="1587" cy="2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4163" name="Text Box 19">
              <a:extLst>
                <a:ext uri="{FF2B5EF4-FFF2-40B4-BE49-F238E27FC236}">
                  <a16:creationId xmlns:a16="http://schemas.microsoft.com/office/drawing/2014/main" id="{DAF984CA-EEF6-440B-B785-C56111B8D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1" y="1777"/>
              <a:ext cx="2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800"/>
                <a:t>a</a:t>
              </a:r>
            </a:p>
          </p:txBody>
        </p:sp>
        <p:sp>
          <p:nvSpPr>
            <p:cNvPr id="134164" name="Text Box 20">
              <a:extLst>
                <a:ext uri="{FF2B5EF4-FFF2-40B4-BE49-F238E27FC236}">
                  <a16:creationId xmlns:a16="http://schemas.microsoft.com/office/drawing/2014/main" id="{574ADAE6-9633-4004-901D-A59B6F175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840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800"/>
                <a:t>b</a:t>
              </a:r>
            </a:p>
          </p:txBody>
        </p:sp>
      </p:grpSp>
      <p:graphicFrame>
        <p:nvGraphicFramePr>
          <p:cNvPr id="134169" name="Object 25">
            <a:extLst>
              <a:ext uri="{FF2B5EF4-FFF2-40B4-BE49-F238E27FC236}">
                <a16:creationId xmlns:a16="http://schemas.microsoft.com/office/drawing/2014/main" id="{23B4510A-0C4C-4431-B0CB-749F15E4033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7464426" y="2708276"/>
          <a:ext cx="1604963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634680" imgH="1282680" progId="Equation.3">
                  <p:embed/>
                </p:oleObj>
              </mc:Choice>
              <mc:Fallback>
                <p:oleObj name="Equation" r:id="rId6" imgW="634680" imgH="1282680" progId="Equation.3">
                  <p:embed/>
                  <p:pic>
                    <p:nvPicPr>
                      <p:cNvPr id="134169" name="Object 25">
                        <a:extLst>
                          <a:ext uri="{FF2B5EF4-FFF2-40B4-BE49-F238E27FC236}">
                            <a16:creationId xmlns:a16="http://schemas.microsoft.com/office/drawing/2014/main" id="{23B4510A-0C4C-4431-B0CB-749F15E40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6" y="2708276"/>
                        <a:ext cx="1604963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8BA8C715-3056-4E73-8603-F7A347271CC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DDA43A8B-6C05-4445-B3EC-25620E90B4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0D460CE5-86BC-4814-B68A-B41AC78EF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Forma trigonométrica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492BA7A8-CDD0-419E-85B4-4A8F0EA85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12525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/>
              <a:t>Utilizando as relações dadas no slide anterior e aplicando-as à forma algébrica, obtemos a forma trigonométrica de um número complexo.</a:t>
            </a:r>
          </a:p>
        </p:txBody>
      </p:sp>
      <p:graphicFrame>
        <p:nvGraphicFramePr>
          <p:cNvPr id="138248" name="Object 8">
            <a:extLst>
              <a:ext uri="{FF2B5EF4-FFF2-40B4-BE49-F238E27FC236}">
                <a16:creationId xmlns:a16="http://schemas.microsoft.com/office/drawing/2014/main" id="{936DA8FB-624E-4E7D-BE40-4023F9BA9B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0" y="2924176"/>
          <a:ext cx="2952750" cy="17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447560" imgH="863280" progId="Equation.3">
                  <p:embed/>
                </p:oleObj>
              </mc:Choice>
              <mc:Fallback>
                <p:oleObj name="Equation" r:id="rId3" imgW="1447560" imgH="863280" progId="Equation.3">
                  <p:embed/>
                  <p:pic>
                    <p:nvPicPr>
                      <p:cNvPr id="138248" name="Object 8">
                        <a:extLst>
                          <a:ext uri="{FF2B5EF4-FFF2-40B4-BE49-F238E27FC236}">
                            <a16:creationId xmlns:a16="http://schemas.microsoft.com/office/drawing/2014/main" id="{936DA8FB-624E-4E7D-BE40-4023F9BA9B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2924176"/>
                        <a:ext cx="2952750" cy="178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9" name="AutoShape 9">
            <a:extLst>
              <a:ext uri="{FF2B5EF4-FFF2-40B4-BE49-F238E27FC236}">
                <a16:creationId xmlns:a16="http://schemas.microsoft.com/office/drawing/2014/main" id="{DA305F76-34F8-4BF0-A1B4-435F52075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3500439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38250" name="Object 10">
            <a:extLst>
              <a:ext uri="{FF2B5EF4-FFF2-40B4-BE49-F238E27FC236}">
                <a16:creationId xmlns:a16="http://schemas.microsoft.com/office/drawing/2014/main" id="{85D01A71-09BE-41F9-A1E6-A2F0B778D4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9963" y="3357564"/>
          <a:ext cx="187166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609480" imgH="177480" progId="Equation.3">
                  <p:embed/>
                </p:oleObj>
              </mc:Choice>
              <mc:Fallback>
                <p:oleObj name="Equation" r:id="rId5" imgW="609480" imgH="177480" progId="Equation.3">
                  <p:embed/>
                  <p:pic>
                    <p:nvPicPr>
                      <p:cNvPr id="138250" name="Object 10">
                        <a:extLst>
                          <a:ext uri="{FF2B5EF4-FFF2-40B4-BE49-F238E27FC236}">
                            <a16:creationId xmlns:a16="http://schemas.microsoft.com/office/drawing/2014/main" id="{85D01A71-09BE-41F9-A1E6-A2F0B778D4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3357564"/>
                        <a:ext cx="1871662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2" name="Object 12">
            <a:extLst>
              <a:ext uri="{FF2B5EF4-FFF2-40B4-BE49-F238E27FC236}">
                <a16:creationId xmlns:a16="http://schemas.microsoft.com/office/drawing/2014/main" id="{109CD7FE-431C-4B83-A895-4FF8FAA241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92539" y="4941889"/>
          <a:ext cx="432117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269720" imgH="431640" progId="Equation.3">
                  <p:embed/>
                </p:oleObj>
              </mc:Choice>
              <mc:Fallback>
                <p:oleObj name="Equation" r:id="rId7" imgW="1269720" imgH="431640" progId="Equation.3">
                  <p:embed/>
                  <p:pic>
                    <p:nvPicPr>
                      <p:cNvPr id="138252" name="Object 12">
                        <a:extLst>
                          <a:ext uri="{FF2B5EF4-FFF2-40B4-BE49-F238E27FC236}">
                            <a16:creationId xmlns:a16="http://schemas.microsoft.com/office/drawing/2014/main" id="{109CD7FE-431C-4B83-A895-4FF8FAA241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9" y="4941889"/>
                        <a:ext cx="432117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ACC745F7-0096-434B-A6E7-93F15852DFD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D5EC0A6-B8EA-44A1-937A-9E18F47791F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144A752E-063F-4DD0-81E6-0B38ABB2E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AC67DED1-7C31-4B1D-BBE9-A7D72A38E1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850188" cy="7493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Passar para a forma trigonométrica o número complexo z = 1 + i</a:t>
            </a:r>
            <a:r>
              <a:rPr lang="pt-BR" altLang="pt-BR" sz="2400">
                <a:cs typeface="Arial" panose="020B0604020202020204" pitchFamily="34" charset="0"/>
              </a:rPr>
              <a:t>√3</a:t>
            </a:r>
          </a:p>
        </p:txBody>
      </p:sp>
      <p:graphicFrame>
        <p:nvGraphicFramePr>
          <p:cNvPr id="143367" name="Rectangle 7">
            <a:extLst>
              <a:ext uri="{FF2B5EF4-FFF2-40B4-BE49-F238E27FC236}">
                <a16:creationId xmlns:a16="http://schemas.microsoft.com/office/drawing/2014/main" id="{5E3DC33D-6023-4308-8056-3003B04DC0A8}"/>
              </a:ext>
            </a:extLst>
          </p:cNvPr>
          <p:cNvGraphicFramePr>
            <a:graphicFrameLocks/>
          </p:cNvGraphicFramePr>
          <p:nvPr/>
        </p:nvGraphicFramePr>
        <p:xfrm>
          <a:off x="3048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143367" name="Rectangle 7">
                        <a:extLst>
                          <a:ext uri="{FF2B5EF4-FFF2-40B4-BE49-F238E27FC236}">
                            <a16:creationId xmlns:a16="http://schemas.microsoft.com/office/drawing/2014/main" id="{5E3DC33D-6023-4308-8056-3003B04DC0A8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69" name="Object 9">
            <a:extLst>
              <a:ext uri="{FF2B5EF4-FFF2-40B4-BE49-F238E27FC236}">
                <a16:creationId xmlns:a16="http://schemas.microsoft.com/office/drawing/2014/main" id="{88F34B73-0CE0-4AA9-AFAE-D496370CB34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208214" y="2636838"/>
          <a:ext cx="7488237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4" imgW="2743200" imgH="1218960" progId="Equation.3">
                  <p:embed/>
                </p:oleObj>
              </mc:Choice>
              <mc:Fallback>
                <p:oleObj name="Equation" r:id="rId4" imgW="2743200" imgH="1218960" progId="Equation.3">
                  <p:embed/>
                  <p:pic>
                    <p:nvPicPr>
                      <p:cNvPr id="143369" name="Object 9">
                        <a:extLst>
                          <a:ext uri="{FF2B5EF4-FFF2-40B4-BE49-F238E27FC236}">
                            <a16:creationId xmlns:a16="http://schemas.microsoft.com/office/drawing/2014/main" id="{88F34B73-0CE0-4AA9-AFAE-D496370CB3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636838"/>
                        <a:ext cx="7488237" cy="332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4B11F037-8F39-4400-A6C1-141B1BE5C2A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8A3FA79-6677-4077-909E-BE6E3C3A3C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7198096C-CB59-4FDC-93C6-4F5C13D9C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altLang="pt-BR" sz="3400"/>
              <a:t>Operações com números complexos na forma trigonométrica - Multiplicação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550C68E7-05A8-4458-BB82-456AA760C0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924800" cy="16129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3600"/>
              <a:t>Para multiplicar números complexos na forma trigonométrica utilizamos a fórmula:</a:t>
            </a:r>
          </a:p>
        </p:txBody>
      </p:sp>
      <p:graphicFrame>
        <p:nvGraphicFramePr>
          <p:cNvPr id="147460" name="Object 4">
            <a:extLst>
              <a:ext uri="{FF2B5EF4-FFF2-40B4-BE49-F238E27FC236}">
                <a16:creationId xmlns:a16="http://schemas.microsoft.com/office/drawing/2014/main" id="{A02E8183-A804-47D1-A997-C5520681B0C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424114" y="4221163"/>
          <a:ext cx="74517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2374560" imgH="215640" progId="Equation.3">
                  <p:embed/>
                </p:oleObj>
              </mc:Choice>
              <mc:Fallback>
                <p:oleObj name="Equation" r:id="rId3" imgW="2374560" imgH="215640" progId="Equation.3">
                  <p:embed/>
                  <p:pic>
                    <p:nvPicPr>
                      <p:cNvPr id="147460" name="Object 4">
                        <a:extLst>
                          <a:ext uri="{FF2B5EF4-FFF2-40B4-BE49-F238E27FC236}">
                            <a16:creationId xmlns:a16="http://schemas.microsoft.com/office/drawing/2014/main" id="{A02E8183-A804-47D1-A997-C5520681B0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4221163"/>
                        <a:ext cx="7451725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150ADD1-F3C6-4688-BA47-A3049E077EE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83D8F2B-A921-40CB-A584-EA19EE7BAA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DEC5FAF-14AE-4CED-8A0B-EEBA60BDF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Conceito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1" name="Rectangle 3">
                <a:extLst>
                  <a:ext uri="{FF2B5EF4-FFF2-40B4-BE49-F238E27FC236}">
                    <a16:creationId xmlns:a16="http://schemas.microsoft.com/office/drawing/2014/main" id="{77DCBADE-136F-4F2A-A424-A7AB1480CE0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pt-BR" altLang="pt-BR" dirty="0"/>
                  <a:t>Os números complexos surgiram para sanar uma das maiores dúvidas que atormentavam os matemáticos: Qual o resultado da operação     X² + 1 = 0 ?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dirty="0"/>
                  <a:t>X² = -1 </a:t>
                </a:r>
                <a:r>
                  <a:rPr lang="pt-BR" altLang="pt-BR" dirty="0">
                    <a:sym typeface="Symbol" panose="05050102010706020507" pitchFamily="18" charset="2"/>
                  </a:rPr>
                  <a:t>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e>
                    </m:rad>
                  </m:oMath>
                </a14:m>
                <a:endParaRPr lang="pt-BR" altLang="pt-BR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3251" name="Rectangle 3">
                <a:extLst>
                  <a:ext uri="{FF2B5EF4-FFF2-40B4-BE49-F238E27FC236}">
                    <a16:creationId xmlns:a16="http://schemas.microsoft.com/office/drawing/2014/main" id="{77DCBADE-136F-4F2A-A424-A7AB1480CE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>
            <a:extLst>
              <a:ext uri="{FF2B5EF4-FFF2-40B4-BE49-F238E27FC236}">
                <a16:creationId xmlns:a16="http://schemas.microsoft.com/office/drawing/2014/main" id="{FD2BC52F-2273-4B5A-BD7C-FF7F0A42E18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4EC8DAA-A7F3-4CDC-8624-946877C86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7EB9D205-DCAF-4A8A-9D65-C6776CF4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altLang="pt-BR" sz="3400"/>
              <a:t>Operações com números complexos na forma trigonométrica - Divisão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30FB6408-3201-45AD-B853-00616B327E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600200"/>
            <a:ext cx="7778750" cy="14684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A fórmula para efetuar a divisão entre dois números complexos na forma trigonométrica é a seguinte:</a:t>
            </a:r>
          </a:p>
        </p:txBody>
      </p:sp>
      <p:graphicFrame>
        <p:nvGraphicFramePr>
          <p:cNvPr id="151556" name="Object 4">
            <a:extLst>
              <a:ext uri="{FF2B5EF4-FFF2-40B4-BE49-F238E27FC236}">
                <a16:creationId xmlns:a16="http://schemas.microsoft.com/office/drawing/2014/main" id="{36CDD45C-FEF3-4B21-B2F4-532BB1A47D86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208213" y="3716339"/>
          <a:ext cx="7416800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2171520" imgH="431640" progId="Equation.3">
                  <p:embed/>
                </p:oleObj>
              </mc:Choice>
              <mc:Fallback>
                <p:oleObj name="Equation" r:id="rId3" imgW="2171520" imgH="431640" progId="Equation.3">
                  <p:embed/>
                  <p:pic>
                    <p:nvPicPr>
                      <p:cNvPr id="151556" name="Object 4">
                        <a:extLst>
                          <a:ext uri="{FF2B5EF4-FFF2-40B4-BE49-F238E27FC236}">
                            <a16:creationId xmlns:a16="http://schemas.microsoft.com/office/drawing/2014/main" id="{36CDD45C-FEF3-4B21-B2F4-532BB1A47D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716339"/>
                        <a:ext cx="7416800" cy="147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69A8DE8C-18F3-4D11-93E3-E27DD5C038C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94853C8-BC10-494B-B692-59CAACD866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AD6FD346-4502-4CA8-8FC4-3AF892C7B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400"/>
              <a:t>Operações com números complexos na forma trigonométrica - Potenciação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813AF2C1-8AA3-4B0A-8A0B-E8F55774A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16129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Para efetuar a potenciação entre números complexos na forma trigonométrica utilizamos esta fórmula:</a:t>
            </a:r>
          </a:p>
        </p:txBody>
      </p:sp>
      <p:graphicFrame>
        <p:nvGraphicFramePr>
          <p:cNvPr id="155652" name="Object 4">
            <a:extLst>
              <a:ext uri="{FF2B5EF4-FFF2-40B4-BE49-F238E27FC236}">
                <a16:creationId xmlns:a16="http://schemas.microsoft.com/office/drawing/2014/main" id="{906215DA-B908-4586-8D7B-2840782829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76" y="3860801"/>
          <a:ext cx="62658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714320" imgH="279360" progId="Equation.3">
                  <p:embed/>
                </p:oleObj>
              </mc:Choice>
              <mc:Fallback>
                <p:oleObj name="Equation" r:id="rId3" imgW="1714320" imgH="279360" progId="Equation.3">
                  <p:embed/>
                  <p:pic>
                    <p:nvPicPr>
                      <p:cNvPr id="155652" name="Object 4">
                        <a:extLst>
                          <a:ext uri="{FF2B5EF4-FFF2-40B4-BE49-F238E27FC236}">
                            <a16:creationId xmlns:a16="http://schemas.microsoft.com/office/drawing/2014/main" id="{906215DA-B908-4586-8D7B-2840782829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6" y="3860801"/>
                        <a:ext cx="62658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879B9717-5347-4321-815B-779A1A841C0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4A631D2-8C2B-4197-810E-9CA2FB82DB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8C5265A-0730-467A-9FFD-A12BCD50C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400"/>
              <a:t>Operações com números complexos na forma trigonométrica – Radiciação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6455FBD4-A269-4A91-938F-8A3E49D78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21161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De forma análoga à potenciação, para efetuar a radiciação com números complexos na forma trigonométrica utilizamos a formula:</a:t>
            </a:r>
          </a:p>
        </p:txBody>
      </p:sp>
      <p:graphicFrame>
        <p:nvGraphicFramePr>
          <p:cNvPr id="157700" name="Object 4">
            <a:extLst>
              <a:ext uri="{FF2B5EF4-FFF2-40B4-BE49-F238E27FC236}">
                <a16:creationId xmlns:a16="http://schemas.microsoft.com/office/drawing/2014/main" id="{2C189E27-56CF-458F-9EAC-DCD924D147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5551" y="4076700"/>
          <a:ext cx="7129463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2539800" imgH="457200" progId="Equation.3">
                  <p:embed/>
                </p:oleObj>
              </mc:Choice>
              <mc:Fallback>
                <p:oleObj name="Equation" r:id="rId3" imgW="2539800" imgH="457200" progId="Equation.3">
                  <p:embed/>
                  <p:pic>
                    <p:nvPicPr>
                      <p:cNvPr id="157700" name="Object 4">
                        <a:extLst>
                          <a:ext uri="{FF2B5EF4-FFF2-40B4-BE49-F238E27FC236}">
                            <a16:creationId xmlns:a16="http://schemas.microsoft.com/office/drawing/2014/main" id="{2C189E27-56CF-458F-9EAC-DCD924D147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076700"/>
                        <a:ext cx="7129463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3246ECE-E813-4065-A423-B9FBF932D97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D91FC11-329F-4575-98EF-06787A7CE2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Polinômios idênticos: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1545" y="1412776"/>
            <a:ext cx="8676455" cy="4994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/>
              <a:t>A(x) = B(x) se, e somente se, os coeficientes das variáveis de mesmo expoentes, forem iguais, isto é, a</a:t>
            </a:r>
            <a:r>
              <a:rPr lang="pt-BR" baseline="-25000" dirty="0"/>
              <a:t>3</a:t>
            </a:r>
            <a:r>
              <a:rPr lang="pt-BR" dirty="0"/>
              <a:t>x</a:t>
            </a:r>
            <a:r>
              <a:rPr lang="pt-BR" baseline="30000" dirty="0"/>
              <a:t>3</a:t>
            </a:r>
            <a:r>
              <a:rPr lang="pt-BR" dirty="0"/>
              <a:t> = b</a:t>
            </a:r>
            <a:r>
              <a:rPr lang="pt-BR" baseline="-25000" dirty="0"/>
              <a:t>3</a:t>
            </a:r>
            <a:r>
              <a:rPr lang="pt-BR" dirty="0"/>
              <a:t>x</a:t>
            </a:r>
            <a:r>
              <a:rPr lang="pt-BR" baseline="30000" dirty="0"/>
              <a:t>3</a:t>
            </a:r>
            <a:r>
              <a:rPr lang="pt-BR" dirty="0"/>
              <a:t>, ..., a</a:t>
            </a:r>
            <a:r>
              <a:rPr lang="pt-BR" baseline="-25000" dirty="0"/>
              <a:t>1</a:t>
            </a:r>
            <a:r>
              <a:rPr lang="pt-BR" dirty="0"/>
              <a:t>x</a:t>
            </a:r>
            <a:r>
              <a:rPr lang="pt-BR" baseline="30000" dirty="0"/>
              <a:t>1</a:t>
            </a:r>
            <a:r>
              <a:rPr lang="pt-BR" dirty="0"/>
              <a:t> = b</a:t>
            </a:r>
            <a:r>
              <a:rPr lang="pt-BR" baseline="-25000" dirty="0"/>
              <a:t>1</a:t>
            </a:r>
            <a:r>
              <a:rPr lang="pt-BR" dirty="0"/>
              <a:t>x</a:t>
            </a:r>
            <a:r>
              <a:rPr lang="pt-BR" baseline="30000" dirty="0"/>
              <a:t>1</a:t>
            </a:r>
            <a:r>
              <a:rPr lang="pt-BR" dirty="0"/>
              <a:t>, ...  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Assim,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2x³ + 5x² + 10 </a:t>
            </a:r>
            <a:r>
              <a:rPr lang="pt-BR" dirty="0"/>
              <a:t>somente será igual a </a:t>
            </a:r>
          </a:p>
          <a:p>
            <a:pPr marL="0" indent="0" algn="ctr">
              <a:buNone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 + q)x³ + 2qx² + </a:t>
            </a:r>
            <a:r>
              <a:rPr lang="pt-BR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rx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+ 10 </a:t>
            </a:r>
            <a:r>
              <a:rPr lang="pt-BR" dirty="0"/>
              <a:t>se:</a:t>
            </a: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p + q = 2</a:t>
            </a: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2q = 5</a:t>
            </a: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r = 0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ave esquerda 3"/>
          <p:cNvSpPr/>
          <p:nvPr/>
        </p:nvSpPr>
        <p:spPr>
          <a:xfrm>
            <a:off x="2633869" y="4276328"/>
            <a:ext cx="288032" cy="144016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A18A07A-E834-4DF7-87CA-F73DB8BFD7B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16C12EDE-C3C6-4566-BBF8-CA3E6C185F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8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Polinômios nulos: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1545" y="1412776"/>
            <a:ext cx="8676455" cy="4994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/>
              <a:t>A(x) será nulo se, e somente se, os coeficientes das variáveis forem todos iguais a zero.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Assim,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 + q)x³ + 2qx² + </a:t>
            </a:r>
            <a:r>
              <a:rPr lang="pt-BR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rx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dirty="0"/>
              <a:t>será nulo se:</a:t>
            </a:r>
          </a:p>
          <a:p>
            <a:pPr marL="890588" indent="0">
              <a:buNone/>
            </a:pPr>
            <a:endParaRPr lang="pt-BR" b="1" dirty="0">
              <a:solidFill>
                <a:srgbClr val="FF0000"/>
              </a:solidFill>
            </a:endParaRP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p + q = 0</a:t>
            </a: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2q = 0</a:t>
            </a:r>
          </a:p>
          <a:p>
            <a:pPr marL="890588" indent="0">
              <a:buNone/>
            </a:pPr>
            <a:r>
              <a:rPr lang="pt-BR" b="1" dirty="0">
                <a:solidFill>
                  <a:srgbClr val="FF0000"/>
                </a:solidFill>
              </a:rPr>
              <a:t>r = 0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ave esquerda 3"/>
          <p:cNvSpPr/>
          <p:nvPr/>
        </p:nvSpPr>
        <p:spPr>
          <a:xfrm>
            <a:off x="2594112" y="3909982"/>
            <a:ext cx="288032" cy="144016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1C072DE-32D0-45EC-AC06-68938C623F1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7E28A927-591D-40AF-A26C-D3551A070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2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Grau de um polinômio: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63552" y="1268760"/>
            <a:ext cx="8229600" cy="4925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É o maior número expoente de x com coeficiente não nulo.</a:t>
            </a:r>
          </a:p>
          <a:p>
            <a:pPr marL="0" indent="0">
              <a:buNone/>
            </a:pP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316088" y="30515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sz="3200" dirty="0"/>
          </a:p>
          <a:p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320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    </a:t>
            </a:r>
          </a:p>
          <a:p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polinômio de grau 4</a:t>
            </a:r>
          </a:p>
          <a:p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10x</a:t>
            </a:r>
            <a:r>
              <a:rPr lang="pt-BR" sz="320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15x</a:t>
            </a:r>
            <a:r>
              <a:rPr lang="pt-BR" sz="320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+ 20x</a:t>
            </a:r>
            <a:r>
              <a:rPr lang="pt-BR" sz="320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      </a:t>
            </a:r>
          </a:p>
          <a:p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polinômio de grau 6</a:t>
            </a:r>
          </a:p>
        </p:txBody>
      </p:sp>
      <p:sp>
        <p:nvSpPr>
          <p:cNvPr id="5" name="Retângulo 4"/>
          <p:cNvSpPr/>
          <p:nvPr/>
        </p:nvSpPr>
        <p:spPr>
          <a:xfrm>
            <a:off x="6312024" y="3570967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 – 60000      </a:t>
            </a:r>
          </a:p>
          <a:p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polinômio de grau 1</a:t>
            </a:r>
          </a:p>
          <a:p>
            <a:r>
              <a:rPr lang="pt-BR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    </a:t>
            </a:r>
          </a:p>
          <a:p>
            <a:r>
              <a:rPr lang="pt-B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monômio de grau 0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C03AE11-2A06-4B59-ACDB-2135CD307A7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FC4653B-1627-438C-A611-5283AEB3A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1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Coeficiente dominante: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dirty="0"/>
              <a:t>Seja o polinômio de grau n:</a:t>
            </a:r>
          </a:p>
          <a:p>
            <a:pPr marL="0" indent="0" algn="ctr">
              <a:buNone/>
            </a:pP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 </a:t>
            </a:r>
            <a:r>
              <a:rPr lang="pt-BR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i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a</a:t>
            </a:r>
            <a:r>
              <a:rPr lang="pt-BR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 x</a:t>
            </a:r>
            <a:r>
              <a:rPr lang="pt-BR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... + a</a:t>
            </a:r>
            <a:r>
              <a:rPr lang="pt-BR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baseline="-25000" dirty="0"/>
              <a:t>   </a:t>
            </a:r>
            <a:r>
              <a:rPr lang="pt-BR" dirty="0"/>
              <a:t>com a</a:t>
            </a:r>
            <a:r>
              <a:rPr lang="pt-BR" baseline="-25000" dirty="0"/>
              <a:t>n</a:t>
            </a:r>
            <a:r>
              <a:rPr lang="pt-BR" dirty="0"/>
              <a:t> ≠ 0</a:t>
            </a:r>
          </a:p>
          <a:p>
            <a:pPr marL="0" indent="0">
              <a:buNone/>
            </a:pPr>
            <a:endParaRPr lang="pt-BR" baseline="-25000" dirty="0"/>
          </a:p>
          <a:p>
            <a:pPr marL="0" indent="0" algn="just">
              <a:buNone/>
            </a:pP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3173692" y="2741058"/>
            <a:ext cx="576064" cy="1584176"/>
            <a:chOff x="1331640" y="2708920"/>
            <a:chExt cx="576064" cy="1584176"/>
          </a:xfrm>
        </p:grpSpPr>
        <p:sp>
          <p:nvSpPr>
            <p:cNvPr id="4" name="Elipse 3"/>
            <p:cNvSpPr/>
            <p:nvPr/>
          </p:nvSpPr>
          <p:spPr>
            <a:xfrm>
              <a:off x="1331640" y="2708920"/>
              <a:ext cx="576064" cy="7920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" name="Conector de seta reta 5"/>
            <p:cNvCxnSpPr>
              <a:stCxn id="4" idx="4"/>
            </p:cNvCxnSpPr>
            <p:nvPr/>
          </p:nvCxnSpPr>
          <p:spPr>
            <a:xfrm>
              <a:off x="1619672" y="3501008"/>
              <a:ext cx="0" cy="7920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Retângulo 7"/>
          <p:cNvSpPr/>
          <p:nvPr/>
        </p:nvSpPr>
        <p:spPr>
          <a:xfrm>
            <a:off x="2827040" y="4325234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coeficiente dominante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/>
              <a:t>do polinômio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731FEAC-D9AE-4831-90F9-07E381D2D7E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BE4E86F-1D66-40BD-B932-CDD181B15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12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762" y="3941667"/>
            <a:ext cx="4331511" cy="97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932" y="2420889"/>
            <a:ext cx="3152244" cy="87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Operações com polinômios: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116905" y="15926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ADIÇÃO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448" y="3068961"/>
            <a:ext cx="503485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000" y="3349141"/>
            <a:ext cx="3045176" cy="671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to 7"/>
          <p:cNvCxnSpPr/>
          <p:nvPr/>
        </p:nvCxnSpPr>
        <p:spPr>
          <a:xfrm>
            <a:off x="4635000" y="4020517"/>
            <a:ext cx="326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9073544-936B-4CC7-9F0D-A5100DAAE52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1433FD99-FDC9-48DD-9D58-8CEBCC3336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1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697" y="2709691"/>
            <a:ext cx="829618" cy="144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932" y="2420889"/>
            <a:ext cx="3152244" cy="87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Operações com polinômios: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116905" y="15926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SUBTRAÇÃO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000" y="3349141"/>
            <a:ext cx="3045176" cy="671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ctor reto 7"/>
          <p:cNvCxnSpPr/>
          <p:nvPr/>
        </p:nvCxnSpPr>
        <p:spPr>
          <a:xfrm>
            <a:off x="4635000" y="4020517"/>
            <a:ext cx="326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939" y="4156288"/>
            <a:ext cx="4067322" cy="914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D1F53FFA-92CF-42EF-A7E9-092083C94FE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06D293AD-9074-49F4-BFC0-C34467EA4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0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5" y="4702314"/>
            <a:ext cx="1008111" cy="95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314" y="4792798"/>
            <a:ext cx="979597" cy="685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3215222"/>
            <a:ext cx="5040560" cy="107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897" y="4694970"/>
            <a:ext cx="1169261" cy="74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Operações com polinômios: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116905" y="15926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MULTIPLICAÇÃO</a:t>
            </a:r>
          </a:p>
        </p:txBody>
      </p:sp>
      <p:sp>
        <p:nvSpPr>
          <p:cNvPr id="4" name="Forma livre 3"/>
          <p:cNvSpPr/>
          <p:nvPr/>
        </p:nvSpPr>
        <p:spPr>
          <a:xfrm>
            <a:off x="4031070" y="2924945"/>
            <a:ext cx="1992923" cy="633047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456" y="4739714"/>
            <a:ext cx="714176" cy="73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orma livre 12"/>
          <p:cNvSpPr/>
          <p:nvPr/>
        </p:nvSpPr>
        <p:spPr>
          <a:xfrm>
            <a:off x="4031070" y="2898699"/>
            <a:ext cx="3073043" cy="633047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orma livre 14"/>
          <p:cNvSpPr/>
          <p:nvPr/>
        </p:nvSpPr>
        <p:spPr>
          <a:xfrm>
            <a:off x="4031070" y="2854905"/>
            <a:ext cx="4153163" cy="633047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041" y="4795768"/>
            <a:ext cx="1051785" cy="708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rma livre 16"/>
          <p:cNvSpPr/>
          <p:nvPr/>
        </p:nvSpPr>
        <p:spPr>
          <a:xfrm flipV="1">
            <a:off x="4744160" y="3917126"/>
            <a:ext cx="1220980" cy="399366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4797152"/>
            <a:ext cx="880723" cy="64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rma livre 18"/>
          <p:cNvSpPr/>
          <p:nvPr/>
        </p:nvSpPr>
        <p:spPr>
          <a:xfrm flipV="1">
            <a:off x="4706473" y="3948031"/>
            <a:ext cx="2359952" cy="439594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Forma livre 20"/>
          <p:cNvSpPr/>
          <p:nvPr/>
        </p:nvSpPr>
        <p:spPr>
          <a:xfrm flipV="1">
            <a:off x="4744161" y="4005064"/>
            <a:ext cx="3440071" cy="594538"/>
          </a:xfrm>
          <a:custGeom>
            <a:avLst/>
            <a:gdLst>
              <a:gd name="connsiteX0" fmla="*/ 0 w 1992923"/>
              <a:gd name="connsiteY0" fmla="*/ 539262 h 633047"/>
              <a:gd name="connsiteX1" fmla="*/ 70338 w 1992923"/>
              <a:gd name="connsiteY1" fmla="*/ 351693 h 633047"/>
              <a:gd name="connsiteX2" fmla="*/ 93785 w 1992923"/>
              <a:gd name="connsiteY2" fmla="*/ 281354 h 633047"/>
              <a:gd name="connsiteX3" fmla="*/ 211015 w 1992923"/>
              <a:gd name="connsiteY3" fmla="*/ 140677 h 633047"/>
              <a:gd name="connsiteX4" fmla="*/ 281354 w 1992923"/>
              <a:gd name="connsiteY4" fmla="*/ 117231 h 633047"/>
              <a:gd name="connsiteX5" fmla="*/ 351692 w 1992923"/>
              <a:gd name="connsiteY5" fmla="*/ 70339 h 633047"/>
              <a:gd name="connsiteX6" fmla="*/ 515815 w 1992923"/>
              <a:gd name="connsiteY6" fmla="*/ 23447 h 633047"/>
              <a:gd name="connsiteX7" fmla="*/ 586154 w 1992923"/>
              <a:gd name="connsiteY7" fmla="*/ 0 h 633047"/>
              <a:gd name="connsiteX8" fmla="*/ 1219200 w 1992923"/>
              <a:gd name="connsiteY8" fmla="*/ 46893 h 633047"/>
              <a:gd name="connsiteX9" fmla="*/ 1430215 w 1992923"/>
              <a:gd name="connsiteY9" fmla="*/ 117231 h 633047"/>
              <a:gd name="connsiteX10" fmla="*/ 1500554 w 1992923"/>
              <a:gd name="connsiteY10" fmla="*/ 140677 h 633047"/>
              <a:gd name="connsiteX11" fmla="*/ 1547446 w 1992923"/>
              <a:gd name="connsiteY11" fmla="*/ 187570 h 633047"/>
              <a:gd name="connsiteX12" fmla="*/ 1617785 w 1992923"/>
              <a:gd name="connsiteY12" fmla="*/ 211016 h 633047"/>
              <a:gd name="connsiteX13" fmla="*/ 1664677 w 1992923"/>
              <a:gd name="connsiteY13" fmla="*/ 281354 h 633047"/>
              <a:gd name="connsiteX14" fmla="*/ 1781908 w 1992923"/>
              <a:gd name="connsiteY14" fmla="*/ 375139 h 633047"/>
              <a:gd name="connsiteX15" fmla="*/ 1875692 w 1992923"/>
              <a:gd name="connsiteY15" fmla="*/ 492370 h 633047"/>
              <a:gd name="connsiteX16" fmla="*/ 1946031 w 1992923"/>
              <a:gd name="connsiteY16" fmla="*/ 609600 h 633047"/>
              <a:gd name="connsiteX17" fmla="*/ 1969477 w 1992923"/>
              <a:gd name="connsiteY17" fmla="*/ 539262 h 633047"/>
              <a:gd name="connsiteX18" fmla="*/ 1992923 w 1992923"/>
              <a:gd name="connsiteY18" fmla="*/ 304800 h 633047"/>
              <a:gd name="connsiteX19" fmla="*/ 1969477 w 1992923"/>
              <a:gd name="connsiteY19" fmla="*/ 375139 h 633047"/>
              <a:gd name="connsiteX20" fmla="*/ 1946031 w 1992923"/>
              <a:gd name="connsiteY20" fmla="*/ 633047 h 633047"/>
              <a:gd name="connsiteX21" fmla="*/ 1805354 w 1992923"/>
              <a:gd name="connsiteY21" fmla="*/ 586154 h 633047"/>
              <a:gd name="connsiteX22" fmla="*/ 1641231 w 1992923"/>
              <a:gd name="connsiteY22" fmla="*/ 562708 h 633047"/>
              <a:gd name="connsiteX23" fmla="*/ 1641231 w 1992923"/>
              <a:gd name="connsiteY23" fmla="*/ 539262 h 633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992923" h="633047">
                <a:moveTo>
                  <a:pt x="0" y="539262"/>
                </a:moveTo>
                <a:cubicBezTo>
                  <a:pt x="45234" y="313088"/>
                  <a:pt x="-10158" y="512684"/>
                  <a:pt x="70338" y="351693"/>
                </a:cubicBezTo>
                <a:cubicBezTo>
                  <a:pt x="81391" y="329588"/>
                  <a:pt x="82732" y="303459"/>
                  <a:pt x="93785" y="281354"/>
                </a:cubicBezTo>
                <a:cubicBezTo>
                  <a:pt x="115410" y="238104"/>
                  <a:pt x="172126" y="166603"/>
                  <a:pt x="211015" y="140677"/>
                </a:cubicBezTo>
                <a:cubicBezTo>
                  <a:pt x="231579" y="126968"/>
                  <a:pt x="257908" y="125046"/>
                  <a:pt x="281354" y="117231"/>
                </a:cubicBezTo>
                <a:cubicBezTo>
                  <a:pt x="304800" y="101600"/>
                  <a:pt x="326488" y="82941"/>
                  <a:pt x="351692" y="70339"/>
                </a:cubicBezTo>
                <a:cubicBezTo>
                  <a:pt x="389168" y="51601"/>
                  <a:pt x="480759" y="33463"/>
                  <a:pt x="515815" y="23447"/>
                </a:cubicBezTo>
                <a:cubicBezTo>
                  <a:pt x="539579" y="16657"/>
                  <a:pt x="562708" y="7816"/>
                  <a:pt x="586154" y="0"/>
                </a:cubicBezTo>
                <a:cubicBezTo>
                  <a:pt x="865566" y="12149"/>
                  <a:pt x="1003167" y="-17916"/>
                  <a:pt x="1219200" y="46893"/>
                </a:cubicBezTo>
                <a:cubicBezTo>
                  <a:pt x="1219217" y="46898"/>
                  <a:pt x="1395037" y="105505"/>
                  <a:pt x="1430215" y="117231"/>
                </a:cubicBezTo>
                <a:lnTo>
                  <a:pt x="1500554" y="140677"/>
                </a:lnTo>
                <a:cubicBezTo>
                  <a:pt x="1516185" y="156308"/>
                  <a:pt x="1528491" y="176197"/>
                  <a:pt x="1547446" y="187570"/>
                </a:cubicBezTo>
                <a:cubicBezTo>
                  <a:pt x="1568639" y="200286"/>
                  <a:pt x="1598486" y="195577"/>
                  <a:pt x="1617785" y="211016"/>
                </a:cubicBezTo>
                <a:cubicBezTo>
                  <a:pt x="1639789" y="228619"/>
                  <a:pt x="1644752" y="261429"/>
                  <a:pt x="1664677" y="281354"/>
                </a:cubicBezTo>
                <a:cubicBezTo>
                  <a:pt x="1786536" y="403214"/>
                  <a:pt x="1689101" y="259132"/>
                  <a:pt x="1781908" y="375139"/>
                </a:cubicBezTo>
                <a:cubicBezTo>
                  <a:pt x="1900227" y="523036"/>
                  <a:pt x="1762461" y="379137"/>
                  <a:pt x="1875692" y="492370"/>
                </a:cubicBezTo>
                <a:cubicBezTo>
                  <a:pt x="1877343" y="497322"/>
                  <a:pt x="1907409" y="622474"/>
                  <a:pt x="1946031" y="609600"/>
                </a:cubicBezTo>
                <a:cubicBezTo>
                  <a:pt x="1969477" y="601785"/>
                  <a:pt x="1961662" y="562708"/>
                  <a:pt x="1969477" y="539262"/>
                </a:cubicBezTo>
                <a:cubicBezTo>
                  <a:pt x="1977292" y="461108"/>
                  <a:pt x="1992923" y="383344"/>
                  <a:pt x="1992923" y="304800"/>
                </a:cubicBezTo>
                <a:cubicBezTo>
                  <a:pt x="1992923" y="280085"/>
                  <a:pt x="1972972" y="350673"/>
                  <a:pt x="1969477" y="375139"/>
                </a:cubicBezTo>
                <a:cubicBezTo>
                  <a:pt x="1957269" y="460595"/>
                  <a:pt x="1953846" y="547078"/>
                  <a:pt x="1946031" y="633047"/>
                </a:cubicBezTo>
                <a:cubicBezTo>
                  <a:pt x="1899139" y="617416"/>
                  <a:pt x="1854286" y="593144"/>
                  <a:pt x="1805354" y="586154"/>
                </a:cubicBezTo>
                <a:cubicBezTo>
                  <a:pt x="1750646" y="578339"/>
                  <a:pt x="1694368" y="577890"/>
                  <a:pt x="1641231" y="562708"/>
                </a:cubicBezTo>
                <a:cubicBezTo>
                  <a:pt x="1633716" y="560561"/>
                  <a:pt x="1641231" y="547077"/>
                  <a:pt x="1641231" y="5392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135" y="5527054"/>
            <a:ext cx="3847404" cy="94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6755623C-578F-4DA9-86BA-182CE308D45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108FE9BF-0D95-4471-B704-2B6DC729A65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7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4275" name="Rectangle 3">
                <a:extLst>
                  <a:ext uri="{FF2B5EF4-FFF2-40B4-BE49-F238E27FC236}">
                    <a16:creationId xmlns:a16="http://schemas.microsoft.com/office/drawing/2014/main" id="{7F168A83-8BD3-467D-B375-BC9D50FE4E1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pt-BR" altLang="pt-BR" dirty="0"/>
                  <a:t>Por isso, foi criado um número especial, que denominamos algebricamente como i, que elevado ao quadrado resulte em -1, matematicamente: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dirty="0"/>
                  <a:t>I² = -1 </a:t>
                </a:r>
                <a:r>
                  <a:rPr lang="pt-BR" altLang="pt-BR" dirty="0">
                    <a:sym typeface="Symbol" panose="05050102010706020507" pitchFamily="18" charset="2"/>
                  </a:rPr>
                  <a:t>i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e>
                    </m:rad>
                  </m:oMath>
                </a14:m>
                <a:endParaRPr lang="pt-BR" altLang="pt-BR" dirty="0">
                  <a:sym typeface="Symbol" panose="05050102010706020507" pitchFamily="18" charset="2"/>
                </a:endParaRPr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>
                  <a:sym typeface="Symbol" panose="05050102010706020507" pitchFamily="18" charset="2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pt-BR" altLang="pt-BR" dirty="0">
                    <a:sym typeface="Symbol" panose="05050102010706020507" pitchFamily="18" charset="2"/>
                  </a:rPr>
                  <a:t>Esse novo conceito possibilitou a resolução da equação mostrada anteriormente</a:t>
                </a:r>
              </a:p>
            </p:txBody>
          </p:sp>
        </mc:Choice>
        <mc:Fallback xmlns="">
          <p:sp>
            <p:nvSpPr>
              <p:cNvPr id="54275" name="Rectangle 3">
                <a:extLst>
                  <a:ext uri="{FF2B5EF4-FFF2-40B4-BE49-F238E27FC236}">
                    <a16:creationId xmlns:a16="http://schemas.microsoft.com/office/drawing/2014/main" id="{7F168A83-8BD3-467D-B375-BC9D50FE4E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ítulo 2">
            <a:extLst>
              <a:ext uri="{FF2B5EF4-FFF2-40B4-BE49-F238E27FC236}">
                <a16:creationId xmlns:a16="http://schemas.microsoft.com/office/drawing/2014/main" id="{0B261006-D014-4EAB-A086-10543FD9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93C72C8-9CE8-466C-A6B2-DB9BA7223A7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7E701F3-4E7A-4234-9825-7192851A7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047" y="1549225"/>
            <a:ext cx="794688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025938" y="21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C74FBC4-B88B-4790-BA5A-661BE25C1FA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0C91057-60F9-464C-9763-09A3339941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2025938" y="21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343164" y="3903712"/>
            <a:ext cx="504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(x) = B (x) ∙ Q (x) + R (x)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3431704" y="1340768"/>
            <a:ext cx="1700922" cy="1872208"/>
            <a:chOff x="2915816" y="1988840"/>
            <a:chExt cx="1700922" cy="1872208"/>
          </a:xfrm>
        </p:grpSpPr>
        <p:cxnSp>
          <p:nvCxnSpPr>
            <p:cNvPr id="6" name="Conector reto 5"/>
            <p:cNvCxnSpPr/>
            <p:nvPr/>
          </p:nvCxnSpPr>
          <p:spPr>
            <a:xfrm>
              <a:off x="2915816" y="1988840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915816" y="2635171"/>
              <a:ext cx="17009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CaixaDeTexto 18"/>
          <p:cNvSpPr txBox="1"/>
          <p:nvPr/>
        </p:nvSpPr>
        <p:spPr>
          <a:xfrm>
            <a:off x="3647728" y="134076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(x)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3647728" y="213950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(x)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351584" y="213950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(x)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2359968" y="139530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(x)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9E9CCF1-BE7F-4F99-BFD3-720E99D30A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ECB565F9-9C4D-46BF-BA72-F12907724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8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202593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DIVISÃO DE POLINÔMIOS:</a:t>
            </a:r>
          </a:p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da chave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779604" y="1521880"/>
            <a:ext cx="2180492" cy="2483185"/>
            <a:chOff x="2915816" y="1988840"/>
            <a:chExt cx="1700922" cy="1872208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2915816" y="1988840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>
              <a:off x="2915816" y="2635171"/>
              <a:ext cx="17009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CaixaDeTexto 27"/>
          <p:cNvSpPr txBox="1"/>
          <p:nvPr/>
        </p:nvSpPr>
        <p:spPr>
          <a:xfrm>
            <a:off x="2432810" y="1772817"/>
            <a:ext cx="2322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4950406" y="177455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979876" y="2276873"/>
            <a:ext cx="154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437310" y="238817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090338" y="1916832"/>
            <a:ext cx="40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Conector reto 30"/>
          <p:cNvCxnSpPr/>
          <p:nvPr/>
        </p:nvCxnSpPr>
        <p:spPr>
          <a:xfrm flipV="1">
            <a:off x="2531456" y="3032761"/>
            <a:ext cx="1512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368189" y="309878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5523748" y="2276873"/>
            <a:ext cx="190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68189" y="357475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783632" y="3223119"/>
            <a:ext cx="40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Conector reto 35"/>
          <p:cNvCxnSpPr/>
          <p:nvPr/>
        </p:nvCxnSpPr>
        <p:spPr>
          <a:xfrm flipV="1">
            <a:off x="3431704" y="4147338"/>
            <a:ext cx="1224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4354090" y="4240893"/>
            <a:ext cx="1525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F36DC86-9D2A-42C0-87F7-56A33426085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97A20FE1-B1EA-4F5F-96DE-AB114C363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202593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DIVISÃO DE POLINÔMIOS:</a:t>
            </a:r>
          </a:p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 da chave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7106362" y="1521880"/>
            <a:ext cx="2180492" cy="2483185"/>
            <a:chOff x="2915816" y="1988840"/>
            <a:chExt cx="1700922" cy="1872208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2915816" y="1988840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>
              <a:off x="2915816" y="2635171"/>
              <a:ext cx="17009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CaixaDeTexto 27"/>
          <p:cNvSpPr txBox="1"/>
          <p:nvPr/>
        </p:nvSpPr>
        <p:spPr>
          <a:xfrm>
            <a:off x="2432810" y="1772817"/>
            <a:ext cx="3707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36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7159194" y="1732167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7286382" y="2348880"/>
            <a:ext cx="1548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437310" y="2388172"/>
            <a:ext cx="344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36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x³ 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090338" y="1916832"/>
            <a:ext cx="40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Conector reto 30"/>
          <p:cNvCxnSpPr/>
          <p:nvPr/>
        </p:nvCxnSpPr>
        <p:spPr>
          <a:xfrm flipV="1">
            <a:off x="2531456" y="3032761"/>
            <a:ext cx="3132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CaixaDeTexto 31"/>
          <p:cNvSpPr txBox="1"/>
          <p:nvPr/>
        </p:nvSpPr>
        <p:spPr>
          <a:xfrm>
            <a:off x="3307903" y="3072842"/>
            <a:ext cx="5627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x³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7981455" y="2348881"/>
            <a:ext cx="130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68189" y="3574758"/>
            <a:ext cx="379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x³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+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864350" y="3257507"/>
            <a:ext cx="40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Conector reto 35"/>
          <p:cNvCxnSpPr/>
          <p:nvPr/>
        </p:nvCxnSpPr>
        <p:spPr>
          <a:xfrm flipV="1">
            <a:off x="3431704" y="4147338"/>
            <a:ext cx="3276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3431704" y="4221089"/>
            <a:ext cx="3674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–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786554" y="2348881"/>
            <a:ext cx="130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431704" y="4654878"/>
            <a:ext cx="3674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–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pt-BR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394594" y="4305870"/>
            <a:ext cx="405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Conector reto 23"/>
          <p:cNvCxnSpPr/>
          <p:nvPr/>
        </p:nvCxnSpPr>
        <p:spPr>
          <a:xfrm flipV="1">
            <a:off x="4655840" y="5227458"/>
            <a:ext cx="2340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4007769" y="5196300"/>
            <a:ext cx="3008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 </a:t>
            </a: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pt-BR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4FADB757-0E58-45FA-8729-7628A2E15FF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9" name="Imagem 38">
            <a:extLst>
              <a:ext uri="{FF2B5EF4-FFF2-40B4-BE49-F238E27FC236}">
                <a16:creationId xmlns:a16="http://schemas.microsoft.com/office/drawing/2014/main" id="{0EBD6C1C-F557-4289-B439-F873C4A7F6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/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262" y="3788780"/>
            <a:ext cx="4821187" cy="2736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186" y="316558"/>
            <a:ext cx="4898959" cy="60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161" y="908720"/>
            <a:ext cx="4680520" cy="2300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261" y="3068961"/>
            <a:ext cx="5224290" cy="718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FD38850-1BFD-447F-9A7C-0AD14E65A91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8B886D69-06B0-43B3-981B-ADE61B96AA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2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75126" y="836713"/>
            <a:ext cx="7931224" cy="122413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dividir um polinômio M(x) de grau m por um polinômio N (x) de grau de n:</a:t>
            </a:r>
          </a:p>
        </p:txBody>
      </p:sp>
      <p:sp>
        <p:nvSpPr>
          <p:cNvPr id="9" name="Retângulo 8"/>
          <p:cNvSpPr/>
          <p:nvPr/>
        </p:nvSpPr>
        <p:spPr>
          <a:xfrm>
            <a:off x="2570317" y="4077072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será o grau do polinômio quociente Q (x)?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553694" y="2951811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será o grau do polinômio resto R(x) ?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4A0DD12-5106-40B5-AD16-D78B354B23B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B1776D7B-71F3-4335-AA2F-39835C70E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26F9AB6-BED8-4F87-B74B-2F0F24D4E412}"/>
              </a:ext>
            </a:extLst>
          </p:cNvPr>
          <p:cNvSpPr txBox="1"/>
          <p:nvPr/>
        </p:nvSpPr>
        <p:spPr>
          <a:xfrm>
            <a:off x="5233646" y="3413476"/>
            <a:ext cx="2061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Inferior a n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D0DC67F-E24B-47D0-9B55-1E706F707EDD}"/>
              </a:ext>
            </a:extLst>
          </p:cNvPr>
          <p:cNvSpPr txBox="1"/>
          <p:nvPr/>
        </p:nvSpPr>
        <p:spPr>
          <a:xfrm>
            <a:off x="5109750" y="4590373"/>
            <a:ext cx="1048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m - n</a:t>
            </a:r>
          </a:p>
        </p:txBody>
      </p:sp>
    </p:spTree>
    <p:extLst>
      <p:ext uri="{BB962C8B-B14F-4D97-AF65-F5344CB8AC3E}">
        <p14:creationId xmlns:p14="http://schemas.microsoft.com/office/powerpoint/2010/main" val="392003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2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92950" y="133220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Aplica-se apenas a divisão de polinômios por binômios do tipo  (x + a) ou (x – a). </a:t>
            </a:r>
          </a:p>
          <a:p>
            <a:pPr marL="0" indent="0">
              <a:buNone/>
            </a:pPr>
            <a:r>
              <a:rPr lang="pt-BR" sz="2400" dirty="0"/>
              <a:t>Segue a mesma ideia do método da chave.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91544" y="2905780"/>
            <a:ext cx="464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A(x) = 3x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2x³ + 2x² – x + 1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791744" y="4293096"/>
          <a:ext cx="609600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3863752" y="4221088"/>
            <a:ext cx="6336704" cy="1872208"/>
            <a:chOff x="1331640" y="3861048"/>
            <a:chExt cx="6336704" cy="1872208"/>
          </a:xfrm>
        </p:grpSpPr>
        <p:cxnSp>
          <p:nvCxnSpPr>
            <p:cNvPr id="8" name="Conector reto 7"/>
            <p:cNvCxnSpPr/>
            <p:nvPr/>
          </p:nvCxnSpPr>
          <p:spPr>
            <a:xfrm>
              <a:off x="1331640" y="4581128"/>
              <a:ext cx="63367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195736" y="3861048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upo 11"/>
          <p:cNvGrpSpPr/>
          <p:nvPr/>
        </p:nvGrpSpPr>
        <p:grpSpPr>
          <a:xfrm>
            <a:off x="3571219" y="4034190"/>
            <a:ext cx="1049198" cy="735452"/>
            <a:chOff x="858506" y="2439046"/>
            <a:chExt cx="1049198" cy="1061962"/>
          </a:xfrm>
        </p:grpSpPr>
        <p:sp>
          <p:nvSpPr>
            <p:cNvPr id="13" name="Elipse 12"/>
            <p:cNvSpPr/>
            <p:nvPr/>
          </p:nvSpPr>
          <p:spPr>
            <a:xfrm>
              <a:off x="1331640" y="2708920"/>
              <a:ext cx="576064" cy="7920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4" name="Conector de seta reta 13"/>
            <p:cNvCxnSpPr/>
            <p:nvPr/>
          </p:nvCxnSpPr>
          <p:spPr>
            <a:xfrm flipH="1" flipV="1">
              <a:off x="858506" y="2439046"/>
              <a:ext cx="585065" cy="39604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7" name="CaixaDeTexto 16"/>
          <p:cNvSpPr txBox="1"/>
          <p:nvPr/>
        </p:nvSpPr>
        <p:spPr>
          <a:xfrm>
            <a:off x="1991545" y="3630504"/>
            <a:ext cx="1708883" cy="224676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FF0000"/>
                </a:solidFill>
              </a:rPr>
              <a:t>Raiz de</a:t>
            </a:r>
          </a:p>
          <a:p>
            <a:pPr algn="ctr"/>
            <a:r>
              <a:rPr lang="pt-BR" sz="2800" dirty="0">
                <a:solidFill>
                  <a:srgbClr val="FF0000"/>
                </a:solidFill>
              </a:rPr>
              <a:t>(x – 2) é 2, pois, </a:t>
            </a:r>
          </a:p>
          <a:p>
            <a:pPr algn="ctr"/>
            <a:r>
              <a:rPr lang="pt-BR" sz="2800" dirty="0">
                <a:solidFill>
                  <a:srgbClr val="FF0000"/>
                </a:solidFill>
              </a:rPr>
              <a:t>x – 2 = 0 =&gt; x = 2</a:t>
            </a:r>
          </a:p>
        </p:txBody>
      </p:sp>
      <p:sp>
        <p:nvSpPr>
          <p:cNvPr id="18" name="Chave esquerda 17"/>
          <p:cNvSpPr/>
          <p:nvPr/>
        </p:nvSpPr>
        <p:spPr>
          <a:xfrm rot="5400000">
            <a:off x="7166975" y="2051703"/>
            <a:ext cx="387551" cy="4239253"/>
          </a:xfrm>
          <a:prstGeom prst="lef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5735961" y="3501008"/>
            <a:ext cx="3487779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rgbClr val="FF0000"/>
                </a:solidFill>
              </a:rPr>
              <a:t>Coeficientes de A(x)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6455206" y="29057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 = x – 2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FFCD0B83-8A77-40D8-9208-3929D92596B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01D1E62E-B998-4055-86B5-A7C97ED46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9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2485" y="128744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Aplica-se apenas a divisão de polinômios por binômios do tipo  (x + a) ou (x – a). </a:t>
            </a:r>
          </a:p>
          <a:p>
            <a:pPr marL="0" indent="0">
              <a:buNone/>
            </a:pPr>
            <a:r>
              <a:rPr lang="pt-BR" sz="2400" dirty="0"/>
              <a:t>Segue a mesma ideia do método da chave.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91544" y="2905780"/>
            <a:ext cx="464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A(x) = 3x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2x³ + 2x² – x + 1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12460" y="5229200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791744" y="4293096"/>
          <a:ext cx="609600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3863752" y="4221088"/>
            <a:ext cx="6336704" cy="1872208"/>
            <a:chOff x="1331640" y="3861048"/>
            <a:chExt cx="6336704" cy="1872208"/>
          </a:xfrm>
        </p:grpSpPr>
        <p:cxnSp>
          <p:nvCxnSpPr>
            <p:cNvPr id="8" name="Conector reto 7"/>
            <p:cNvCxnSpPr/>
            <p:nvPr/>
          </p:nvCxnSpPr>
          <p:spPr>
            <a:xfrm>
              <a:off x="1331640" y="4581128"/>
              <a:ext cx="63367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195736" y="3861048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upo 20"/>
          <p:cNvGrpSpPr/>
          <p:nvPr/>
        </p:nvGrpSpPr>
        <p:grpSpPr>
          <a:xfrm>
            <a:off x="5159897" y="4221089"/>
            <a:ext cx="329807" cy="958485"/>
            <a:chOff x="1331640" y="2708920"/>
            <a:chExt cx="576064" cy="1188132"/>
          </a:xfrm>
        </p:grpSpPr>
        <p:sp>
          <p:nvSpPr>
            <p:cNvPr id="22" name="Elipse 21"/>
            <p:cNvSpPr/>
            <p:nvPr/>
          </p:nvSpPr>
          <p:spPr>
            <a:xfrm>
              <a:off x="1331640" y="2708920"/>
              <a:ext cx="576064" cy="7920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3" name="Conector de seta reta 22"/>
            <p:cNvCxnSpPr>
              <a:stCxn id="22" idx="4"/>
            </p:cNvCxnSpPr>
            <p:nvPr/>
          </p:nvCxnSpPr>
          <p:spPr>
            <a:xfrm>
              <a:off x="1619673" y="3501008"/>
              <a:ext cx="0" cy="39604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6455206" y="293187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 = x – 2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Forma livre 25"/>
          <p:cNvSpPr/>
          <p:nvPr/>
        </p:nvSpPr>
        <p:spPr>
          <a:xfrm>
            <a:off x="4009292" y="5064370"/>
            <a:ext cx="1172308" cy="679939"/>
          </a:xfrm>
          <a:custGeom>
            <a:avLst/>
            <a:gdLst>
              <a:gd name="connsiteX0" fmla="*/ 1172308 w 1172308"/>
              <a:gd name="connsiteY0" fmla="*/ 633046 h 679939"/>
              <a:gd name="connsiteX1" fmla="*/ 1031631 w 1172308"/>
              <a:gd name="connsiteY1" fmla="*/ 656493 h 679939"/>
              <a:gd name="connsiteX2" fmla="*/ 961293 w 1172308"/>
              <a:gd name="connsiteY2" fmla="*/ 679939 h 679939"/>
              <a:gd name="connsiteX3" fmla="*/ 492370 w 1172308"/>
              <a:gd name="connsiteY3" fmla="*/ 656493 h 679939"/>
              <a:gd name="connsiteX4" fmla="*/ 445477 w 1172308"/>
              <a:gd name="connsiteY4" fmla="*/ 609600 h 679939"/>
              <a:gd name="connsiteX5" fmla="*/ 398585 w 1172308"/>
              <a:gd name="connsiteY5" fmla="*/ 539262 h 679939"/>
              <a:gd name="connsiteX6" fmla="*/ 328246 w 1172308"/>
              <a:gd name="connsiteY6" fmla="*/ 492369 h 679939"/>
              <a:gd name="connsiteX7" fmla="*/ 281354 w 1172308"/>
              <a:gd name="connsiteY7" fmla="*/ 422031 h 679939"/>
              <a:gd name="connsiteX8" fmla="*/ 211016 w 1172308"/>
              <a:gd name="connsiteY8" fmla="*/ 375139 h 679939"/>
              <a:gd name="connsiteX9" fmla="*/ 187570 w 1172308"/>
              <a:gd name="connsiteY9" fmla="*/ 257908 h 679939"/>
              <a:gd name="connsiteX10" fmla="*/ 117231 w 1172308"/>
              <a:gd name="connsiteY10" fmla="*/ 93785 h 679939"/>
              <a:gd name="connsiteX11" fmla="*/ 93785 w 1172308"/>
              <a:gd name="connsiteY11" fmla="*/ 164123 h 679939"/>
              <a:gd name="connsiteX12" fmla="*/ 0 w 1172308"/>
              <a:gd name="connsiteY12" fmla="*/ 304800 h 679939"/>
              <a:gd name="connsiteX13" fmla="*/ 46893 w 1172308"/>
              <a:gd name="connsiteY13" fmla="*/ 164123 h 679939"/>
              <a:gd name="connsiteX14" fmla="*/ 117231 w 1172308"/>
              <a:gd name="connsiteY14" fmla="*/ 23446 h 679939"/>
              <a:gd name="connsiteX15" fmla="*/ 187570 w 1172308"/>
              <a:gd name="connsiteY15" fmla="*/ 0 h 679939"/>
              <a:gd name="connsiteX16" fmla="*/ 234462 w 1172308"/>
              <a:gd name="connsiteY16" fmla="*/ 46893 h 679939"/>
              <a:gd name="connsiteX17" fmla="*/ 375139 w 1172308"/>
              <a:gd name="connsiteY17" fmla="*/ 93785 h 679939"/>
              <a:gd name="connsiteX18" fmla="*/ 445477 w 1172308"/>
              <a:gd name="connsiteY18" fmla="*/ 164123 h 679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72308" h="679939">
                <a:moveTo>
                  <a:pt x="1172308" y="633046"/>
                </a:moveTo>
                <a:cubicBezTo>
                  <a:pt x="1125416" y="640862"/>
                  <a:pt x="1078038" y="646180"/>
                  <a:pt x="1031631" y="656493"/>
                </a:cubicBezTo>
                <a:cubicBezTo>
                  <a:pt x="1007505" y="661854"/>
                  <a:pt x="986007" y="679939"/>
                  <a:pt x="961293" y="679939"/>
                </a:cubicBezTo>
                <a:cubicBezTo>
                  <a:pt x="804790" y="679939"/>
                  <a:pt x="648678" y="664308"/>
                  <a:pt x="492370" y="656493"/>
                </a:cubicBezTo>
                <a:cubicBezTo>
                  <a:pt x="476739" y="640862"/>
                  <a:pt x="459286" y="626862"/>
                  <a:pt x="445477" y="609600"/>
                </a:cubicBezTo>
                <a:cubicBezTo>
                  <a:pt x="427874" y="587596"/>
                  <a:pt x="418510" y="559187"/>
                  <a:pt x="398585" y="539262"/>
                </a:cubicBezTo>
                <a:cubicBezTo>
                  <a:pt x="378659" y="519336"/>
                  <a:pt x="351692" y="508000"/>
                  <a:pt x="328246" y="492369"/>
                </a:cubicBezTo>
                <a:cubicBezTo>
                  <a:pt x="312615" y="468923"/>
                  <a:pt x="301279" y="441956"/>
                  <a:pt x="281354" y="422031"/>
                </a:cubicBezTo>
                <a:cubicBezTo>
                  <a:pt x="261429" y="402106"/>
                  <a:pt x="224996" y="399605"/>
                  <a:pt x="211016" y="375139"/>
                </a:cubicBezTo>
                <a:cubicBezTo>
                  <a:pt x="191245" y="340539"/>
                  <a:pt x="197235" y="296569"/>
                  <a:pt x="187570" y="257908"/>
                </a:cubicBezTo>
                <a:cubicBezTo>
                  <a:pt x="170321" y="188913"/>
                  <a:pt x="150780" y="160882"/>
                  <a:pt x="117231" y="93785"/>
                </a:cubicBezTo>
                <a:cubicBezTo>
                  <a:pt x="109416" y="117231"/>
                  <a:pt x="105787" y="142519"/>
                  <a:pt x="93785" y="164123"/>
                </a:cubicBezTo>
                <a:cubicBezTo>
                  <a:pt x="66415" y="213388"/>
                  <a:pt x="0" y="304800"/>
                  <a:pt x="0" y="304800"/>
                </a:cubicBezTo>
                <a:lnTo>
                  <a:pt x="46893" y="164123"/>
                </a:lnTo>
                <a:cubicBezTo>
                  <a:pt x="62338" y="117788"/>
                  <a:pt x="75913" y="56501"/>
                  <a:pt x="117231" y="23446"/>
                </a:cubicBezTo>
                <a:cubicBezTo>
                  <a:pt x="136530" y="8007"/>
                  <a:pt x="164124" y="7815"/>
                  <a:pt x="187570" y="0"/>
                </a:cubicBezTo>
                <a:cubicBezTo>
                  <a:pt x="203201" y="15631"/>
                  <a:pt x="214690" y="37007"/>
                  <a:pt x="234462" y="46893"/>
                </a:cubicBezTo>
                <a:cubicBezTo>
                  <a:pt x="278672" y="68998"/>
                  <a:pt x="375139" y="93785"/>
                  <a:pt x="375139" y="93785"/>
                </a:cubicBezTo>
                <a:cubicBezTo>
                  <a:pt x="451980" y="145012"/>
                  <a:pt x="445477" y="112498"/>
                  <a:pt x="445477" y="1641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Multiplicar 26"/>
          <p:cNvSpPr/>
          <p:nvPr/>
        </p:nvSpPr>
        <p:spPr>
          <a:xfrm>
            <a:off x="3575721" y="5404339"/>
            <a:ext cx="450050" cy="52449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Forma livre 27"/>
          <p:cNvSpPr/>
          <p:nvPr/>
        </p:nvSpPr>
        <p:spPr>
          <a:xfrm>
            <a:off x="4367809" y="3727939"/>
            <a:ext cx="1969477" cy="703385"/>
          </a:xfrm>
          <a:custGeom>
            <a:avLst/>
            <a:gdLst>
              <a:gd name="connsiteX0" fmla="*/ 0 w 1969477"/>
              <a:gd name="connsiteY0" fmla="*/ 422031 h 703385"/>
              <a:gd name="connsiteX1" fmla="*/ 46892 w 1969477"/>
              <a:gd name="connsiteY1" fmla="*/ 304800 h 703385"/>
              <a:gd name="connsiteX2" fmla="*/ 164123 w 1969477"/>
              <a:gd name="connsiteY2" fmla="*/ 211016 h 703385"/>
              <a:gd name="connsiteX3" fmla="*/ 304800 w 1969477"/>
              <a:gd name="connsiteY3" fmla="*/ 117231 h 703385"/>
              <a:gd name="connsiteX4" fmla="*/ 375139 w 1969477"/>
              <a:gd name="connsiteY4" fmla="*/ 70339 h 703385"/>
              <a:gd name="connsiteX5" fmla="*/ 492369 w 1969477"/>
              <a:gd name="connsiteY5" fmla="*/ 46893 h 703385"/>
              <a:gd name="connsiteX6" fmla="*/ 797169 w 1969477"/>
              <a:gd name="connsiteY6" fmla="*/ 0 h 703385"/>
              <a:gd name="connsiteX7" fmla="*/ 1312985 w 1969477"/>
              <a:gd name="connsiteY7" fmla="*/ 23447 h 703385"/>
              <a:gd name="connsiteX8" fmla="*/ 1406769 w 1969477"/>
              <a:gd name="connsiteY8" fmla="*/ 46893 h 703385"/>
              <a:gd name="connsiteX9" fmla="*/ 1453662 w 1969477"/>
              <a:gd name="connsiteY9" fmla="*/ 93785 h 703385"/>
              <a:gd name="connsiteX10" fmla="*/ 1711569 w 1969477"/>
              <a:gd name="connsiteY10" fmla="*/ 281354 h 703385"/>
              <a:gd name="connsiteX11" fmla="*/ 1781908 w 1969477"/>
              <a:gd name="connsiteY11" fmla="*/ 375139 h 703385"/>
              <a:gd name="connsiteX12" fmla="*/ 1875692 w 1969477"/>
              <a:gd name="connsiteY12" fmla="*/ 562708 h 703385"/>
              <a:gd name="connsiteX13" fmla="*/ 1922585 w 1969477"/>
              <a:gd name="connsiteY13" fmla="*/ 703385 h 703385"/>
              <a:gd name="connsiteX14" fmla="*/ 1969477 w 1969477"/>
              <a:gd name="connsiteY14" fmla="*/ 375139 h 703385"/>
              <a:gd name="connsiteX15" fmla="*/ 1946031 w 1969477"/>
              <a:gd name="connsiteY15" fmla="*/ 539262 h 703385"/>
              <a:gd name="connsiteX16" fmla="*/ 1875692 w 1969477"/>
              <a:gd name="connsiteY16" fmla="*/ 679939 h 703385"/>
              <a:gd name="connsiteX17" fmla="*/ 1641231 w 1969477"/>
              <a:gd name="connsiteY17" fmla="*/ 609600 h 703385"/>
              <a:gd name="connsiteX18" fmla="*/ 1594339 w 1969477"/>
              <a:gd name="connsiteY18" fmla="*/ 586154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69477" h="703385">
                <a:moveTo>
                  <a:pt x="0" y="422031"/>
                </a:moveTo>
                <a:cubicBezTo>
                  <a:pt x="15631" y="382954"/>
                  <a:pt x="26011" y="341342"/>
                  <a:pt x="46892" y="304800"/>
                </a:cubicBezTo>
                <a:cubicBezTo>
                  <a:pt x="71695" y="261394"/>
                  <a:pt x="128951" y="240326"/>
                  <a:pt x="164123" y="211016"/>
                </a:cubicBezTo>
                <a:cubicBezTo>
                  <a:pt x="364128" y="44345"/>
                  <a:pt x="119385" y="209938"/>
                  <a:pt x="304800" y="117231"/>
                </a:cubicBezTo>
                <a:cubicBezTo>
                  <a:pt x="330004" y="104629"/>
                  <a:pt x="348754" y="80233"/>
                  <a:pt x="375139" y="70339"/>
                </a:cubicBezTo>
                <a:cubicBezTo>
                  <a:pt x="412452" y="56347"/>
                  <a:pt x="453161" y="54022"/>
                  <a:pt x="492369" y="46893"/>
                </a:cubicBezTo>
                <a:cubicBezTo>
                  <a:pt x="611637" y="25208"/>
                  <a:pt x="674240" y="17562"/>
                  <a:pt x="797169" y="0"/>
                </a:cubicBezTo>
                <a:cubicBezTo>
                  <a:pt x="969108" y="7816"/>
                  <a:pt x="1141376" y="10246"/>
                  <a:pt x="1312985" y="23447"/>
                </a:cubicBezTo>
                <a:cubicBezTo>
                  <a:pt x="1345114" y="25918"/>
                  <a:pt x="1377947" y="32482"/>
                  <a:pt x="1406769" y="46893"/>
                </a:cubicBezTo>
                <a:cubicBezTo>
                  <a:pt x="1426541" y="56779"/>
                  <a:pt x="1436401" y="79976"/>
                  <a:pt x="1453662" y="93785"/>
                </a:cubicBezTo>
                <a:cubicBezTo>
                  <a:pt x="1540010" y="162863"/>
                  <a:pt x="1637409" y="182474"/>
                  <a:pt x="1711569" y="281354"/>
                </a:cubicBezTo>
                <a:lnTo>
                  <a:pt x="1781908" y="375139"/>
                </a:lnTo>
                <a:cubicBezTo>
                  <a:pt x="1849792" y="578790"/>
                  <a:pt x="1737272" y="258183"/>
                  <a:pt x="1875692" y="562708"/>
                </a:cubicBezTo>
                <a:cubicBezTo>
                  <a:pt x="1896146" y="607706"/>
                  <a:pt x="1922585" y="703385"/>
                  <a:pt x="1922585" y="703385"/>
                </a:cubicBezTo>
                <a:cubicBezTo>
                  <a:pt x="1965976" y="573212"/>
                  <a:pt x="1969477" y="580609"/>
                  <a:pt x="1969477" y="375139"/>
                </a:cubicBezTo>
                <a:cubicBezTo>
                  <a:pt x="1969477" y="319876"/>
                  <a:pt x="1955917" y="484890"/>
                  <a:pt x="1946031" y="539262"/>
                </a:cubicBezTo>
                <a:cubicBezTo>
                  <a:pt x="1926826" y="644890"/>
                  <a:pt x="1938784" y="616849"/>
                  <a:pt x="1875692" y="679939"/>
                </a:cubicBezTo>
                <a:cubicBezTo>
                  <a:pt x="1808378" y="663111"/>
                  <a:pt x="1698317" y="638143"/>
                  <a:pt x="1641231" y="609600"/>
                </a:cubicBezTo>
                <a:lnTo>
                  <a:pt x="1594339" y="586154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6168008" y="5210036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Mais 29"/>
          <p:cNvSpPr/>
          <p:nvPr/>
        </p:nvSpPr>
        <p:spPr>
          <a:xfrm>
            <a:off x="3791744" y="3550424"/>
            <a:ext cx="586154" cy="529206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571761E0-87B3-48BA-8315-BDE1865AEA2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5" name="Imagem 34">
            <a:extLst>
              <a:ext uri="{FF2B5EF4-FFF2-40B4-BE49-F238E27FC236}">
                <a16:creationId xmlns:a16="http://schemas.microsoft.com/office/drawing/2014/main" id="{C9BC87CC-038A-4106-BFE9-F29ADC6EE9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5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92950" y="128744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Aplica-se apenas a divisão de polinômios por binômios do tipo  (x + a) ou (x – a). </a:t>
            </a:r>
          </a:p>
          <a:p>
            <a:pPr marL="0" indent="0">
              <a:buNone/>
            </a:pPr>
            <a:r>
              <a:rPr lang="pt-BR" sz="2400" dirty="0"/>
              <a:t>Segue a mesma ideia do método da chave.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91544" y="2905780"/>
            <a:ext cx="464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A(x) = 3x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2x³ + 2x² – x + 1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12460" y="5229200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791744" y="4293096"/>
          <a:ext cx="609600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3863752" y="4221088"/>
            <a:ext cx="6336704" cy="1872208"/>
            <a:chOff x="1331640" y="3861048"/>
            <a:chExt cx="6336704" cy="1872208"/>
          </a:xfrm>
        </p:grpSpPr>
        <p:cxnSp>
          <p:nvCxnSpPr>
            <p:cNvPr id="8" name="Conector reto 7"/>
            <p:cNvCxnSpPr/>
            <p:nvPr/>
          </p:nvCxnSpPr>
          <p:spPr>
            <a:xfrm>
              <a:off x="1331640" y="4581128"/>
              <a:ext cx="63367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195736" y="3861048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6455206" y="29057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 = x – 2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ultiplicar 26"/>
          <p:cNvSpPr/>
          <p:nvPr/>
        </p:nvSpPr>
        <p:spPr>
          <a:xfrm>
            <a:off x="3575721" y="5404339"/>
            <a:ext cx="450050" cy="52449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6168008" y="5210036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Mais 29"/>
          <p:cNvSpPr/>
          <p:nvPr/>
        </p:nvSpPr>
        <p:spPr>
          <a:xfrm>
            <a:off x="3791744" y="3550424"/>
            <a:ext cx="586154" cy="529206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orma livre 6"/>
          <p:cNvSpPr/>
          <p:nvPr/>
        </p:nvSpPr>
        <p:spPr>
          <a:xfrm>
            <a:off x="4290646" y="4994031"/>
            <a:ext cx="2157046" cy="984738"/>
          </a:xfrm>
          <a:custGeom>
            <a:avLst/>
            <a:gdLst>
              <a:gd name="connsiteX0" fmla="*/ 2157046 w 2157046"/>
              <a:gd name="connsiteY0" fmla="*/ 773723 h 984738"/>
              <a:gd name="connsiteX1" fmla="*/ 1922585 w 2157046"/>
              <a:gd name="connsiteY1" fmla="*/ 867507 h 984738"/>
              <a:gd name="connsiteX2" fmla="*/ 1781908 w 2157046"/>
              <a:gd name="connsiteY2" fmla="*/ 890954 h 984738"/>
              <a:gd name="connsiteX3" fmla="*/ 1594339 w 2157046"/>
              <a:gd name="connsiteY3" fmla="*/ 961292 h 984738"/>
              <a:gd name="connsiteX4" fmla="*/ 1524000 w 2157046"/>
              <a:gd name="connsiteY4" fmla="*/ 984738 h 984738"/>
              <a:gd name="connsiteX5" fmla="*/ 937846 w 2157046"/>
              <a:gd name="connsiteY5" fmla="*/ 937846 h 984738"/>
              <a:gd name="connsiteX6" fmla="*/ 750277 w 2157046"/>
              <a:gd name="connsiteY6" fmla="*/ 820615 h 984738"/>
              <a:gd name="connsiteX7" fmla="*/ 633046 w 2157046"/>
              <a:gd name="connsiteY7" fmla="*/ 750277 h 984738"/>
              <a:gd name="connsiteX8" fmla="*/ 492369 w 2157046"/>
              <a:gd name="connsiteY8" fmla="*/ 633046 h 984738"/>
              <a:gd name="connsiteX9" fmla="*/ 422031 w 2157046"/>
              <a:gd name="connsiteY9" fmla="*/ 586154 h 984738"/>
              <a:gd name="connsiteX10" fmla="*/ 257908 w 2157046"/>
              <a:gd name="connsiteY10" fmla="*/ 398584 h 984738"/>
              <a:gd name="connsiteX11" fmla="*/ 187569 w 2157046"/>
              <a:gd name="connsiteY11" fmla="*/ 234461 h 984738"/>
              <a:gd name="connsiteX12" fmla="*/ 164123 w 2157046"/>
              <a:gd name="connsiteY12" fmla="*/ 140677 h 984738"/>
              <a:gd name="connsiteX13" fmla="*/ 117231 w 2157046"/>
              <a:gd name="connsiteY13" fmla="*/ 0 h 984738"/>
              <a:gd name="connsiteX14" fmla="*/ 46892 w 2157046"/>
              <a:gd name="connsiteY14" fmla="*/ 234461 h 984738"/>
              <a:gd name="connsiteX15" fmla="*/ 23446 w 2157046"/>
              <a:gd name="connsiteY15" fmla="*/ 304800 h 984738"/>
              <a:gd name="connsiteX16" fmla="*/ 0 w 2157046"/>
              <a:gd name="connsiteY16" fmla="*/ 422031 h 984738"/>
              <a:gd name="connsiteX17" fmla="*/ 23446 w 2157046"/>
              <a:gd name="connsiteY17" fmla="*/ 140677 h 984738"/>
              <a:gd name="connsiteX18" fmla="*/ 70339 w 2157046"/>
              <a:gd name="connsiteY18" fmla="*/ 0 h 984738"/>
              <a:gd name="connsiteX19" fmla="*/ 328246 w 2157046"/>
              <a:gd name="connsiteY19" fmla="*/ 70338 h 984738"/>
              <a:gd name="connsiteX20" fmla="*/ 445477 w 2157046"/>
              <a:gd name="connsiteY20" fmla="*/ 117231 h 98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57046" h="984738">
                <a:moveTo>
                  <a:pt x="2157046" y="773723"/>
                </a:moveTo>
                <a:cubicBezTo>
                  <a:pt x="2134645" y="783323"/>
                  <a:pt x="1981110" y="854501"/>
                  <a:pt x="1922585" y="867507"/>
                </a:cubicBezTo>
                <a:cubicBezTo>
                  <a:pt x="1876178" y="877820"/>
                  <a:pt x="1828315" y="880641"/>
                  <a:pt x="1781908" y="890954"/>
                </a:cubicBezTo>
                <a:cubicBezTo>
                  <a:pt x="1738361" y="900631"/>
                  <a:pt x="1620898" y="951332"/>
                  <a:pt x="1594339" y="961292"/>
                </a:cubicBezTo>
                <a:cubicBezTo>
                  <a:pt x="1571198" y="969970"/>
                  <a:pt x="1547446" y="976923"/>
                  <a:pt x="1524000" y="984738"/>
                </a:cubicBezTo>
                <a:cubicBezTo>
                  <a:pt x="1515550" y="984316"/>
                  <a:pt x="1081154" y="985615"/>
                  <a:pt x="937846" y="937846"/>
                </a:cubicBezTo>
                <a:cubicBezTo>
                  <a:pt x="846255" y="907316"/>
                  <a:pt x="830494" y="874093"/>
                  <a:pt x="750277" y="820615"/>
                </a:cubicBezTo>
                <a:cubicBezTo>
                  <a:pt x="712360" y="795337"/>
                  <a:pt x="670963" y="775555"/>
                  <a:pt x="633046" y="750277"/>
                </a:cubicBezTo>
                <a:cubicBezTo>
                  <a:pt x="393647" y="590677"/>
                  <a:pt x="639263" y="750560"/>
                  <a:pt x="492369" y="633046"/>
                </a:cubicBezTo>
                <a:cubicBezTo>
                  <a:pt x="470365" y="615443"/>
                  <a:pt x="443426" y="604492"/>
                  <a:pt x="422031" y="586154"/>
                </a:cubicBezTo>
                <a:cubicBezTo>
                  <a:pt x="337038" y="513303"/>
                  <a:pt x="322578" y="484812"/>
                  <a:pt x="257908" y="398584"/>
                </a:cubicBezTo>
                <a:cubicBezTo>
                  <a:pt x="190597" y="129339"/>
                  <a:pt x="284719" y="461144"/>
                  <a:pt x="187569" y="234461"/>
                </a:cubicBezTo>
                <a:cubicBezTo>
                  <a:pt x="174875" y="204843"/>
                  <a:pt x="173382" y="171541"/>
                  <a:pt x="164123" y="140677"/>
                </a:cubicBezTo>
                <a:cubicBezTo>
                  <a:pt x="149920" y="93333"/>
                  <a:pt x="117231" y="0"/>
                  <a:pt x="117231" y="0"/>
                </a:cubicBezTo>
                <a:cubicBezTo>
                  <a:pt x="81796" y="141741"/>
                  <a:pt x="103977" y="63208"/>
                  <a:pt x="46892" y="234461"/>
                </a:cubicBezTo>
                <a:cubicBezTo>
                  <a:pt x="39077" y="257907"/>
                  <a:pt x="28293" y="280565"/>
                  <a:pt x="23446" y="304800"/>
                </a:cubicBezTo>
                <a:lnTo>
                  <a:pt x="0" y="422031"/>
                </a:lnTo>
                <a:cubicBezTo>
                  <a:pt x="7815" y="328246"/>
                  <a:pt x="7974" y="233506"/>
                  <a:pt x="23446" y="140677"/>
                </a:cubicBezTo>
                <a:cubicBezTo>
                  <a:pt x="31572" y="91921"/>
                  <a:pt x="70339" y="0"/>
                  <a:pt x="70339" y="0"/>
                </a:cubicBezTo>
                <a:cubicBezTo>
                  <a:pt x="236039" y="33140"/>
                  <a:pt x="149762" y="10844"/>
                  <a:pt x="328246" y="70338"/>
                </a:cubicBezTo>
                <a:cubicBezTo>
                  <a:pt x="415165" y="99311"/>
                  <a:pt x="376479" y="82731"/>
                  <a:pt x="445477" y="11723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orma livre 8"/>
          <p:cNvSpPr/>
          <p:nvPr/>
        </p:nvSpPr>
        <p:spPr>
          <a:xfrm>
            <a:off x="4295801" y="3717033"/>
            <a:ext cx="2955313" cy="657641"/>
          </a:xfrm>
          <a:custGeom>
            <a:avLst/>
            <a:gdLst>
              <a:gd name="connsiteX0" fmla="*/ 0 w 2955313"/>
              <a:gd name="connsiteY0" fmla="*/ 656492 h 657641"/>
              <a:gd name="connsiteX1" fmla="*/ 93784 w 2955313"/>
              <a:gd name="connsiteY1" fmla="*/ 539262 h 657641"/>
              <a:gd name="connsiteX2" fmla="*/ 164123 w 2955313"/>
              <a:gd name="connsiteY2" fmla="*/ 492369 h 657641"/>
              <a:gd name="connsiteX3" fmla="*/ 351692 w 2955313"/>
              <a:gd name="connsiteY3" fmla="*/ 375139 h 657641"/>
              <a:gd name="connsiteX4" fmla="*/ 398584 w 2955313"/>
              <a:gd name="connsiteY4" fmla="*/ 328246 h 657641"/>
              <a:gd name="connsiteX5" fmla="*/ 609600 w 2955313"/>
              <a:gd name="connsiteY5" fmla="*/ 257908 h 657641"/>
              <a:gd name="connsiteX6" fmla="*/ 679938 w 2955313"/>
              <a:gd name="connsiteY6" fmla="*/ 234462 h 657641"/>
              <a:gd name="connsiteX7" fmla="*/ 797169 w 2955313"/>
              <a:gd name="connsiteY7" fmla="*/ 211015 h 657641"/>
              <a:gd name="connsiteX8" fmla="*/ 937846 w 2955313"/>
              <a:gd name="connsiteY8" fmla="*/ 164123 h 657641"/>
              <a:gd name="connsiteX9" fmla="*/ 1031630 w 2955313"/>
              <a:gd name="connsiteY9" fmla="*/ 140677 h 657641"/>
              <a:gd name="connsiteX10" fmla="*/ 1242646 w 2955313"/>
              <a:gd name="connsiteY10" fmla="*/ 70339 h 657641"/>
              <a:gd name="connsiteX11" fmla="*/ 1453661 w 2955313"/>
              <a:gd name="connsiteY11" fmla="*/ 23446 h 657641"/>
              <a:gd name="connsiteX12" fmla="*/ 1617784 w 2955313"/>
              <a:gd name="connsiteY12" fmla="*/ 0 h 657641"/>
              <a:gd name="connsiteX13" fmla="*/ 2344615 w 2955313"/>
              <a:gd name="connsiteY13" fmla="*/ 23446 h 657641"/>
              <a:gd name="connsiteX14" fmla="*/ 2461846 w 2955313"/>
              <a:gd name="connsiteY14" fmla="*/ 46892 h 657641"/>
              <a:gd name="connsiteX15" fmla="*/ 2579076 w 2955313"/>
              <a:gd name="connsiteY15" fmla="*/ 93785 h 657641"/>
              <a:gd name="connsiteX16" fmla="*/ 2766646 w 2955313"/>
              <a:gd name="connsiteY16" fmla="*/ 211015 h 657641"/>
              <a:gd name="connsiteX17" fmla="*/ 2813538 w 2955313"/>
              <a:gd name="connsiteY17" fmla="*/ 304800 h 657641"/>
              <a:gd name="connsiteX18" fmla="*/ 2836984 w 2955313"/>
              <a:gd name="connsiteY18" fmla="*/ 375139 h 657641"/>
              <a:gd name="connsiteX19" fmla="*/ 2930769 w 2955313"/>
              <a:gd name="connsiteY19" fmla="*/ 562708 h 657641"/>
              <a:gd name="connsiteX20" fmla="*/ 2954215 w 2955313"/>
              <a:gd name="connsiteY20" fmla="*/ 656492 h 657641"/>
              <a:gd name="connsiteX21" fmla="*/ 2954215 w 2955313"/>
              <a:gd name="connsiteY21" fmla="*/ 633046 h 657641"/>
              <a:gd name="connsiteX22" fmla="*/ 2883876 w 2955313"/>
              <a:gd name="connsiteY22" fmla="*/ 586154 h 657641"/>
              <a:gd name="connsiteX23" fmla="*/ 2790092 w 2955313"/>
              <a:gd name="connsiteY23" fmla="*/ 562708 h 657641"/>
              <a:gd name="connsiteX24" fmla="*/ 2719753 w 2955313"/>
              <a:gd name="connsiteY24" fmla="*/ 539262 h 657641"/>
              <a:gd name="connsiteX25" fmla="*/ 2672861 w 2955313"/>
              <a:gd name="connsiteY25" fmla="*/ 492369 h 657641"/>
              <a:gd name="connsiteX26" fmla="*/ 2579076 w 2955313"/>
              <a:gd name="connsiteY26" fmla="*/ 468923 h 657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955313" h="657641">
                <a:moveTo>
                  <a:pt x="0" y="656492"/>
                </a:moveTo>
                <a:cubicBezTo>
                  <a:pt x="31261" y="617415"/>
                  <a:pt x="58399" y="574647"/>
                  <a:pt x="93784" y="539262"/>
                </a:cubicBezTo>
                <a:cubicBezTo>
                  <a:pt x="113710" y="519336"/>
                  <a:pt x="141193" y="508748"/>
                  <a:pt x="164123" y="492369"/>
                </a:cubicBezTo>
                <a:cubicBezTo>
                  <a:pt x="306157" y="390916"/>
                  <a:pt x="204808" y="448580"/>
                  <a:pt x="351692" y="375139"/>
                </a:cubicBezTo>
                <a:cubicBezTo>
                  <a:pt x="367323" y="359508"/>
                  <a:pt x="378460" y="337393"/>
                  <a:pt x="398584" y="328246"/>
                </a:cubicBezTo>
                <a:cubicBezTo>
                  <a:pt x="466082" y="297565"/>
                  <a:pt x="539261" y="281354"/>
                  <a:pt x="609600" y="257908"/>
                </a:cubicBezTo>
                <a:cubicBezTo>
                  <a:pt x="633046" y="250093"/>
                  <a:pt x="655704" y="239309"/>
                  <a:pt x="679938" y="234462"/>
                </a:cubicBezTo>
                <a:cubicBezTo>
                  <a:pt x="719015" y="226646"/>
                  <a:pt x="758722" y="221501"/>
                  <a:pt x="797169" y="211015"/>
                </a:cubicBezTo>
                <a:cubicBezTo>
                  <a:pt x="844856" y="198009"/>
                  <a:pt x="889893" y="176111"/>
                  <a:pt x="937846" y="164123"/>
                </a:cubicBezTo>
                <a:cubicBezTo>
                  <a:pt x="969107" y="156308"/>
                  <a:pt x="1000831" y="150153"/>
                  <a:pt x="1031630" y="140677"/>
                </a:cubicBezTo>
                <a:cubicBezTo>
                  <a:pt x="1102495" y="118873"/>
                  <a:pt x="1170717" y="88322"/>
                  <a:pt x="1242646" y="70339"/>
                </a:cubicBezTo>
                <a:cubicBezTo>
                  <a:pt x="1326961" y="49259"/>
                  <a:pt x="1364354" y="38330"/>
                  <a:pt x="1453661" y="23446"/>
                </a:cubicBezTo>
                <a:cubicBezTo>
                  <a:pt x="1508172" y="14361"/>
                  <a:pt x="1563076" y="7815"/>
                  <a:pt x="1617784" y="0"/>
                </a:cubicBezTo>
                <a:cubicBezTo>
                  <a:pt x="1860061" y="7815"/>
                  <a:pt x="2102585" y="10000"/>
                  <a:pt x="2344615" y="23446"/>
                </a:cubicBezTo>
                <a:cubicBezTo>
                  <a:pt x="2384405" y="25657"/>
                  <a:pt x="2423676" y="35441"/>
                  <a:pt x="2461846" y="46892"/>
                </a:cubicBezTo>
                <a:cubicBezTo>
                  <a:pt x="2502158" y="58986"/>
                  <a:pt x="2542285" y="73346"/>
                  <a:pt x="2579076" y="93785"/>
                </a:cubicBezTo>
                <a:cubicBezTo>
                  <a:pt x="3126855" y="398108"/>
                  <a:pt x="2256853" y="-43879"/>
                  <a:pt x="2766646" y="211015"/>
                </a:cubicBezTo>
                <a:cubicBezTo>
                  <a:pt x="2782277" y="242277"/>
                  <a:pt x="2799770" y="272674"/>
                  <a:pt x="2813538" y="304800"/>
                </a:cubicBezTo>
                <a:cubicBezTo>
                  <a:pt x="2823273" y="327516"/>
                  <a:pt x="2826757" y="352640"/>
                  <a:pt x="2836984" y="375139"/>
                </a:cubicBezTo>
                <a:cubicBezTo>
                  <a:pt x="2865910" y="438776"/>
                  <a:pt x="2930769" y="562708"/>
                  <a:pt x="2930769" y="562708"/>
                </a:cubicBezTo>
                <a:cubicBezTo>
                  <a:pt x="2938584" y="593969"/>
                  <a:pt x="2944025" y="625922"/>
                  <a:pt x="2954215" y="656492"/>
                </a:cubicBezTo>
                <a:cubicBezTo>
                  <a:pt x="2956686" y="663906"/>
                  <a:pt x="2954215" y="633046"/>
                  <a:pt x="2954215" y="633046"/>
                </a:cubicBezTo>
                <a:cubicBezTo>
                  <a:pt x="2930769" y="617415"/>
                  <a:pt x="2909776" y="597254"/>
                  <a:pt x="2883876" y="586154"/>
                </a:cubicBezTo>
                <a:cubicBezTo>
                  <a:pt x="2854258" y="573461"/>
                  <a:pt x="2821076" y="571560"/>
                  <a:pt x="2790092" y="562708"/>
                </a:cubicBezTo>
                <a:cubicBezTo>
                  <a:pt x="2766328" y="555918"/>
                  <a:pt x="2743199" y="547077"/>
                  <a:pt x="2719753" y="539262"/>
                </a:cubicBezTo>
                <a:cubicBezTo>
                  <a:pt x="2704122" y="523631"/>
                  <a:pt x="2691816" y="503742"/>
                  <a:pt x="2672861" y="492369"/>
                </a:cubicBezTo>
                <a:cubicBezTo>
                  <a:pt x="2629666" y="466451"/>
                  <a:pt x="2616309" y="468923"/>
                  <a:pt x="2579076" y="4689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128684" y="5157192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9933BC7-18DA-43C6-8E59-3CAC3A48ACD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E23DE65F-4A5C-4908-8642-6633DDB40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8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15662" y="128744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Aplica-se apenas a divisão de polinômios por binômios do tipo  (x + a) ou (x – a). </a:t>
            </a:r>
          </a:p>
          <a:p>
            <a:pPr marL="0" indent="0">
              <a:buNone/>
            </a:pPr>
            <a:r>
              <a:rPr lang="pt-BR" sz="2400" dirty="0"/>
              <a:t>Segue a mesma ideia do método da chave.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91544" y="2905780"/>
            <a:ext cx="464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A(x) = 3x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2x³ + 2x² – x + 1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12460" y="5229200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791744" y="4293096"/>
          <a:ext cx="609600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3863752" y="4221088"/>
            <a:ext cx="6336704" cy="1872208"/>
            <a:chOff x="1331640" y="3861048"/>
            <a:chExt cx="6336704" cy="1872208"/>
          </a:xfrm>
        </p:grpSpPr>
        <p:cxnSp>
          <p:nvCxnSpPr>
            <p:cNvPr id="8" name="Conector reto 7"/>
            <p:cNvCxnSpPr/>
            <p:nvPr/>
          </p:nvCxnSpPr>
          <p:spPr>
            <a:xfrm>
              <a:off x="1331640" y="4581128"/>
              <a:ext cx="63367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195736" y="3861048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CaixaDeTexto 24"/>
          <p:cNvSpPr txBox="1"/>
          <p:nvPr/>
        </p:nvSpPr>
        <p:spPr>
          <a:xfrm>
            <a:off x="6455206" y="29057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 = x – 2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ultiplicar 26"/>
          <p:cNvSpPr/>
          <p:nvPr/>
        </p:nvSpPr>
        <p:spPr>
          <a:xfrm>
            <a:off x="3575721" y="5404339"/>
            <a:ext cx="450050" cy="52449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6168008" y="5210036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Mais 29"/>
          <p:cNvSpPr/>
          <p:nvPr/>
        </p:nvSpPr>
        <p:spPr>
          <a:xfrm>
            <a:off x="3791744" y="3550424"/>
            <a:ext cx="586154" cy="529206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128684" y="5157192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orma livre 11"/>
          <p:cNvSpPr/>
          <p:nvPr/>
        </p:nvSpPr>
        <p:spPr>
          <a:xfrm>
            <a:off x="4266336" y="4876774"/>
            <a:ext cx="3048865" cy="1242673"/>
          </a:xfrm>
          <a:custGeom>
            <a:avLst/>
            <a:gdLst>
              <a:gd name="connsiteX0" fmla="*/ 3048865 w 3048865"/>
              <a:gd name="connsiteY0" fmla="*/ 844089 h 1242673"/>
              <a:gd name="connsiteX1" fmla="*/ 2767511 w 3048865"/>
              <a:gd name="connsiteY1" fmla="*/ 984765 h 1242673"/>
              <a:gd name="connsiteX2" fmla="*/ 2673727 w 3048865"/>
              <a:gd name="connsiteY2" fmla="*/ 1055104 h 1242673"/>
              <a:gd name="connsiteX3" fmla="*/ 2603388 w 3048865"/>
              <a:gd name="connsiteY3" fmla="*/ 1078550 h 1242673"/>
              <a:gd name="connsiteX4" fmla="*/ 2533050 w 3048865"/>
              <a:gd name="connsiteY4" fmla="*/ 1125442 h 1242673"/>
              <a:gd name="connsiteX5" fmla="*/ 2368927 w 3048865"/>
              <a:gd name="connsiteY5" fmla="*/ 1195781 h 1242673"/>
              <a:gd name="connsiteX6" fmla="*/ 2228250 w 3048865"/>
              <a:gd name="connsiteY6" fmla="*/ 1219227 h 1242673"/>
              <a:gd name="connsiteX7" fmla="*/ 2134465 w 3048865"/>
              <a:gd name="connsiteY7" fmla="*/ 1242673 h 1242673"/>
              <a:gd name="connsiteX8" fmla="*/ 1173173 w 3048865"/>
              <a:gd name="connsiteY8" fmla="*/ 1195781 h 1242673"/>
              <a:gd name="connsiteX9" fmla="*/ 1102834 w 3048865"/>
              <a:gd name="connsiteY9" fmla="*/ 1172335 h 1242673"/>
              <a:gd name="connsiteX10" fmla="*/ 868373 w 3048865"/>
              <a:gd name="connsiteY10" fmla="*/ 1055104 h 1242673"/>
              <a:gd name="connsiteX11" fmla="*/ 680803 w 3048865"/>
              <a:gd name="connsiteY11" fmla="*/ 961319 h 1242673"/>
              <a:gd name="connsiteX12" fmla="*/ 587019 w 3048865"/>
              <a:gd name="connsiteY12" fmla="*/ 914427 h 1242673"/>
              <a:gd name="connsiteX13" fmla="*/ 399450 w 3048865"/>
              <a:gd name="connsiteY13" fmla="*/ 797196 h 1242673"/>
              <a:gd name="connsiteX14" fmla="*/ 305665 w 3048865"/>
              <a:gd name="connsiteY14" fmla="*/ 703412 h 1242673"/>
              <a:gd name="connsiteX15" fmla="*/ 235327 w 3048865"/>
              <a:gd name="connsiteY15" fmla="*/ 539289 h 1242673"/>
              <a:gd name="connsiteX16" fmla="*/ 211880 w 3048865"/>
              <a:gd name="connsiteY16" fmla="*/ 398612 h 1242673"/>
              <a:gd name="connsiteX17" fmla="*/ 164988 w 3048865"/>
              <a:gd name="connsiteY17" fmla="*/ 234489 h 1242673"/>
              <a:gd name="connsiteX18" fmla="*/ 141542 w 3048865"/>
              <a:gd name="connsiteY18" fmla="*/ 70365 h 1242673"/>
              <a:gd name="connsiteX19" fmla="*/ 94650 w 3048865"/>
              <a:gd name="connsiteY19" fmla="*/ 211042 h 1242673"/>
              <a:gd name="connsiteX20" fmla="*/ 71203 w 3048865"/>
              <a:gd name="connsiteY20" fmla="*/ 281381 h 1242673"/>
              <a:gd name="connsiteX21" fmla="*/ 24311 w 3048865"/>
              <a:gd name="connsiteY21" fmla="*/ 351719 h 1242673"/>
              <a:gd name="connsiteX22" fmla="*/ 865 w 3048865"/>
              <a:gd name="connsiteY22" fmla="*/ 422058 h 1242673"/>
              <a:gd name="connsiteX23" fmla="*/ 71203 w 3048865"/>
              <a:gd name="connsiteY23" fmla="*/ 140704 h 1242673"/>
              <a:gd name="connsiteX24" fmla="*/ 118096 w 3048865"/>
              <a:gd name="connsiteY24" fmla="*/ 70365 h 1242673"/>
              <a:gd name="connsiteX25" fmla="*/ 211880 w 3048865"/>
              <a:gd name="connsiteY25" fmla="*/ 93812 h 1242673"/>
              <a:gd name="connsiteX26" fmla="*/ 282219 w 3048865"/>
              <a:gd name="connsiteY26" fmla="*/ 117258 h 1242673"/>
              <a:gd name="connsiteX27" fmla="*/ 329111 w 3048865"/>
              <a:gd name="connsiteY27" fmla="*/ 187596 h 1242673"/>
              <a:gd name="connsiteX28" fmla="*/ 469788 w 3048865"/>
              <a:gd name="connsiteY28" fmla="*/ 328273 h 124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48865" h="1242673">
                <a:moveTo>
                  <a:pt x="3048865" y="844089"/>
                </a:moveTo>
                <a:cubicBezTo>
                  <a:pt x="2572391" y="1184426"/>
                  <a:pt x="3116592" y="829617"/>
                  <a:pt x="2767511" y="984765"/>
                </a:cubicBezTo>
                <a:cubicBezTo>
                  <a:pt x="2731802" y="1000636"/>
                  <a:pt x="2707655" y="1035716"/>
                  <a:pt x="2673727" y="1055104"/>
                </a:cubicBezTo>
                <a:cubicBezTo>
                  <a:pt x="2652269" y="1067366"/>
                  <a:pt x="2626834" y="1070735"/>
                  <a:pt x="2603388" y="1078550"/>
                </a:cubicBezTo>
                <a:cubicBezTo>
                  <a:pt x="2579942" y="1094181"/>
                  <a:pt x="2557516" y="1111461"/>
                  <a:pt x="2533050" y="1125442"/>
                </a:cubicBezTo>
                <a:cubicBezTo>
                  <a:pt x="2487435" y="1151508"/>
                  <a:pt x="2422732" y="1183824"/>
                  <a:pt x="2368927" y="1195781"/>
                </a:cubicBezTo>
                <a:cubicBezTo>
                  <a:pt x="2322520" y="1206094"/>
                  <a:pt x="2274866" y="1209904"/>
                  <a:pt x="2228250" y="1219227"/>
                </a:cubicBezTo>
                <a:cubicBezTo>
                  <a:pt x="2196652" y="1225547"/>
                  <a:pt x="2165727" y="1234858"/>
                  <a:pt x="2134465" y="1242673"/>
                </a:cubicBezTo>
                <a:cubicBezTo>
                  <a:pt x="1978970" y="1237961"/>
                  <a:pt x="1450425" y="1246190"/>
                  <a:pt x="1173173" y="1195781"/>
                </a:cubicBezTo>
                <a:cubicBezTo>
                  <a:pt x="1148857" y="1191360"/>
                  <a:pt x="1125274" y="1182692"/>
                  <a:pt x="1102834" y="1172335"/>
                </a:cubicBezTo>
                <a:cubicBezTo>
                  <a:pt x="1023498" y="1135718"/>
                  <a:pt x="946527" y="1094181"/>
                  <a:pt x="868373" y="1055104"/>
                </a:cubicBezTo>
                <a:lnTo>
                  <a:pt x="680803" y="961319"/>
                </a:lnTo>
                <a:cubicBezTo>
                  <a:pt x="649542" y="945688"/>
                  <a:pt x="616658" y="932951"/>
                  <a:pt x="587019" y="914427"/>
                </a:cubicBezTo>
                <a:cubicBezTo>
                  <a:pt x="524496" y="875350"/>
                  <a:pt x="451585" y="849331"/>
                  <a:pt x="399450" y="797196"/>
                </a:cubicBezTo>
                <a:lnTo>
                  <a:pt x="305665" y="703412"/>
                </a:lnTo>
                <a:cubicBezTo>
                  <a:pt x="276994" y="646068"/>
                  <a:pt x="249127" y="601387"/>
                  <a:pt x="235327" y="539289"/>
                </a:cubicBezTo>
                <a:cubicBezTo>
                  <a:pt x="225014" y="492882"/>
                  <a:pt x="222193" y="445019"/>
                  <a:pt x="211880" y="398612"/>
                </a:cubicBezTo>
                <a:cubicBezTo>
                  <a:pt x="161666" y="172652"/>
                  <a:pt x="216043" y="515294"/>
                  <a:pt x="164988" y="234489"/>
                </a:cubicBezTo>
                <a:cubicBezTo>
                  <a:pt x="155102" y="180117"/>
                  <a:pt x="149357" y="125073"/>
                  <a:pt x="141542" y="70365"/>
                </a:cubicBezTo>
                <a:lnTo>
                  <a:pt x="94650" y="211042"/>
                </a:lnTo>
                <a:cubicBezTo>
                  <a:pt x="86834" y="234488"/>
                  <a:pt x="84912" y="260817"/>
                  <a:pt x="71203" y="281381"/>
                </a:cubicBezTo>
                <a:lnTo>
                  <a:pt x="24311" y="351719"/>
                </a:lnTo>
                <a:cubicBezTo>
                  <a:pt x="16496" y="375165"/>
                  <a:pt x="-4496" y="446184"/>
                  <a:pt x="865" y="422058"/>
                </a:cubicBezTo>
                <a:cubicBezTo>
                  <a:pt x="21836" y="327689"/>
                  <a:pt x="40633" y="232414"/>
                  <a:pt x="71203" y="140704"/>
                </a:cubicBezTo>
                <a:cubicBezTo>
                  <a:pt x="80114" y="113971"/>
                  <a:pt x="102465" y="93811"/>
                  <a:pt x="118096" y="70365"/>
                </a:cubicBezTo>
                <a:cubicBezTo>
                  <a:pt x="160925" y="-58122"/>
                  <a:pt x="115605" y="13582"/>
                  <a:pt x="211880" y="93812"/>
                </a:cubicBezTo>
                <a:cubicBezTo>
                  <a:pt x="230866" y="109634"/>
                  <a:pt x="258773" y="109443"/>
                  <a:pt x="282219" y="117258"/>
                </a:cubicBezTo>
                <a:cubicBezTo>
                  <a:pt x="297850" y="140704"/>
                  <a:pt x="310773" y="166201"/>
                  <a:pt x="329111" y="187596"/>
                </a:cubicBezTo>
                <a:lnTo>
                  <a:pt x="469788" y="32827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livre 12"/>
          <p:cNvSpPr/>
          <p:nvPr/>
        </p:nvSpPr>
        <p:spPr>
          <a:xfrm>
            <a:off x="4501662" y="3751386"/>
            <a:ext cx="3657600" cy="586153"/>
          </a:xfrm>
          <a:custGeom>
            <a:avLst/>
            <a:gdLst>
              <a:gd name="connsiteX0" fmla="*/ 0 w 3657600"/>
              <a:gd name="connsiteY0" fmla="*/ 562707 h 586153"/>
              <a:gd name="connsiteX1" fmla="*/ 164123 w 3657600"/>
              <a:gd name="connsiteY1" fmla="*/ 398584 h 586153"/>
              <a:gd name="connsiteX2" fmla="*/ 328246 w 3657600"/>
              <a:gd name="connsiteY2" fmla="*/ 304800 h 586153"/>
              <a:gd name="connsiteX3" fmla="*/ 445476 w 3657600"/>
              <a:gd name="connsiteY3" fmla="*/ 257907 h 586153"/>
              <a:gd name="connsiteX4" fmla="*/ 844061 w 3657600"/>
              <a:gd name="connsiteY4" fmla="*/ 117230 h 586153"/>
              <a:gd name="connsiteX5" fmla="*/ 1008184 w 3657600"/>
              <a:gd name="connsiteY5" fmla="*/ 70338 h 586153"/>
              <a:gd name="connsiteX6" fmla="*/ 1078523 w 3657600"/>
              <a:gd name="connsiteY6" fmla="*/ 46892 h 586153"/>
              <a:gd name="connsiteX7" fmla="*/ 1312984 w 3657600"/>
              <a:gd name="connsiteY7" fmla="*/ 0 h 586153"/>
              <a:gd name="connsiteX8" fmla="*/ 2883876 w 3657600"/>
              <a:gd name="connsiteY8" fmla="*/ 23446 h 586153"/>
              <a:gd name="connsiteX9" fmla="*/ 3024553 w 3657600"/>
              <a:gd name="connsiteY9" fmla="*/ 46892 h 586153"/>
              <a:gd name="connsiteX10" fmla="*/ 3188676 w 3657600"/>
              <a:gd name="connsiteY10" fmla="*/ 93784 h 586153"/>
              <a:gd name="connsiteX11" fmla="*/ 3235569 w 3657600"/>
              <a:gd name="connsiteY11" fmla="*/ 140677 h 586153"/>
              <a:gd name="connsiteX12" fmla="*/ 3352800 w 3657600"/>
              <a:gd name="connsiteY12" fmla="*/ 187569 h 586153"/>
              <a:gd name="connsiteX13" fmla="*/ 3423138 w 3657600"/>
              <a:gd name="connsiteY13" fmla="*/ 281353 h 586153"/>
              <a:gd name="connsiteX14" fmla="*/ 3493476 w 3657600"/>
              <a:gd name="connsiteY14" fmla="*/ 328246 h 586153"/>
              <a:gd name="connsiteX15" fmla="*/ 3540369 w 3657600"/>
              <a:gd name="connsiteY15" fmla="*/ 375138 h 586153"/>
              <a:gd name="connsiteX16" fmla="*/ 3634153 w 3657600"/>
              <a:gd name="connsiteY16" fmla="*/ 515815 h 586153"/>
              <a:gd name="connsiteX17" fmla="*/ 3657600 w 3657600"/>
              <a:gd name="connsiteY17" fmla="*/ 234461 h 586153"/>
              <a:gd name="connsiteX18" fmla="*/ 3634153 w 3657600"/>
              <a:gd name="connsiteY18" fmla="*/ 328246 h 586153"/>
              <a:gd name="connsiteX19" fmla="*/ 3563815 w 3657600"/>
              <a:gd name="connsiteY19" fmla="*/ 586153 h 586153"/>
              <a:gd name="connsiteX20" fmla="*/ 3399692 w 3657600"/>
              <a:gd name="connsiteY20" fmla="*/ 515815 h 586153"/>
              <a:gd name="connsiteX21" fmla="*/ 3188676 w 3657600"/>
              <a:gd name="connsiteY21" fmla="*/ 468923 h 58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57600" h="586153">
                <a:moveTo>
                  <a:pt x="0" y="562707"/>
                </a:moveTo>
                <a:cubicBezTo>
                  <a:pt x="54708" y="507999"/>
                  <a:pt x="99749" y="441500"/>
                  <a:pt x="164123" y="398584"/>
                </a:cubicBezTo>
                <a:cubicBezTo>
                  <a:pt x="239563" y="348291"/>
                  <a:pt x="239001" y="344465"/>
                  <a:pt x="328246" y="304800"/>
                </a:cubicBezTo>
                <a:cubicBezTo>
                  <a:pt x="366706" y="287707"/>
                  <a:pt x="407337" y="275705"/>
                  <a:pt x="445476" y="257907"/>
                </a:cubicBezTo>
                <a:cubicBezTo>
                  <a:pt x="758588" y="111788"/>
                  <a:pt x="574957" y="155675"/>
                  <a:pt x="844061" y="117230"/>
                </a:cubicBezTo>
                <a:cubicBezTo>
                  <a:pt x="1012710" y="61014"/>
                  <a:pt x="802102" y="129218"/>
                  <a:pt x="1008184" y="70338"/>
                </a:cubicBezTo>
                <a:cubicBezTo>
                  <a:pt x="1031948" y="63548"/>
                  <a:pt x="1054441" y="52449"/>
                  <a:pt x="1078523" y="46892"/>
                </a:cubicBezTo>
                <a:cubicBezTo>
                  <a:pt x="1156183" y="28970"/>
                  <a:pt x="1312984" y="0"/>
                  <a:pt x="1312984" y="0"/>
                </a:cubicBezTo>
                <a:lnTo>
                  <a:pt x="2883876" y="23446"/>
                </a:lnTo>
                <a:cubicBezTo>
                  <a:pt x="2931397" y="24748"/>
                  <a:pt x="2978231" y="36202"/>
                  <a:pt x="3024553" y="46892"/>
                </a:cubicBezTo>
                <a:cubicBezTo>
                  <a:pt x="3079993" y="59686"/>
                  <a:pt x="3133968" y="78153"/>
                  <a:pt x="3188676" y="93784"/>
                </a:cubicBezTo>
                <a:cubicBezTo>
                  <a:pt x="3204307" y="109415"/>
                  <a:pt x="3216376" y="129710"/>
                  <a:pt x="3235569" y="140677"/>
                </a:cubicBezTo>
                <a:cubicBezTo>
                  <a:pt x="3272111" y="161558"/>
                  <a:pt x="3319130" y="162317"/>
                  <a:pt x="3352800" y="187569"/>
                </a:cubicBezTo>
                <a:cubicBezTo>
                  <a:pt x="3384061" y="211015"/>
                  <a:pt x="3395507" y="253722"/>
                  <a:pt x="3423138" y="281353"/>
                </a:cubicBezTo>
                <a:cubicBezTo>
                  <a:pt x="3443063" y="301278"/>
                  <a:pt x="3471472" y="310643"/>
                  <a:pt x="3493476" y="328246"/>
                </a:cubicBezTo>
                <a:cubicBezTo>
                  <a:pt x="3510737" y="342055"/>
                  <a:pt x="3527106" y="357454"/>
                  <a:pt x="3540369" y="375138"/>
                </a:cubicBezTo>
                <a:cubicBezTo>
                  <a:pt x="3574184" y="420224"/>
                  <a:pt x="3634153" y="515815"/>
                  <a:pt x="3634153" y="515815"/>
                </a:cubicBezTo>
                <a:cubicBezTo>
                  <a:pt x="3641969" y="422030"/>
                  <a:pt x="3657600" y="328571"/>
                  <a:pt x="3657600" y="234461"/>
                </a:cubicBezTo>
                <a:cubicBezTo>
                  <a:pt x="3657600" y="202237"/>
                  <a:pt x="3639917" y="296542"/>
                  <a:pt x="3634153" y="328246"/>
                </a:cubicBezTo>
                <a:cubicBezTo>
                  <a:pt x="3593596" y="551305"/>
                  <a:pt x="3643117" y="427549"/>
                  <a:pt x="3563815" y="586153"/>
                </a:cubicBezTo>
                <a:cubicBezTo>
                  <a:pt x="3452221" y="511758"/>
                  <a:pt x="3537330" y="557106"/>
                  <a:pt x="3399692" y="515815"/>
                </a:cubicBezTo>
                <a:cubicBezTo>
                  <a:pt x="3218670" y="461509"/>
                  <a:pt x="3317030" y="468923"/>
                  <a:pt x="3188676" y="4689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8245642" y="5138028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A162DEF-C951-445C-8305-31CF619A08D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AFD9AA9B-2ADF-42F4-9467-31491AE28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3F6D7CF9-A1F7-4C0A-B11E-67D7CE424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dirty="0"/>
              <a:t>Assim, foi criado um novo conjunto numérico denominado conjunto dos números complexos ou conjunto dos números imaginários, que representamos pela letra C.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dirty="0"/>
              <a:t>Conjunto dos números complexos = C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5B240BA-1F15-4C94-9350-5E412C0B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CONJUNTO DOS NÃMEROS COMPLEXOS">
            <a:extLst>
              <a:ext uri="{FF2B5EF4-FFF2-40B4-BE49-F238E27FC236}">
                <a16:creationId xmlns:a16="http://schemas.microsoft.com/office/drawing/2014/main" id="{039FAFBB-655E-464A-A542-620DF0501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25" y="3454400"/>
            <a:ext cx="3333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4FF0A23-B135-42BC-81AB-B25BD28A8F1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A4D3E4C-08F5-4BC4-9ADB-DFE2BFC09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2292950" y="131841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b="1" dirty="0"/>
              <a:t>LEMBRE-SE SEMPRE DE COLOCAR OS COEFICIENTES EM ORDEM DECRESCENTE E, QUANDO UM DELES NÃO TIVER, PREENCHER COM O NÚMERO ZERO.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2078941" y="2708921"/>
            <a:ext cx="4386475" cy="54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3119"/>
          <a:stretch/>
        </p:blipFill>
        <p:spPr bwMode="auto">
          <a:xfrm>
            <a:off x="7680177" y="2780928"/>
            <a:ext cx="2495055" cy="54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370" y="3455105"/>
            <a:ext cx="6624736" cy="180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5"/>
          <a:stretch/>
        </p:blipFill>
        <p:spPr bwMode="auto">
          <a:xfrm>
            <a:off x="4056186" y="4329100"/>
            <a:ext cx="5396921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02"/>
          <a:stretch/>
        </p:blipFill>
        <p:spPr bwMode="auto">
          <a:xfrm>
            <a:off x="3359696" y="5486400"/>
            <a:ext cx="5771422" cy="58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5287DE08-7AD8-4CE5-9340-6FBAF5986E6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B9664454-AECF-4098-B6E0-96B09CB317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2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Dispositivo prático de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Briot-Ruffini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92950" y="128744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Aplica-se apenas a divisão de polinômios por binômios do tipo  (x + a) ou (x – a). </a:t>
            </a:r>
          </a:p>
          <a:p>
            <a:pPr marL="0" indent="0">
              <a:buNone/>
            </a:pPr>
            <a:r>
              <a:rPr lang="pt-BR" sz="2400" dirty="0"/>
              <a:t>Segue a mesma ideia do método da chave.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91544" y="2905780"/>
            <a:ext cx="4644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A(x) = 3x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2x³ + 2x² – x + 1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112460" y="5229200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/>
          </p:nvPr>
        </p:nvGraphicFramePr>
        <p:xfrm>
          <a:off x="3791744" y="4293096"/>
          <a:ext cx="609600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3863752" y="4221088"/>
            <a:ext cx="6336704" cy="1872208"/>
            <a:chOff x="1331640" y="3861048"/>
            <a:chExt cx="6336704" cy="1872208"/>
          </a:xfrm>
        </p:grpSpPr>
        <p:cxnSp>
          <p:nvCxnSpPr>
            <p:cNvPr id="8" name="Conector reto 7"/>
            <p:cNvCxnSpPr/>
            <p:nvPr/>
          </p:nvCxnSpPr>
          <p:spPr>
            <a:xfrm>
              <a:off x="1331640" y="4581128"/>
              <a:ext cx="63367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195736" y="3861048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Multiplicar 26"/>
          <p:cNvSpPr/>
          <p:nvPr/>
        </p:nvSpPr>
        <p:spPr>
          <a:xfrm>
            <a:off x="3575721" y="5404339"/>
            <a:ext cx="450050" cy="52449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6168008" y="5210036"/>
            <a:ext cx="4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Mais 29"/>
          <p:cNvSpPr/>
          <p:nvPr/>
        </p:nvSpPr>
        <p:spPr>
          <a:xfrm>
            <a:off x="3791744" y="3550424"/>
            <a:ext cx="586154" cy="529206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128684" y="5157192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orma livre 11"/>
          <p:cNvSpPr/>
          <p:nvPr/>
        </p:nvSpPr>
        <p:spPr>
          <a:xfrm>
            <a:off x="4266335" y="4876774"/>
            <a:ext cx="4416654" cy="1242673"/>
          </a:xfrm>
          <a:custGeom>
            <a:avLst/>
            <a:gdLst>
              <a:gd name="connsiteX0" fmla="*/ 3048865 w 3048865"/>
              <a:gd name="connsiteY0" fmla="*/ 844089 h 1242673"/>
              <a:gd name="connsiteX1" fmla="*/ 2767511 w 3048865"/>
              <a:gd name="connsiteY1" fmla="*/ 984765 h 1242673"/>
              <a:gd name="connsiteX2" fmla="*/ 2673727 w 3048865"/>
              <a:gd name="connsiteY2" fmla="*/ 1055104 h 1242673"/>
              <a:gd name="connsiteX3" fmla="*/ 2603388 w 3048865"/>
              <a:gd name="connsiteY3" fmla="*/ 1078550 h 1242673"/>
              <a:gd name="connsiteX4" fmla="*/ 2533050 w 3048865"/>
              <a:gd name="connsiteY4" fmla="*/ 1125442 h 1242673"/>
              <a:gd name="connsiteX5" fmla="*/ 2368927 w 3048865"/>
              <a:gd name="connsiteY5" fmla="*/ 1195781 h 1242673"/>
              <a:gd name="connsiteX6" fmla="*/ 2228250 w 3048865"/>
              <a:gd name="connsiteY6" fmla="*/ 1219227 h 1242673"/>
              <a:gd name="connsiteX7" fmla="*/ 2134465 w 3048865"/>
              <a:gd name="connsiteY7" fmla="*/ 1242673 h 1242673"/>
              <a:gd name="connsiteX8" fmla="*/ 1173173 w 3048865"/>
              <a:gd name="connsiteY8" fmla="*/ 1195781 h 1242673"/>
              <a:gd name="connsiteX9" fmla="*/ 1102834 w 3048865"/>
              <a:gd name="connsiteY9" fmla="*/ 1172335 h 1242673"/>
              <a:gd name="connsiteX10" fmla="*/ 868373 w 3048865"/>
              <a:gd name="connsiteY10" fmla="*/ 1055104 h 1242673"/>
              <a:gd name="connsiteX11" fmla="*/ 680803 w 3048865"/>
              <a:gd name="connsiteY11" fmla="*/ 961319 h 1242673"/>
              <a:gd name="connsiteX12" fmla="*/ 587019 w 3048865"/>
              <a:gd name="connsiteY12" fmla="*/ 914427 h 1242673"/>
              <a:gd name="connsiteX13" fmla="*/ 399450 w 3048865"/>
              <a:gd name="connsiteY13" fmla="*/ 797196 h 1242673"/>
              <a:gd name="connsiteX14" fmla="*/ 305665 w 3048865"/>
              <a:gd name="connsiteY14" fmla="*/ 703412 h 1242673"/>
              <a:gd name="connsiteX15" fmla="*/ 235327 w 3048865"/>
              <a:gd name="connsiteY15" fmla="*/ 539289 h 1242673"/>
              <a:gd name="connsiteX16" fmla="*/ 211880 w 3048865"/>
              <a:gd name="connsiteY16" fmla="*/ 398612 h 1242673"/>
              <a:gd name="connsiteX17" fmla="*/ 164988 w 3048865"/>
              <a:gd name="connsiteY17" fmla="*/ 234489 h 1242673"/>
              <a:gd name="connsiteX18" fmla="*/ 141542 w 3048865"/>
              <a:gd name="connsiteY18" fmla="*/ 70365 h 1242673"/>
              <a:gd name="connsiteX19" fmla="*/ 94650 w 3048865"/>
              <a:gd name="connsiteY19" fmla="*/ 211042 h 1242673"/>
              <a:gd name="connsiteX20" fmla="*/ 71203 w 3048865"/>
              <a:gd name="connsiteY20" fmla="*/ 281381 h 1242673"/>
              <a:gd name="connsiteX21" fmla="*/ 24311 w 3048865"/>
              <a:gd name="connsiteY21" fmla="*/ 351719 h 1242673"/>
              <a:gd name="connsiteX22" fmla="*/ 865 w 3048865"/>
              <a:gd name="connsiteY22" fmla="*/ 422058 h 1242673"/>
              <a:gd name="connsiteX23" fmla="*/ 71203 w 3048865"/>
              <a:gd name="connsiteY23" fmla="*/ 140704 h 1242673"/>
              <a:gd name="connsiteX24" fmla="*/ 118096 w 3048865"/>
              <a:gd name="connsiteY24" fmla="*/ 70365 h 1242673"/>
              <a:gd name="connsiteX25" fmla="*/ 211880 w 3048865"/>
              <a:gd name="connsiteY25" fmla="*/ 93812 h 1242673"/>
              <a:gd name="connsiteX26" fmla="*/ 282219 w 3048865"/>
              <a:gd name="connsiteY26" fmla="*/ 117258 h 1242673"/>
              <a:gd name="connsiteX27" fmla="*/ 329111 w 3048865"/>
              <a:gd name="connsiteY27" fmla="*/ 187596 h 1242673"/>
              <a:gd name="connsiteX28" fmla="*/ 469788 w 3048865"/>
              <a:gd name="connsiteY28" fmla="*/ 328273 h 124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48865" h="1242673">
                <a:moveTo>
                  <a:pt x="3048865" y="844089"/>
                </a:moveTo>
                <a:cubicBezTo>
                  <a:pt x="2572391" y="1184426"/>
                  <a:pt x="3116592" y="829617"/>
                  <a:pt x="2767511" y="984765"/>
                </a:cubicBezTo>
                <a:cubicBezTo>
                  <a:pt x="2731802" y="1000636"/>
                  <a:pt x="2707655" y="1035716"/>
                  <a:pt x="2673727" y="1055104"/>
                </a:cubicBezTo>
                <a:cubicBezTo>
                  <a:pt x="2652269" y="1067366"/>
                  <a:pt x="2626834" y="1070735"/>
                  <a:pt x="2603388" y="1078550"/>
                </a:cubicBezTo>
                <a:cubicBezTo>
                  <a:pt x="2579942" y="1094181"/>
                  <a:pt x="2557516" y="1111461"/>
                  <a:pt x="2533050" y="1125442"/>
                </a:cubicBezTo>
                <a:cubicBezTo>
                  <a:pt x="2487435" y="1151508"/>
                  <a:pt x="2422732" y="1183824"/>
                  <a:pt x="2368927" y="1195781"/>
                </a:cubicBezTo>
                <a:cubicBezTo>
                  <a:pt x="2322520" y="1206094"/>
                  <a:pt x="2274866" y="1209904"/>
                  <a:pt x="2228250" y="1219227"/>
                </a:cubicBezTo>
                <a:cubicBezTo>
                  <a:pt x="2196652" y="1225547"/>
                  <a:pt x="2165727" y="1234858"/>
                  <a:pt x="2134465" y="1242673"/>
                </a:cubicBezTo>
                <a:cubicBezTo>
                  <a:pt x="1978970" y="1237961"/>
                  <a:pt x="1450425" y="1246190"/>
                  <a:pt x="1173173" y="1195781"/>
                </a:cubicBezTo>
                <a:cubicBezTo>
                  <a:pt x="1148857" y="1191360"/>
                  <a:pt x="1125274" y="1182692"/>
                  <a:pt x="1102834" y="1172335"/>
                </a:cubicBezTo>
                <a:cubicBezTo>
                  <a:pt x="1023498" y="1135718"/>
                  <a:pt x="946527" y="1094181"/>
                  <a:pt x="868373" y="1055104"/>
                </a:cubicBezTo>
                <a:lnTo>
                  <a:pt x="680803" y="961319"/>
                </a:lnTo>
                <a:cubicBezTo>
                  <a:pt x="649542" y="945688"/>
                  <a:pt x="616658" y="932951"/>
                  <a:pt x="587019" y="914427"/>
                </a:cubicBezTo>
                <a:cubicBezTo>
                  <a:pt x="524496" y="875350"/>
                  <a:pt x="451585" y="849331"/>
                  <a:pt x="399450" y="797196"/>
                </a:cubicBezTo>
                <a:lnTo>
                  <a:pt x="305665" y="703412"/>
                </a:lnTo>
                <a:cubicBezTo>
                  <a:pt x="276994" y="646068"/>
                  <a:pt x="249127" y="601387"/>
                  <a:pt x="235327" y="539289"/>
                </a:cubicBezTo>
                <a:cubicBezTo>
                  <a:pt x="225014" y="492882"/>
                  <a:pt x="222193" y="445019"/>
                  <a:pt x="211880" y="398612"/>
                </a:cubicBezTo>
                <a:cubicBezTo>
                  <a:pt x="161666" y="172652"/>
                  <a:pt x="216043" y="515294"/>
                  <a:pt x="164988" y="234489"/>
                </a:cubicBezTo>
                <a:cubicBezTo>
                  <a:pt x="155102" y="180117"/>
                  <a:pt x="149357" y="125073"/>
                  <a:pt x="141542" y="70365"/>
                </a:cubicBezTo>
                <a:lnTo>
                  <a:pt x="94650" y="211042"/>
                </a:lnTo>
                <a:cubicBezTo>
                  <a:pt x="86834" y="234488"/>
                  <a:pt x="84912" y="260817"/>
                  <a:pt x="71203" y="281381"/>
                </a:cubicBezTo>
                <a:lnTo>
                  <a:pt x="24311" y="351719"/>
                </a:lnTo>
                <a:cubicBezTo>
                  <a:pt x="16496" y="375165"/>
                  <a:pt x="-4496" y="446184"/>
                  <a:pt x="865" y="422058"/>
                </a:cubicBezTo>
                <a:cubicBezTo>
                  <a:pt x="21836" y="327689"/>
                  <a:pt x="40633" y="232414"/>
                  <a:pt x="71203" y="140704"/>
                </a:cubicBezTo>
                <a:cubicBezTo>
                  <a:pt x="80114" y="113971"/>
                  <a:pt x="102465" y="93811"/>
                  <a:pt x="118096" y="70365"/>
                </a:cubicBezTo>
                <a:cubicBezTo>
                  <a:pt x="160925" y="-58122"/>
                  <a:pt x="115605" y="13582"/>
                  <a:pt x="211880" y="93812"/>
                </a:cubicBezTo>
                <a:cubicBezTo>
                  <a:pt x="230866" y="109634"/>
                  <a:pt x="258773" y="109443"/>
                  <a:pt x="282219" y="117258"/>
                </a:cubicBezTo>
                <a:cubicBezTo>
                  <a:pt x="297850" y="140704"/>
                  <a:pt x="310773" y="166201"/>
                  <a:pt x="329111" y="187596"/>
                </a:cubicBezTo>
                <a:lnTo>
                  <a:pt x="469788" y="328273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livre 12"/>
          <p:cNvSpPr/>
          <p:nvPr/>
        </p:nvSpPr>
        <p:spPr>
          <a:xfrm>
            <a:off x="4501662" y="3751386"/>
            <a:ext cx="5049888" cy="586153"/>
          </a:xfrm>
          <a:custGeom>
            <a:avLst/>
            <a:gdLst>
              <a:gd name="connsiteX0" fmla="*/ 0 w 3657600"/>
              <a:gd name="connsiteY0" fmla="*/ 562707 h 586153"/>
              <a:gd name="connsiteX1" fmla="*/ 164123 w 3657600"/>
              <a:gd name="connsiteY1" fmla="*/ 398584 h 586153"/>
              <a:gd name="connsiteX2" fmla="*/ 328246 w 3657600"/>
              <a:gd name="connsiteY2" fmla="*/ 304800 h 586153"/>
              <a:gd name="connsiteX3" fmla="*/ 445476 w 3657600"/>
              <a:gd name="connsiteY3" fmla="*/ 257907 h 586153"/>
              <a:gd name="connsiteX4" fmla="*/ 844061 w 3657600"/>
              <a:gd name="connsiteY4" fmla="*/ 117230 h 586153"/>
              <a:gd name="connsiteX5" fmla="*/ 1008184 w 3657600"/>
              <a:gd name="connsiteY5" fmla="*/ 70338 h 586153"/>
              <a:gd name="connsiteX6" fmla="*/ 1078523 w 3657600"/>
              <a:gd name="connsiteY6" fmla="*/ 46892 h 586153"/>
              <a:gd name="connsiteX7" fmla="*/ 1312984 w 3657600"/>
              <a:gd name="connsiteY7" fmla="*/ 0 h 586153"/>
              <a:gd name="connsiteX8" fmla="*/ 2883876 w 3657600"/>
              <a:gd name="connsiteY8" fmla="*/ 23446 h 586153"/>
              <a:gd name="connsiteX9" fmla="*/ 3024553 w 3657600"/>
              <a:gd name="connsiteY9" fmla="*/ 46892 h 586153"/>
              <a:gd name="connsiteX10" fmla="*/ 3188676 w 3657600"/>
              <a:gd name="connsiteY10" fmla="*/ 93784 h 586153"/>
              <a:gd name="connsiteX11" fmla="*/ 3235569 w 3657600"/>
              <a:gd name="connsiteY11" fmla="*/ 140677 h 586153"/>
              <a:gd name="connsiteX12" fmla="*/ 3352800 w 3657600"/>
              <a:gd name="connsiteY12" fmla="*/ 187569 h 586153"/>
              <a:gd name="connsiteX13" fmla="*/ 3423138 w 3657600"/>
              <a:gd name="connsiteY13" fmla="*/ 281353 h 586153"/>
              <a:gd name="connsiteX14" fmla="*/ 3493476 w 3657600"/>
              <a:gd name="connsiteY14" fmla="*/ 328246 h 586153"/>
              <a:gd name="connsiteX15" fmla="*/ 3540369 w 3657600"/>
              <a:gd name="connsiteY15" fmla="*/ 375138 h 586153"/>
              <a:gd name="connsiteX16" fmla="*/ 3634153 w 3657600"/>
              <a:gd name="connsiteY16" fmla="*/ 515815 h 586153"/>
              <a:gd name="connsiteX17" fmla="*/ 3657600 w 3657600"/>
              <a:gd name="connsiteY17" fmla="*/ 234461 h 586153"/>
              <a:gd name="connsiteX18" fmla="*/ 3634153 w 3657600"/>
              <a:gd name="connsiteY18" fmla="*/ 328246 h 586153"/>
              <a:gd name="connsiteX19" fmla="*/ 3563815 w 3657600"/>
              <a:gd name="connsiteY19" fmla="*/ 586153 h 586153"/>
              <a:gd name="connsiteX20" fmla="*/ 3399692 w 3657600"/>
              <a:gd name="connsiteY20" fmla="*/ 515815 h 586153"/>
              <a:gd name="connsiteX21" fmla="*/ 3188676 w 3657600"/>
              <a:gd name="connsiteY21" fmla="*/ 468923 h 586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57600" h="586153">
                <a:moveTo>
                  <a:pt x="0" y="562707"/>
                </a:moveTo>
                <a:cubicBezTo>
                  <a:pt x="54708" y="507999"/>
                  <a:pt x="99749" y="441500"/>
                  <a:pt x="164123" y="398584"/>
                </a:cubicBezTo>
                <a:cubicBezTo>
                  <a:pt x="239563" y="348291"/>
                  <a:pt x="239001" y="344465"/>
                  <a:pt x="328246" y="304800"/>
                </a:cubicBezTo>
                <a:cubicBezTo>
                  <a:pt x="366706" y="287707"/>
                  <a:pt x="407337" y="275705"/>
                  <a:pt x="445476" y="257907"/>
                </a:cubicBezTo>
                <a:cubicBezTo>
                  <a:pt x="758588" y="111788"/>
                  <a:pt x="574957" y="155675"/>
                  <a:pt x="844061" y="117230"/>
                </a:cubicBezTo>
                <a:cubicBezTo>
                  <a:pt x="1012710" y="61014"/>
                  <a:pt x="802102" y="129218"/>
                  <a:pt x="1008184" y="70338"/>
                </a:cubicBezTo>
                <a:cubicBezTo>
                  <a:pt x="1031948" y="63548"/>
                  <a:pt x="1054441" y="52449"/>
                  <a:pt x="1078523" y="46892"/>
                </a:cubicBezTo>
                <a:cubicBezTo>
                  <a:pt x="1156183" y="28970"/>
                  <a:pt x="1312984" y="0"/>
                  <a:pt x="1312984" y="0"/>
                </a:cubicBezTo>
                <a:lnTo>
                  <a:pt x="2883876" y="23446"/>
                </a:lnTo>
                <a:cubicBezTo>
                  <a:pt x="2931397" y="24748"/>
                  <a:pt x="2978231" y="36202"/>
                  <a:pt x="3024553" y="46892"/>
                </a:cubicBezTo>
                <a:cubicBezTo>
                  <a:pt x="3079993" y="59686"/>
                  <a:pt x="3133968" y="78153"/>
                  <a:pt x="3188676" y="93784"/>
                </a:cubicBezTo>
                <a:cubicBezTo>
                  <a:pt x="3204307" y="109415"/>
                  <a:pt x="3216376" y="129710"/>
                  <a:pt x="3235569" y="140677"/>
                </a:cubicBezTo>
                <a:cubicBezTo>
                  <a:pt x="3272111" y="161558"/>
                  <a:pt x="3319130" y="162317"/>
                  <a:pt x="3352800" y="187569"/>
                </a:cubicBezTo>
                <a:cubicBezTo>
                  <a:pt x="3384061" y="211015"/>
                  <a:pt x="3395507" y="253722"/>
                  <a:pt x="3423138" y="281353"/>
                </a:cubicBezTo>
                <a:cubicBezTo>
                  <a:pt x="3443063" y="301278"/>
                  <a:pt x="3471472" y="310643"/>
                  <a:pt x="3493476" y="328246"/>
                </a:cubicBezTo>
                <a:cubicBezTo>
                  <a:pt x="3510737" y="342055"/>
                  <a:pt x="3527106" y="357454"/>
                  <a:pt x="3540369" y="375138"/>
                </a:cubicBezTo>
                <a:cubicBezTo>
                  <a:pt x="3574184" y="420224"/>
                  <a:pt x="3634153" y="515815"/>
                  <a:pt x="3634153" y="515815"/>
                </a:cubicBezTo>
                <a:cubicBezTo>
                  <a:pt x="3641969" y="422030"/>
                  <a:pt x="3657600" y="328571"/>
                  <a:pt x="3657600" y="234461"/>
                </a:cubicBezTo>
                <a:cubicBezTo>
                  <a:pt x="3657600" y="202237"/>
                  <a:pt x="3639917" y="296542"/>
                  <a:pt x="3634153" y="328246"/>
                </a:cubicBezTo>
                <a:cubicBezTo>
                  <a:pt x="3593596" y="551305"/>
                  <a:pt x="3643117" y="427549"/>
                  <a:pt x="3563815" y="586153"/>
                </a:cubicBezTo>
                <a:cubicBezTo>
                  <a:pt x="3452221" y="511758"/>
                  <a:pt x="3537330" y="557106"/>
                  <a:pt x="3399692" y="515815"/>
                </a:cubicBezTo>
                <a:cubicBezTo>
                  <a:pt x="3218670" y="461509"/>
                  <a:pt x="3317030" y="468923"/>
                  <a:pt x="3188676" y="4689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8245642" y="5138028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9181746" y="5138028"/>
            <a:ext cx="8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  <a:endParaRPr lang="pt-BR" sz="1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455206" y="285293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 = x – 2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5B1C50F-5483-467E-833F-FFEA1446D8C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41D2605A-5591-4BB7-AD6F-B617C4A64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6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95600" y="548681"/>
            <a:ext cx="764319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dividirmos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com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≠ 0, a divisão será exata se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0. 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351584" y="2060848"/>
            <a:ext cx="7907596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Ex.:</a:t>
            </a:r>
            <a:r>
              <a:rPr lang="pt-BR" b="1" dirty="0"/>
              <a:t> </a:t>
            </a:r>
            <a:r>
              <a:rPr lang="pt-BR" dirty="0"/>
              <a:t>Para quais valores de </a:t>
            </a:r>
            <a:r>
              <a:rPr lang="pt-BR" i="1" dirty="0"/>
              <a:t>a</a:t>
            </a:r>
            <a:r>
              <a:rPr lang="pt-BR" dirty="0"/>
              <a:t> e </a:t>
            </a:r>
            <a:r>
              <a:rPr lang="pt-BR" i="1" dirty="0"/>
              <a:t>b</a:t>
            </a:r>
            <a:r>
              <a:rPr lang="pt-BR" dirty="0"/>
              <a:t> o polinômio                -2x³ + </a:t>
            </a:r>
            <a:r>
              <a:rPr lang="pt-BR" dirty="0" err="1"/>
              <a:t>ax</a:t>
            </a:r>
            <a:r>
              <a:rPr lang="pt-BR" dirty="0"/>
              <a:t> + b é divisível pelo polinômio                   –x² + 6x – 1?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351584" y="3981618"/>
            <a:ext cx="7907596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Resp.:</a:t>
            </a:r>
          </a:p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= 70 e b = - 12 </a:t>
            </a:r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05C9CCC-F609-4BCC-B9ED-F9C79E7DE9C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ED4C33F-FFE6-4165-B674-81EB68392B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6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95600" y="548681"/>
            <a:ext cx="764319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resto da divisão de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 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351584" y="1772870"/>
            <a:ext cx="790759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Dem.: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4772819" y="1846256"/>
            <a:ext cx="750073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f(x) = (x – a) ∙ q(x) + r</a:t>
            </a:r>
          </a:p>
          <a:p>
            <a:endParaRPr lang="pt-BR" sz="2800" dirty="0"/>
          </a:p>
          <a:p>
            <a:r>
              <a:rPr lang="pt-BR" sz="2800" dirty="0"/>
              <a:t>Para x = a, temos:</a:t>
            </a:r>
          </a:p>
          <a:p>
            <a:endParaRPr lang="pt-BR" sz="2800" dirty="0"/>
          </a:p>
          <a:p>
            <a:r>
              <a:rPr lang="pt-BR" sz="2800" dirty="0"/>
              <a:t>f(a) = (a – a) ∙ q(a) + r</a:t>
            </a:r>
          </a:p>
          <a:p>
            <a:r>
              <a:rPr lang="pt-BR" sz="2800" dirty="0"/>
              <a:t>f(a) = 0 ∙ q(a) + r</a:t>
            </a:r>
          </a:p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f(a) = r</a:t>
            </a:r>
          </a:p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3237202" y="3216290"/>
            <a:ext cx="1058598" cy="984457"/>
            <a:chOff x="2915816" y="1988840"/>
            <a:chExt cx="1700922" cy="1872208"/>
          </a:xfrm>
        </p:grpSpPr>
        <p:cxnSp>
          <p:nvCxnSpPr>
            <p:cNvPr id="11" name="Conector reto 10"/>
            <p:cNvCxnSpPr/>
            <p:nvPr/>
          </p:nvCxnSpPr>
          <p:spPr>
            <a:xfrm>
              <a:off x="2915816" y="1988840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2915816" y="2635171"/>
              <a:ext cx="17009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CaixaDeTexto 12"/>
          <p:cNvSpPr txBox="1"/>
          <p:nvPr/>
        </p:nvSpPr>
        <p:spPr>
          <a:xfrm>
            <a:off x="3237202" y="3125562"/>
            <a:ext cx="1072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x – a </a:t>
            </a:r>
            <a:endParaRPr lang="pt-BR" sz="1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359696" y="367752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q (x)</a:t>
            </a:r>
            <a:endParaRPr lang="pt-BR" sz="14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81328" y="3620553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r </a:t>
            </a:r>
            <a:endParaRPr lang="pt-BR" sz="14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567608" y="315186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f(x)</a:t>
            </a:r>
            <a:endParaRPr lang="pt-BR" sz="14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1AE8F00-D646-43E0-8629-DFDCE451345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391B02A7-69E7-4A92-8381-796A6ACBC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615CC83-910A-4EEB-BC73-244AF863734F}"/>
              </a:ext>
            </a:extLst>
          </p:cNvPr>
          <p:cNvSpPr txBox="1"/>
          <p:nvPr/>
        </p:nvSpPr>
        <p:spPr>
          <a:xfrm>
            <a:off x="2351584" y="5636302"/>
            <a:ext cx="551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rgbClr val="FF0000"/>
                </a:solidFill>
              </a:rPr>
              <a:t>TEOREMA DO RESTO</a:t>
            </a:r>
          </a:p>
        </p:txBody>
      </p:sp>
    </p:spTree>
    <p:extLst>
      <p:ext uri="{BB962C8B-B14F-4D97-AF65-F5344CB8AC3E}">
        <p14:creationId xmlns:p14="http://schemas.microsoft.com/office/powerpoint/2010/main" val="394155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2090338" y="548681"/>
            <a:ext cx="857766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o resto da divisão de f(x) = 4x³ + x² - 5x + 8 por g(x) = x – 2 ?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5566558" y="1625570"/>
            <a:ext cx="2180492" cy="2121406"/>
            <a:chOff x="2915816" y="1988840"/>
            <a:chExt cx="1700922" cy="1872208"/>
          </a:xfrm>
        </p:grpSpPr>
        <p:cxnSp>
          <p:nvCxnSpPr>
            <p:cNvPr id="9" name="Conector reto 8"/>
            <p:cNvCxnSpPr/>
            <p:nvPr/>
          </p:nvCxnSpPr>
          <p:spPr>
            <a:xfrm>
              <a:off x="2915816" y="1988840"/>
              <a:ext cx="0" cy="1872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2915816" y="2635171"/>
              <a:ext cx="17009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CaixaDeTexto 10"/>
          <p:cNvSpPr txBox="1"/>
          <p:nvPr/>
        </p:nvSpPr>
        <p:spPr>
          <a:xfrm>
            <a:off x="2432811" y="1772817"/>
            <a:ext cx="2620199" cy="5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x² -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882552" y="1769967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-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882718" y="2348879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437310" y="2388171"/>
            <a:ext cx="344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2800" b="1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90338" y="1916833"/>
            <a:ext cx="405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2531456" y="3032761"/>
            <a:ext cx="2628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3307904" y="3072841"/>
            <a:ext cx="2333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577791" y="2348880"/>
            <a:ext cx="130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368189" y="3574757"/>
            <a:ext cx="189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x³ –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864350" y="3257508"/>
            <a:ext cx="405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Conector reto 20"/>
          <p:cNvCxnSpPr/>
          <p:nvPr/>
        </p:nvCxnSpPr>
        <p:spPr>
          <a:xfrm flipV="1">
            <a:off x="3431704" y="4147338"/>
            <a:ext cx="2232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3213430" y="4186734"/>
            <a:ext cx="2234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382890" y="2348880"/>
            <a:ext cx="130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215680" y="4654876"/>
            <a:ext cx="2664296" cy="54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</a:t>
            </a:r>
            <a:endParaRPr lang="pt-BR" sz="1400" b="1" baseline="30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793377" y="4304553"/>
            <a:ext cx="405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Conector reto 25"/>
          <p:cNvCxnSpPr/>
          <p:nvPr/>
        </p:nvCxnSpPr>
        <p:spPr>
          <a:xfrm flipV="1">
            <a:off x="3996008" y="5196299"/>
            <a:ext cx="1692000" cy="1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4885622" y="5196299"/>
            <a:ext cx="75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  <a:endParaRPr lang="pt-BR" sz="1400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663953" y="5199148"/>
            <a:ext cx="4747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=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/>
              <a:t>4 ∙ (2)</a:t>
            </a:r>
            <a:r>
              <a:rPr lang="pt-BR" sz="2800" baseline="30000" dirty="0"/>
              <a:t>3</a:t>
            </a:r>
            <a:r>
              <a:rPr lang="pt-BR" sz="2800" dirty="0"/>
              <a:t> + (2)² - 5 ∙ (2) + 8 = 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f(2)</a:t>
            </a:r>
            <a:r>
              <a:rPr lang="pt-BR" sz="2800" dirty="0"/>
              <a:t> </a:t>
            </a:r>
            <a:endParaRPr lang="pt-BR" sz="1400" baseline="30000" dirty="0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CA0202F3-0C19-473D-A081-A2AB88B54EF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DDBB681B-9B1A-468C-BD8E-214C9F85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7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5" grpId="0"/>
      <p:bldP spid="20" grpId="0"/>
      <p:bldP spid="2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95600" y="548681"/>
            <a:ext cx="764319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divisível por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 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se, e somente se,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raiz de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ço Reservado para Conteúdo 2"/>
              <p:cNvSpPr txBox="1">
                <a:spLocks/>
              </p:cNvSpPr>
              <p:nvPr/>
            </p:nvSpPr>
            <p:spPr>
              <a:xfrm>
                <a:off x="2351584" y="2060848"/>
                <a:ext cx="7907596" cy="41044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pt-BR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Dem.:</a:t>
                </a:r>
                <a:r>
                  <a:rPr lang="pt-BR" b="1" dirty="0"/>
                  <a:t> </a:t>
                </a:r>
              </a:p>
              <a:p>
                <a:pPr algn="just">
                  <a:buFont typeface="Symbol"/>
                  <a:buChar char="Þ"/>
                </a:pPr>
                <a:r>
                  <a:rPr lang="pt-BR" dirty="0"/>
                  <a:t> </a:t>
                </a:r>
                <a:r>
                  <a:rPr lang="pt-BR" i="1" dirty="0"/>
                  <a:t>f</a:t>
                </a:r>
                <a:r>
                  <a:rPr lang="pt-BR" dirty="0"/>
                  <a:t> é divisível por </a:t>
                </a:r>
                <a:r>
                  <a:rPr lang="pt-BR" i="1" dirty="0"/>
                  <a:t>x – a</a:t>
                </a:r>
                <a:r>
                  <a:rPr lang="pt-BR" dirty="0"/>
                  <a:t>, então, r = 0.</a:t>
                </a:r>
              </a:p>
              <a:p>
                <a:pPr marL="0" indent="0" algn="just">
                  <a:buNone/>
                </a:pPr>
                <a:r>
                  <a:rPr lang="pt-BR" dirty="0"/>
                  <a:t>Como r = </a:t>
                </a:r>
                <a:r>
                  <a:rPr lang="pt-BR" i="1" dirty="0"/>
                  <a:t>f(a)</a:t>
                </a:r>
                <a:r>
                  <a:rPr lang="pt-BR" dirty="0"/>
                  <a:t> e r = 0, então, </a:t>
                </a:r>
                <a:r>
                  <a:rPr lang="pt-BR" i="1" dirty="0"/>
                  <a:t>f(a)</a:t>
                </a:r>
                <a:r>
                  <a:rPr lang="pt-BR" dirty="0"/>
                  <a:t> = 0. Logo, </a:t>
                </a:r>
                <a:r>
                  <a:rPr lang="pt-BR" i="1" dirty="0"/>
                  <a:t>a</a:t>
                </a:r>
                <a:r>
                  <a:rPr lang="pt-BR" dirty="0"/>
                  <a:t> é raiz de </a:t>
                </a:r>
                <a:r>
                  <a:rPr lang="pt-BR" i="1" dirty="0"/>
                  <a:t>f</a:t>
                </a:r>
                <a:r>
                  <a:rPr lang="pt-BR" dirty="0"/>
                  <a:t>.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groupChr>
                      <m:groupChrPr>
                        <m:chr m:val="⇐"/>
                        <m:vertJc m:val="bot"/>
                        <m:ctrlPr>
                          <a:rPr lang="pt-BR" sz="3600" i="1" dirty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pt-BR" dirty="0"/>
                  <a:t> </a:t>
                </a:r>
                <a:r>
                  <a:rPr lang="pt-BR" i="1" dirty="0"/>
                  <a:t>a</a:t>
                </a:r>
                <a:r>
                  <a:rPr lang="pt-BR" dirty="0"/>
                  <a:t> é raiz  de </a:t>
                </a:r>
                <a:r>
                  <a:rPr lang="pt-BR" i="1" dirty="0"/>
                  <a:t>f(x)</a:t>
                </a:r>
                <a:r>
                  <a:rPr lang="pt-BR" dirty="0"/>
                  <a:t>, então, </a:t>
                </a:r>
                <a:r>
                  <a:rPr lang="pt-BR" i="1" dirty="0"/>
                  <a:t>f(a)</a:t>
                </a:r>
                <a:r>
                  <a:rPr lang="pt-BR" dirty="0"/>
                  <a:t> = 0. Como r = </a:t>
                </a:r>
                <a:r>
                  <a:rPr lang="pt-BR" i="1" dirty="0"/>
                  <a:t>f(a)</a:t>
                </a:r>
                <a:r>
                  <a:rPr lang="pt-BR" dirty="0"/>
                  <a:t>, então, r = 0, logo, </a:t>
                </a:r>
                <a:r>
                  <a:rPr lang="pt-BR" i="1" dirty="0"/>
                  <a:t>f(x)</a:t>
                </a:r>
                <a:r>
                  <a:rPr lang="pt-BR" dirty="0"/>
                  <a:t> é divisível por </a:t>
                </a:r>
                <a:r>
                  <a:rPr lang="pt-BR" i="1" dirty="0"/>
                  <a:t>x – a</a:t>
                </a:r>
                <a:r>
                  <a:rPr lang="pt-BR" dirty="0"/>
                  <a:t>.</a:t>
                </a:r>
              </a:p>
              <a:p>
                <a:pPr marL="0" indent="0" algn="just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7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84" y="2060848"/>
                <a:ext cx="7907596" cy="4104456"/>
              </a:xfrm>
              <a:prstGeom prst="rect">
                <a:avLst/>
              </a:prstGeom>
              <a:blipFill>
                <a:blip r:embed="rId3"/>
                <a:stretch>
                  <a:fillRect l="-2082" t="-2080" r="-19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98D1503F-C99A-4ABC-8A41-E78D2B59165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F68B45CE-B924-4FC2-8742-4194D87F10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7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95600" y="548681"/>
            <a:ext cx="764319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 divisível por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– 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se, e somente se,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raiz de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ço Reservado para Conteúdo 2"/>
              <p:cNvSpPr txBox="1">
                <a:spLocks/>
              </p:cNvSpPr>
              <p:nvPr/>
            </p:nvSpPr>
            <p:spPr>
              <a:xfrm>
                <a:off x="2351584" y="2060848"/>
                <a:ext cx="7907596" cy="41044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pt-BR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Ex.:</a:t>
                </a:r>
                <a:r>
                  <a:rPr lang="pt-BR" b="1" dirty="0"/>
                  <a:t> </a:t>
                </a:r>
              </a:p>
              <a:p>
                <a:pPr marL="0" indent="0" algn="just">
                  <a:buNone/>
                </a:pPr>
                <a:r>
                  <a:rPr lang="pt-BR" sz="2800" dirty="0"/>
                  <a:t>Determine </a:t>
                </a:r>
                <a:r>
                  <a:rPr lang="pt-BR" sz="2800" i="1" dirty="0"/>
                  <a:t>m</a:t>
                </a:r>
                <a:r>
                  <a:rPr lang="pt-BR" sz="2800" dirty="0"/>
                  <a:t> </a:t>
                </a:r>
                <a14:m>
                  <m:oMath xmlns:m="http://schemas.openxmlformats.org/officeDocument/2006/math">
                    <m:r>
                      <a:rPr lang="pt-BR" sz="2800" b="1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pt-BR" sz="2800" b="1" i="1">
                        <a:latin typeface="Cambria Math"/>
                        <a:ea typeface="Cambria Math"/>
                      </a:rPr>
                      <m:t>𝑹</m:t>
                    </m:r>
                    <m:r>
                      <a:rPr lang="pt-BR" sz="2800" b="1" i="1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de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modo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que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f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)=−2</m:t>
                    </m:r>
                    <m:sSup>
                      <m:sSupPr>
                        <m:ctrlPr>
                          <a:rPr lang="pt-BR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 sz="2800">
                            <a:latin typeface="Cambria Math"/>
                            <a:ea typeface="Cambria Math"/>
                          </a:rPr>
                          <m:t>x</m:t>
                        </m:r>
                      </m:e>
                      <m:sup>
                        <m:r>
                          <a:rPr lang="pt-BR" sz="280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pt-BR" sz="280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pt-BR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 sz="2800">
                            <a:latin typeface="Cambria Math"/>
                            <a:ea typeface="Cambria Math"/>
                          </a:rPr>
                          <m:t>x</m:t>
                        </m:r>
                      </m:e>
                      <m:sup>
                        <m:r>
                          <a:rPr lang="pt-BR" sz="280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pt-BR" sz="2800">
                        <a:latin typeface="Cambria Math"/>
                        <a:ea typeface="Cambria Math"/>
                      </a:rPr>
                      <m:t>+</m:t>
                    </m:r>
                    <m:r>
                      <a:rPr lang="pt-BR" sz="2800" i="1">
                        <a:latin typeface="Cambria Math"/>
                        <a:ea typeface="Cambria Math"/>
                      </a:rPr>
                      <m:t>𝑚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+5 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seja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divis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í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vel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por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pt-BR" sz="2800">
                        <a:latin typeface="Cambria Math"/>
                        <a:ea typeface="Cambria Math"/>
                      </a:rPr>
                      <m:t> −2.</m:t>
                    </m:r>
                  </m:oMath>
                </a14:m>
                <a:endParaRPr lang="pt-BR" sz="2800" dirty="0"/>
              </a:p>
              <a:p>
                <a:pPr marL="0" indent="0" algn="just">
                  <a:buNone/>
                </a:pPr>
                <a:endParaRPr lang="pt-BR" dirty="0"/>
              </a:p>
              <a:p>
                <a:pPr marL="0" indent="0" algn="just">
                  <a:buNone/>
                </a:pPr>
                <a:r>
                  <a:rPr lang="pt-BR" b="1" u="sng" dirty="0"/>
                  <a:t>Resp.:</a:t>
                </a:r>
              </a:p>
              <a:p>
                <a:pPr marL="0" indent="0" algn="just">
                  <a:buNone/>
                </a:pPr>
                <a:endParaRPr lang="pt-BR" b="1" u="sng" dirty="0"/>
              </a:p>
              <a:p>
                <a:pPr marL="0" indent="0" algn="just">
                  <a:buNone/>
                </a:pPr>
                <a:r>
                  <a:rPr lang="pt-BR" dirty="0"/>
                  <a:t>m = 7/2 </a:t>
                </a:r>
              </a:p>
            </p:txBody>
          </p:sp>
        </mc:Choice>
        <mc:Fallback xmlns="">
          <p:sp>
            <p:nvSpPr>
              <p:cNvPr id="7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84" y="2060848"/>
                <a:ext cx="7907596" cy="4104456"/>
              </a:xfrm>
              <a:prstGeom prst="rect">
                <a:avLst/>
              </a:prstGeom>
              <a:blipFill>
                <a:blip r:embed="rId3"/>
                <a:stretch>
                  <a:fillRect l="-2082" t="-208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A120013B-8B7D-4FFE-B2FF-C34462484E0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1B051F47-0D53-48D3-AB16-A767A00114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4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F196C86-FA7F-4265-8795-B4BECBA3002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67D1E2E-53AC-46F5-84FB-BEF3442ED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4338" name="Picture 2" descr="Imagem relacionada">
            <a:extLst>
              <a:ext uri="{FF2B5EF4-FFF2-40B4-BE49-F238E27FC236}">
                <a16:creationId xmlns:a16="http://schemas.microsoft.com/office/drawing/2014/main" id="{8E60A2EC-95CB-4018-973F-4AA36E446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64" y="200025"/>
            <a:ext cx="8773535" cy="619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63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BB857B3-2A28-42F3-9499-0CDC801BE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Relação fundamental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71" name="Rectangle 3">
                <a:extLst>
                  <a:ext uri="{FF2B5EF4-FFF2-40B4-BE49-F238E27FC236}">
                    <a16:creationId xmlns:a16="http://schemas.microsoft.com/office/drawing/2014/main" id="{4DBA4383-9800-4566-9738-3A5713D88C4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pt-BR" altLang="pt-BR" dirty="0"/>
                  <a:t>O conjunto dos números complexos possui, desse modo, a relação fundamental onde: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sz="5400" dirty="0"/>
                  <a:t>I² = -1</a:t>
                </a:r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dirty="0"/>
                  <a:t>Ou </a:t>
                </a:r>
                <a:r>
                  <a:rPr lang="pt-BR" altLang="pt-BR" dirty="0">
                    <a:sym typeface="Symbol" panose="05050102010706020507" pitchFamily="18" charset="2"/>
                  </a:rPr>
                  <a:t>i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e>
                    </m:rad>
                  </m:oMath>
                </a14:m>
                <a:endParaRPr lang="pt-BR" altLang="pt-BR" dirty="0"/>
              </a:p>
            </p:txBody>
          </p:sp>
        </mc:Choice>
        <mc:Fallback xmlns="">
          <p:sp>
            <p:nvSpPr>
              <p:cNvPr id="58371" name="Rectangle 3">
                <a:extLst>
                  <a:ext uri="{FF2B5EF4-FFF2-40B4-BE49-F238E27FC236}">
                    <a16:creationId xmlns:a16="http://schemas.microsoft.com/office/drawing/2014/main" id="{4DBA4383-9800-4566-9738-3A5713D88C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>
            <a:extLst>
              <a:ext uri="{FF2B5EF4-FFF2-40B4-BE49-F238E27FC236}">
                <a16:creationId xmlns:a16="http://schemas.microsoft.com/office/drawing/2014/main" id="{4DD32113-1DD0-4123-97E4-1E6513FA644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73A2C0B-594F-47C1-AB47-9CDD93EE4F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90DED1D-59BC-4102-8FD8-50EC43729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Exemplos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5" name="Rectangle 3">
                <a:extLst>
                  <a:ext uri="{FF2B5EF4-FFF2-40B4-BE49-F238E27FC236}">
                    <a16:creationId xmlns:a16="http://schemas.microsoft.com/office/drawing/2014/main" id="{BFA29670-20D5-4D17-9356-22C97E752B57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133600" y="1600200"/>
                <a:ext cx="3060700" cy="4419600"/>
              </a:xfrm>
            </p:spPr>
            <p:txBody>
              <a:bodyPr/>
              <a:lstStyle/>
              <a:p>
                <a:pPr algn="ctr">
                  <a:buFont typeface="Wingdings" panose="05000000000000000000" pitchFamily="2" charset="2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e>
                    </m:rad>
                  </m:oMath>
                </a14:m>
                <a:r>
                  <a:rPr lang="pt-BR" altLang="pt-BR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pt-BR" altLang="pt-BR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pt-BR" altLang="pt-BR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e>
                        </m:d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.2</m:t>
                        </m:r>
                      </m:e>
                    </m:rad>
                  </m:oMath>
                </a14:m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dirty="0"/>
                  <a:t>Aplicando a relação fundamental:</a:t>
                </a:r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</m:t>
                        </m:r>
                      </m:e>
                    </m:rad>
                  </m:oMath>
                </a14:m>
                <a:r>
                  <a:rPr lang="pt-BR" altLang="pt-BR" dirty="0"/>
                  <a:t> = i</a:t>
                </a:r>
                <a:r>
                  <a:rPr lang="pt-BR" altLang="pt-BR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e>
                    </m:rad>
                  </m:oMath>
                </a14:m>
                <a:endParaRPr lang="pt-BR" altLang="pt-BR" dirty="0"/>
              </a:p>
            </p:txBody>
          </p:sp>
        </mc:Choice>
        <mc:Fallback xmlns="">
          <p:sp>
            <p:nvSpPr>
              <p:cNvPr id="59395" name="Rectangle 3">
                <a:extLst>
                  <a:ext uri="{FF2B5EF4-FFF2-40B4-BE49-F238E27FC236}">
                    <a16:creationId xmlns:a16="http://schemas.microsoft.com/office/drawing/2014/main" id="{BFA29670-20D5-4D17-9356-22C97E752B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33600" y="1600200"/>
                <a:ext cx="3060700" cy="4419600"/>
              </a:xfrm>
              <a:blipFill>
                <a:blip r:embed="rId2"/>
                <a:stretch>
                  <a:fillRect l="-3187" t="-552" r="-57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397" name="Rectangle 5">
                <a:extLst>
                  <a:ext uri="{FF2B5EF4-FFF2-40B4-BE49-F238E27FC236}">
                    <a16:creationId xmlns:a16="http://schemas.microsoft.com/office/drawing/2014/main" id="{D1ADDF1C-7DCA-47B1-9ADA-1C1BB368A5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1901" y="1557339"/>
                <a:ext cx="3178175" cy="4473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e>
                    </m:rad>
                  </m:oMath>
                </a14:m>
                <a:r>
                  <a:rPr lang="pt-BR" altLang="pt-BR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pt-BR" altLang="pt-BR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pt-BR" altLang="pt-BR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pt-BR" altLang="pt-BR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.4</m:t>
                        </m:r>
                      </m:e>
                    </m:rad>
                  </m:oMath>
                </a14:m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Font typeface="Wingdings" panose="05000000000000000000" pitchFamily="2" charset="2"/>
                  <a:buNone/>
                </a:pPr>
                <a:r>
                  <a:rPr lang="pt-BR" altLang="pt-BR" dirty="0"/>
                  <a:t>Aplicando a relação fundamental:</a:t>
                </a:r>
              </a:p>
              <a:p>
                <a:pPr algn="ctr">
                  <a:buFont typeface="Wingdings" panose="05000000000000000000" pitchFamily="2" charset="2"/>
                  <a:buNone/>
                </a:pPr>
                <a:endParaRPr lang="pt-BR" altLang="pt-BR" dirty="0"/>
              </a:p>
              <a:p>
                <a:pPr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altLang="pt-BR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pt-BR" altLang="pt-BR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4</m:t>
                        </m:r>
                      </m:e>
                    </m:rad>
                  </m:oMath>
                </a14:m>
                <a:r>
                  <a:rPr lang="pt-BR" altLang="pt-BR" dirty="0"/>
                  <a:t> = 2i</a:t>
                </a:r>
              </a:p>
            </p:txBody>
          </p:sp>
        </mc:Choice>
        <mc:Fallback xmlns="">
          <p:sp>
            <p:nvSpPr>
              <p:cNvPr id="59397" name="Rectangle 5">
                <a:extLst>
                  <a:ext uri="{FF2B5EF4-FFF2-40B4-BE49-F238E27FC236}">
                    <a16:creationId xmlns:a16="http://schemas.microsoft.com/office/drawing/2014/main" id="{D1ADDF1C-7DCA-47B1-9ADA-1C1BB368A5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1901" y="1557339"/>
                <a:ext cx="3178175" cy="4473575"/>
              </a:xfrm>
              <a:prstGeom prst="rect">
                <a:avLst/>
              </a:prstGeom>
              <a:blipFill>
                <a:blip r:embed="rId3"/>
                <a:stretch>
                  <a:fillRect r="-1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398" name="Line 6">
            <a:extLst>
              <a:ext uri="{FF2B5EF4-FFF2-40B4-BE49-F238E27FC236}">
                <a16:creationId xmlns:a16="http://schemas.microsoft.com/office/drawing/2014/main" id="{8D426017-CB5B-45DC-B3EC-0421B81CA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3" y="1844675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D210D91-DE5F-48C5-8C76-83EE6DD70FE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A28D5B9-75D9-4BF6-A8C9-78A1FDFF04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BE21221-6B8D-4C1C-808B-F72729EC8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Forma algébrica (parte I)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85CF8A4-1F9A-472C-9201-EB724397C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O número complexo possui uma parte real e outra imaginária. Como a parte imaginária conta com a presença do i, sua forma algébrica é</a:t>
            </a:r>
          </a:p>
        </p:txBody>
      </p:sp>
      <p:sp>
        <p:nvSpPr>
          <p:cNvPr id="104454" name="AutoShape 6">
            <a:extLst>
              <a:ext uri="{FF2B5EF4-FFF2-40B4-BE49-F238E27FC236}">
                <a16:creationId xmlns:a16="http://schemas.microsoft.com/office/drawing/2014/main" id="{109AA04F-7C65-4EC7-B1F8-C4B91D24B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868863"/>
            <a:ext cx="2303462" cy="609600"/>
          </a:xfrm>
          <a:prstGeom prst="wedgeEllipseCallout">
            <a:avLst>
              <a:gd name="adj1" fmla="val 72329"/>
              <a:gd name="adj2" fmla="val -968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t-BR" altLang="pt-BR"/>
              <a:t>Parte real</a:t>
            </a:r>
          </a:p>
        </p:txBody>
      </p:sp>
      <p:sp>
        <p:nvSpPr>
          <p:cNvPr id="104455" name="Text Box 7">
            <a:extLst>
              <a:ext uri="{FF2B5EF4-FFF2-40B4-BE49-F238E27FC236}">
                <a16:creationId xmlns:a16="http://schemas.microsoft.com/office/drawing/2014/main" id="{25A8BAAC-07D0-4C33-8F0B-CA6D5FE47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4221163"/>
            <a:ext cx="1316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/>
              <a:t>a + bi</a:t>
            </a:r>
          </a:p>
        </p:txBody>
      </p:sp>
      <p:sp>
        <p:nvSpPr>
          <p:cNvPr id="104456" name="AutoShape 8">
            <a:extLst>
              <a:ext uri="{FF2B5EF4-FFF2-40B4-BE49-F238E27FC236}">
                <a16:creationId xmlns:a16="http://schemas.microsoft.com/office/drawing/2014/main" id="{D1F8FA92-55F8-49F4-9123-53724B4A0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164" y="4797426"/>
            <a:ext cx="2376487" cy="898525"/>
          </a:xfrm>
          <a:prstGeom prst="wedgeEllipseCallout">
            <a:avLst>
              <a:gd name="adj1" fmla="val -73514"/>
              <a:gd name="adj2" fmla="val -752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t-BR" altLang="pt-BR"/>
              <a:t>Parte imaginária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A6F4F86-BC45-4E22-B66A-14B647F16CC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7A73980-CFF0-4AC9-BBA0-2D5D16DAF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6A033F5C-E4EF-44EA-87E5-76C167A69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Forma algébrica (parte II)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68FE5AE5-3C0B-4400-825D-4B2F9D717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/>
              <a:t>Um número complexo que não possui parte real (a = 0) é denominado número complexo puro. Um número complexo que não possua a parte imaginária (b = 0) é denominado número real e os números imaginários que possui ambas as partes são simplesmente chamados de números complexos.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F515EB7-923B-44A4-8A71-8865C253773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9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ED2736F-2CF2-44CB-8C56-F310B917B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2992</Words>
  <Application>Microsoft Office PowerPoint</Application>
  <PresentationFormat>Widescreen</PresentationFormat>
  <Paragraphs>402</Paragraphs>
  <Slides>57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67" baseType="lpstr">
      <vt:lpstr>Algerian</vt:lpstr>
      <vt:lpstr>Arial</vt:lpstr>
      <vt:lpstr>Calibri</vt:lpstr>
      <vt:lpstr>Calibri Light</vt:lpstr>
      <vt:lpstr>Cambria Math</vt:lpstr>
      <vt:lpstr>Palace Script MT</vt:lpstr>
      <vt:lpstr>Symbol</vt:lpstr>
      <vt:lpstr>Wingdings</vt:lpstr>
      <vt:lpstr>Tema do Office</vt:lpstr>
      <vt:lpstr>Equation</vt:lpstr>
      <vt:lpstr>Apresentação do PowerPoint</vt:lpstr>
      <vt:lpstr>Apresentação do PowerPoint</vt:lpstr>
      <vt:lpstr>Conceito  </vt:lpstr>
      <vt:lpstr>Apresentação do PowerPoint</vt:lpstr>
      <vt:lpstr>Apresentação do PowerPoint</vt:lpstr>
      <vt:lpstr>Relação fundamental</vt:lpstr>
      <vt:lpstr>Exemplos</vt:lpstr>
      <vt:lpstr>Forma algébrica (parte I)</vt:lpstr>
      <vt:lpstr>Forma algébrica (parte II)</vt:lpstr>
      <vt:lpstr>Exemplos</vt:lpstr>
      <vt:lpstr>Conjugado de um número complexo</vt:lpstr>
      <vt:lpstr>Exemplos</vt:lpstr>
      <vt:lpstr>Operações com números complexos na forma algébrica</vt:lpstr>
      <vt:lpstr>Adição e subtração com números complexos na forma algébrica</vt:lpstr>
      <vt:lpstr>Exemplos</vt:lpstr>
      <vt:lpstr>Multiplicação com números complexos na forma algébrica</vt:lpstr>
      <vt:lpstr>Exemplos</vt:lpstr>
      <vt:lpstr>Divisão com números complexos na forma algébrica</vt:lpstr>
      <vt:lpstr>Exemplo</vt:lpstr>
      <vt:lpstr>Potências de i</vt:lpstr>
      <vt:lpstr>Potências de i</vt:lpstr>
      <vt:lpstr>Exemplo</vt:lpstr>
      <vt:lpstr>Número complexo no plano de Argand-Gauss</vt:lpstr>
      <vt:lpstr>Exemplo</vt:lpstr>
      <vt:lpstr>Módulo e argumento de um número complexo </vt:lpstr>
      <vt:lpstr>Módulo e argumento de um número complexo</vt:lpstr>
      <vt:lpstr>Forma trigonométrica</vt:lpstr>
      <vt:lpstr>Exemplo</vt:lpstr>
      <vt:lpstr>Operações com números complexos na forma trigonométrica - Multiplicação</vt:lpstr>
      <vt:lpstr>Operações com números complexos na forma trigonométrica - Divisão</vt:lpstr>
      <vt:lpstr>Operações com números complexos na forma trigonométrica - Potenciação</vt:lpstr>
      <vt:lpstr>Operações com números complexos na forma trigonométrica – Radiciação</vt:lpstr>
      <vt:lpstr>Polinômios idênticos:</vt:lpstr>
      <vt:lpstr>Polinômios nulos:</vt:lpstr>
      <vt:lpstr>Grau de um polinômio:</vt:lpstr>
      <vt:lpstr>Coeficiente dominante:</vt:lpstr>
      <vt:lpstr>Operações com polinômios:</vt:lpstr>
      <vt:lpstr>Operações com polinômios:</vt:lpstr>
      <vt:lpstr>Operações com polinômios: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Dispositivo prático de Briot-Ruffini</vt:lpstr>
      <vt:lpstr>Dispositivo prático de Briot-Ruffini</vt:lpstr>
      <vt:lpstr>Dispositivo prático de Briot-Ruffini</vt:lpstr>
      <vt:lpstr>Dispositivo prático de Briot-Ruffini</vt:lpstr>
      <vt:lpstr>Dispositivo prático de Briot-Ruffini</vt:lpstr>
      <vt:lpstr>Dispositivo prático de Briot-Ruffini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3</cp:revision>
  <dcterms:created xsi:type="dcterms:W3CDTF">2018-10-23T20:03:01Z</dcterms:created>
  <dcterms:modified xsi:type="dcterms:W3CDTF">2018-10-24T14:34:10Z</dcterms:modified>
</cp:coreProperties>
</file>