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3" r:id="rId3"/>
    <p:sldId id="284" r:id="rId4"/>
    <p:sldId id="258" r:id="rId5"/>
    <p:sldId id="259" r:id="rId6"/>
    <p:sldId id="260" r:id="rId7"/>
    <p:sldId id="261" r:id="rId8"/>
    <p:sldId id="266" r:id="rId9"/>
    <p:sldId id="263" r:id="rId10"/>
    <p:sldId id="264" r:id="rId11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3043B33-3209-480E-B783-9041C91F0B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4EFF95D-EC7B-4B2D-BFA6-88494EFD81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1240768-95B5-4910-9AEF-C238C8319E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24B2D-919B-4F68-B326-05EB7DDB22A2}" type="datetimeFigureOut">
              <a:rPr lang="pt-BR" smtClean="0"/>
              <a:t>24/10/2018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CAD4C8C-93E7-49BF-80F2-951C65745E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0F63606-87DE-4776-8D5B-7C026306AF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8B038-E9E4-42F9-86A0-DD52577F90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139999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7A8F8EA-B6E4-4ADE-A471-5545921D37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2BB35A95-E14F-4C72-8A89-826CD12680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A3D585E-5005-412D-BDCF-12760F977A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24B2D-919B-4F68-B326-05EB7DDB22A2}" type="datetimeFigureOut">
              <a:rPr lang="pt-BR" smtClean="0"/>
              <a:t>24/10/2018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096ECE7-3E77-40E8-9902-47666EB611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B60C8AC-DA65-4423-A691-C83B8381F8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8B038-E9E4-42F9-86A0-DD52577F90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490496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D03D6434-AAD1-4850-A28B-0BA6A29034B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F74B8649-7B0F-453F-AE43-F131C703A6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512F8E7-570A-4997-A6E8-FDABB4B232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24B2D-919B-4F68-B326-05EB7DDB22A2}" type="datetimeFigureOut">
              <a:rPr lang="pt-BR" smtClean="0"/>
              <a:t>24/10/2018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1B51AE3-D4E0-474E-BB2F-BC6127FC47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9B824A4-56A4-4F8C-918A-C560B06771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8B038-E9E4-42F9-86A0-DD52577F90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402589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EBB4510-AA0A-42C1-BC2F-B8D701FE83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4236E1A-A74A-440D-B2B6-24727E511A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28AB855-C800-4B0E-9078-ACE40B566C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24B2D-919B-4F68-B326-05EB7DDB22A2}" type="datetimeFigureOut">
              <a:rPr lang="pt-BR" smtClean="0"/>
              <a:t>24/10/2018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34320D6-E19E-4B50-A32D-5EAB91AF0C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1CDDC12-C02D-4819-AAA9-E17B5FA8FD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8B038-E9E4-42F9-86A0-DD52577F90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78388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451446B-DF3A-4FBE-BDEF-AF7A503FD0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9E566DA4-76B7-4E1E-AC27-00B88A02BB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67DBE71-6875-41A9-A400-85846EA9C8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24B2D-919B-4F68-B326-05EB7DDB22A2}" type="datetimeFigureOut">
              <a:rPr lang="pt-BR" smtClean="0"/>
              <a:t>24/10/2018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E07EB11-1EB0-4B97-BA51-4069FCCD56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E9E64AF-B093-4933-A72B-495DAA007D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8B038-E9E4-42F9-86A0-DD52577F90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263257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DA367C0-9EF6-4FB0-BC72-4C61C93D48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B3E8214-3DAB-4B47-83DF-2205DE84066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D7E7BA2E-4BB6-4054-81D3-45437C809F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EB6B543A-A4E3-4C0B-A96C-F618C3851D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24B2D-919B-4F68-B326-05EB7DDB22A2}" type="datetimeFigureOut">
              <a:rPr lang="pt-BR" smtClean="0"/>
              <a:t>24/10/2018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003D9046-01B0-46F2-B862-E7DA526526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C1725F39-1E01-464B-8895-42E955CB2A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8B038-E9E4-42F9-86A0-DD52577F90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934884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AE3CACB-5817-4C8C-B93D-656EE2CA76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B9B0AB5C-EC27-43C6-BAA9-107BA3B1F2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7CDF7A64-0B82-40E0-B8E2-918C1362D1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DBE42B21-734E-44F7-B2CC-EA745A9D2DE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2FE2BD2B-5BA1-4F79-B155-FDBB69D8CA1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395FAEE8-90BE-4715-ADE9-7EB07D0801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24B2D-919B-4F68-B326-05EB7DDB22A2}" type="datetimeFigureOut">
              <a:rPr lang="pt-BR" smtClean="0"/>
              <a:t>24/10/2018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595EDB98-EF86-4BFC-B4C0-C1C7280372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73A23D85-F60A-4120-B153-32D30CA4BD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8B038-E9E4-42F9-86A0-DD52577F90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133481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A6A9C09-4A03-408A-A793-826A4DCDA6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66D8AA10-3C07-4A4C-AB22-8DADF39598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24B2D-919B-4F68-B326-05EB7DDB22A2}" type="datetimeFigureOut">
              <a:rPr lang="pt-BR" smtClean="0"/>
              <a:t>24/10/2018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BCE89A2B-957C-43EF-A12D-D822A87FFC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34E2C602-3E81-48A5-9B28-F15D823732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8B038-E9E4-42F9-86A0-DD52577F90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985759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4C3F3290-9AD4-43E6-AB9C-0FAC645326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24B2D-919B-4F68-B326-05EB7DDB22A2}" type="datetimeFigureOut">
              <a:rPr lang="pt-BR" smtClean="0"/>
              <a:t>24/10/2018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17D8FE62-D9CB-456D-BD77-CA6144656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F38E8EAC-F504-4CA1-8A88-4FF596AF3E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8B038-E9E4-42F9-86A0-DD52577F90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505002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B63F46-629C-4D3C-936C-086E9BF274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B0533B1-10AB-435F-A71C-299F0F4113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24AB4C1E-001C-4930-9B51-2A2D6F232F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1E8F079D-5715-465F-9083-2F5707726A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24B2D-919B-4F68-B326-05EB7DDB22A2}" type="datetimeFigureOut">
              <a:rPr lang="pt-BR" smtClean="0"/>
              <a:t>24/10/2018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7A8B6C06-94B7-4D57-B2CA-060886024F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0A7F5ACC-F4A0-4D80-B87D-117B56AA84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8B038-E9E4-42F9-86A0-DD52577F90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534238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19D8F86-EEA7-4452-8E77-FAFBDBB55B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A81E58FC-F928-4D1F-B4E7-D8D83C1C2C0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61A5A6D5-58EB-4DD7-9A9F-3FCA5E6534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EAE9D027-A397-42A0-AAD7-D5853EA342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24B2D-919B-4F68-B326-05EB7DDB22A2}" type="datetimeFigureOut">
              <a:rPr lang="pt-BR" smtClean="0"/>
              <a:t>24/10/2018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7037909E-A7B3-41B0-95DC-F192BAE18A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2A4F316E-6017-4CE9-B82A-FFAD5EF6CA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8B038-E9E4-42F9-86A0-DD52577F90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624868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71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E1331BEE-E9A2-41B9-9CB9-1444F9A942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886A17D3-26ED-410D-B817-D7D59DB1A9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8297C0D-7BB6-4A7F-AC63-A694827670B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624B2D-919B-4F68-B326-05EB7DDB22A2}" type="datetimeFigureOut">
              <a:rPr lang="pt-BR" smtClean="0"/>
              <a:t>24/10/2018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DF6D6E9-F27D-4EE9-B1F5-777CC5CBA0A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3FC3FB8-15F0-43D9-955B-BB2EF4102C9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18B038-E9E4-42F9-86A0-DD52577F90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734814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0D391F3-194C-4141-B364-8664BF4F80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99514" y="2387990"/>
            <a:ext cx="10592972" cy="2082019"/>
          </a:xfrm>
        </p:spPr>
        <p:txBody>
          <a:bodyPr>
            <a:normAutofit/>
          </a:bodyPr>
          <a:lstStyle/>
          <a:p>
            <a:r>
              <a:rPr lang="pt-BR" sz="6600" b="1" dirty="0">
                <a:latin typeface="Arial Black" panose="020B0A04020102020204" pitchFamily="34" charset="0"/>
              </a:rPr>
              <a:t>ÁREAS DE FIGURAS PLANAS</a:t>
            </a:r>
          </a:p>
        </p:txBody>
      </p:sp>
    </p:spTree>
    <p:extLst>
      <p:ext uri="{BB962C8B-B14F-4D97-AF65-F5344CB8AC3E}">
        <p14:creationId xmlns:p14="http://schemas.microsoft.com/office/powerpoint/2010/main" val="8538356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Resultado de imagem para area circulo setor">
            <a:extLst>
              <a:ext uri="{FF2B5EF4-FFF2-40B4-BE49-F238E27FC236}">
                <a16:creationId xmlns:a16="http://schemas.microsoft.com/office/drawing/2014/main" id="{B6797F58-64F7-46F3-971D-CCB35FFD3B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71557"/>
            <a:ext cx="3352800" cy="2962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558" name="Picture 6" descr="Imagem relacionada">
            <a:extLst>
              <a:ext uri="{FF2B5EF4-FFF2-40B4-BE49-F238E27FC236}">
                <a16:creationId xmlns:a16="http://schemas.microsoft.com/office/drawing/2014/main" id="{98C13048-3875-4044-82C8-4BEA69F9FD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8711" y="1788629"/>
            <a:ext cx="2314575" cy="2276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CaixaDeTexto 6">
            <a:extLst>
              <a:ext uri="{FF2B5EF4-FFF2-40B4-BE49-F238E27FC236}">
                <a16:creationId xmlns:a16="http://schemas.microsoft.com/office/drawing/2014/main" id="{9BD10FA5-81EC-44DA-9AE4-C1C1F90E199E}"/>
              </a:ext>
            </a:extLst>
          </p:cNvPr>
          <p:cNvSpPr txBox="1"/>
          <p:nvPr/>
        </p:nvSpPr>
        <p:spPr>
          <a:xfrm>
            <a:off x="4704878" y="214880"/>
            <a:ext cx="2782237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pt-BR" sz="2400" b="1" dirty="0">
                <a:solidFill>
                  <a:schemeClr val="accent2">
                    <a:lumMod val="75000"/>
                  </a:schemeClr>
                </a:solidFill>
              </a:rPr>
              <a:t>PARTES DO CÍRCULO</a:t>
            </a: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4DCB98E0-8FD4-40EB-8AEF-26F0BBA54418}"/>
              </a:ext>
            </a:extLst>
          </p:cNvPr>
          <p:cNvSpPr txBox="1"/>
          <p:nvPr/>
        </p:nvSpPr>
        <p:spPr>
          <a:xfrm>
            <a:off x="285281" y="943422"/>
            <a:ext cx="23446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>
                <a:solidFill>
                  <a:schemeClr val="accent2">
                    <a:lumMod val="75000"/>
                  </a:schemeClr>
                </a:solidFill>
              </a:rPr>
              <a:t>SETOR CIRCULAR</a:t>
            </a: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7F9D1569-F8B7-4FBD-BECC-D733DDB8082C}"/>
              </a:ext>
            </a:extLst>
          </p:cNvPr>
          <p:cNvSpPr txBox="1"/>
          <p:nvPr/>
        </p:nvSpPr>
        <p:spPr>
          <a:xfrm>
            <a:off x="35183" y="4724778"/>
            <a:ext cx="2844818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2000" dirty="0"/>
              <a:t>REGRA DE TRÊS:</a:t>
            </a:r>
          </a:p>
          <a:p>
            <a:pPr algn="ctr"/>
            <a:endParaRPr lang="pt-BR" sz="2000" dirty="0"/>
          </a:p>
          <a:p>
            <a:pPr algn="ctr"/>
            <a:r>
              <a:rPr lang="pt-BR" sz="2000" dirty="0"/>
              <a:t>360</a:t>
            </a:r>
            <a:r>
              <a:rPr lang="pt-BR" sz="2000" baseline="30000" dirty="0"/>
              <a:t>0 </a:t>
            </a:r>
            <a:r>
              <a:rPr lang="pt-BR" sz="2000" dirty="0"/>
              <a:t>- - - - - - - - 2</a:t>
            </a:r>
            <a:r>
              <a:rPr lang="el-GR" sz="2000" dirty="0"/>
              <a:t>π</a:t>
            </a:r>
            <a:r>
              <a:rPr lang="pt-BR" sz="2000" dirty="0"/>
              <a:t>.r</a:t>
            </a:r>
          </a:p>
          <a:p>
            <a:pPr algn="ctr"/>
            <a:r>
              <a:rPr lang="pt-BR" sz="2000" dirty="0">
                <a:sym typeface="Symbol" panose="05050102010706020507" pitchFamily="18" charset="2"/>
              </a:rPr>
              <a:t>- - - - - - - - Área do setor</a:t>
            </a:r>
            <a:endParaRPr lang="pt-BR" sz="2000" dirty="0"/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3BCD3DD3-A835-49D5-8B1A-74BC32B9DAFE}"/>
              </a:ext>
            </a:extLst>
          </p:cNvPr>
          <p:cNvSpPr txBox="1"/>
          <p:nvPr/>
        </p:nvSpPr>
        <p:spPr>
          <a:xfrm>
            <a:off x="4603730" y="935325"/>
            <a:ext cx="29845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>
                <a:solidFill>
                  <a:schemeClr val="accent2">
                    <a:lumMod val="75000"/>
                  </a:schemeClr>
                </a:solidFill>
              </a:rPr>
              <a:t>SEGMENTO CIRCULAR</a:t>
            </a: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27A3E9C8-D5C1-4D45-8836-DB1427E45830}"/>
              </a:ext>
            </a:extLst>
          </p:cNvPr>
          <p:cNvSpPr txBox="1"/>
          <p:nvPr/>
        </p:nvSpPr>
        <p:spPr>
          <a:xfrm>
            <a:off x="4604057" y="4973224"/>
            <a:ext cx="235429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2000" dirty="0"/>
              <a:t>Área do setor menos</a:t>
            </a:r>
          </a:p>
          <a:p>
            <a:pPr algn="ctr"/>
            <a:r>
              <a:rPr lang="pt-BR" sz="2000" dirty="0"/>
              <a:t>Área do triângulo</a:t>
            </a:r>
          </a:p>
        </p:txBody>
      </p:sp>
      <p:pic>
        <p:nvPicPr>
          <p:cNvPr id="12" name="Picture 4" descr="Resultado de imagem para coroa circular">
            <a:extLst>
              <a:ext uri="{FF2B5EF4-FFF2-40B4-BE49-F238E27FC236}">
                <a16:creationId xmlns:a16="http://schemas.microsoft.com/office/drawing/2014/main" id="{4A568EC6-61F1-4CFA-99AD-DCD912F2DF4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567" r="13315"/>
          <a:stretch/>
        </p:blipFill>
        <p:spPr bwMode="auto">
          <a:xfrm>
            <a:off x="8839197" y="1688454"/>
            <a:ext cx="2584174" cy="23858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CaixaDeTexto 12">
            <a:extLst>
              <a:ext uri="{FF2B5EF4-FFF2-40B4-BE49-F238E27FC236}">
                <a16:creationId xmlns:a16="http://schemas.microsoft.com/office/drawing/2014/main" id="{4FF73AED-CC9D-461E-BC21-9185FCA82EE4}"/>
              </a:ext>
            </a:extLst>
          </p:cNvPr>
          <p:cNvSpPr txBox="1"/>
          <p:nvPr/>
        </p:nvSpPr>
        <p:spPr>
          <a:xfrm>
            <a:off x="8839197" y="943422"/>
            <a:ext cx="24524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>
                <a:solidFill>
                  <a:schemeClr val="accent2">
                    <a:lumMod val="75000"/>
                  </a:schemeClr>
                </a:solidFill>
              </a:rPr>
              <a:t>COROA CIRCULAR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39EAF607-F3F5-4C60-8082-AF492A7E6B94}"/>
              </a:ext>
            </a:extLst>
          </p:cNvPr>
          <p:cNvSpPr txBox="1"/>
          <p:nvPr/>
        </p:nvSpPr>
        <p:spPr>
          <a:xfrm>
            <a:off x="9151334" y="4973224"/>
            <a:ext cx="214026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2000" dirty="0"/>
              <a:t>Diferença entre as </a:t>
            </a:r>
          </a:p>
          <a:p>
            <a:pPr algn="ctr"/>
            <a:r>
              <a:rPr lang="pt-BR" sz="2000" dirty="0"/>
              <a:t>áreas dos círculos</a:t>
            </a:r>
          </a:p>
        </p:txBody>
      </p:sp>
    </p:spTree>
    <p:extLst>
      <p:ext uri="{BB962C8B-B14F-4D97-AF65-F5344CB8AC3E}">
        <p14:creationId xmlns:p14="http://schemas.microsoft.com/office/powerpoint/2010/main" val="36260475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Número de Slide 6">
            <a:extLst>
              <a:ext uri="{FF2B5EF4-FFF2-40B4-BE49-F238E27FC236}">
                <a16:creationId xmlns:a16="http://schemas.microsoft.com/office/drawing/2014/main" id="{B4F436E1-0F65-43FE-AAF7-1E1EDCD59E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B68B9A8-8A63-40F3-8964-6692FC274A81}" type="slidenum">
              <a:rPr lang="pt-BR" altLang="pt-BR"/>
              <a:pPr/>
              <a:t>2</a:t>
            </a:fld>
            <a:endParaRPr lang="pt-BR" altLang="pt-BR"/>
          </a:p>
        </p:txBody>
      </p:sp>
      <p:pic>
        <p:nvPicPr>
          <p:cNvPr id="20484" name="Picture 4" descr="Resultado de imagem para area triangulo">
            <a:extLst>
              <a:ext uri="{FF2B5EF4-FFF2-40B4-BE49-F238E27FC236}">
                <a16:creationId xmlns:a16="http://schemas.microsoft.com/office/drawing/2014/main" id="{6C49D054-FD6E-4010-A55F-F4ED662113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1027" y="1591"/>
            <a:ext cx="7469945" cy="63415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673392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Número de Slide 6">
            <a:extLst>
              <a:ext uri="{FF2B5EF4-FFF2-40B4-BE49-F238E27FC236}">
                <a16:creationId xmlns:a16="http://schemas.microsoft.com/office/drawing/2014/main" id="{B4F436E1-0F65-43FE-AAF7-1E1EDCD59E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B68B9A8-8A63-40F3-8964-6692FC274A81}" type="slidenum">
              <a:rPr lang="pt-BR" altLang="pt-BR"/>
              <a:pPr/>
              <a:t>3</a:t>
            </a:fld>
            <a:endParaRPr lang="pt-BR" altLang="pt-BR"/>
          </a:p>
        </p:txBody>
      </p:sp>
      <p:pic>
        <p:nvPicPr>
          <p:cNvPr id="7" name="Picture 2" descr="Resultado de imagem para triÃ¢ngulo equilÃ¡tero">
            <a:extLst>
              <a:ext uri="{FF2B5EF4-FFF2-40B4-BE49-F238E27FC236}">
                <a16:creationId xmlns:a16="http://schemas.microsoft.com/office/drawing/2014/main" id="{18E1724B-ED39-4279-B6DA-07561B3BC9A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462"/>
          <a:stretch/>
        </p:blipFill>
        <p:spPr bwMode="auto">
          <a:xfrm>
            <a:off x="1524000" y="627917"/>
            <a:ext cx="9144000" cy="5591908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916071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CFC790C2-05A1-4313-B22E-AF84B485C58E}"/>
              </a:ext>
            </a:extLst>
          </p:cNvPr>
          <p:cNvSpPr txBox="1"/>
          <p:nvPr/>
        </p:nvSpPr>
        <p:spPr>
          <a:xfrm>
            <a:off x="357808" y="198783"/>
            <a:ext cx="65175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>
                <a:solidFill>
                  <a:schemeClr val="accent2">
                    <a:lumMod val="75000"/>
                  </a:schemeClr>
                </a:solidFill>
              </a:rPr>
              <a:t>TRAPÉZIO: POSSUI UM PAR DE LADOS PARALELOS</a:t>
            </a:r>
          </a:p>
        </p:txBody>
      </p:sp>
      <p:pic>
        <p:nvPicPr>
          <p:cNvPr id="15362" name="Picture 2" descr="Resultado de imagem para trapÃ©zio">
            <a:extLst>
              <a:ext uri="{FF2B5EF4-FFF2-40B4-BE49-F238E27FC236}">
                <a16:creationId xmlns:a16="http://schemas.microsoft.com/office/drawing/2014/main" id="{C7A2C325-4ED6-474A-BF8E-7637625E75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8953" y="660448"/>
            <a:ext cx="8554094" cy="30794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364" name="Picture 4" descr="Resultado de imagem para trapÃ©zio propriedades">
            <a:extLst>
              <a:ext uri="{FF2B5EF4-FFF2-40B4-BE49-F238E27FC236}">
                <a16:creationId xmlns:a16="http://schemas.microsoft.com/office/drawing/2014/main" id="{FD428F8F-7069-41EE-B5D2-BA292A2B63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365" y="3581698"/>
            <a:ext cx="3870860" cy="28013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366" name="Picture 6" descr="Resultado de imagem para trapÃ©zio AREA">
            <a:extLst>
              <a:ext uri="{FF2B5EF4-FFF2-40B4-BE49-F238E27FC236}">
                <a16:creationId xmlns:a16="http://schemas.microsoft.com/office/drawing/2014/main" id="{9AAD9FE6-31A5-415D-B5A3-0743275161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8777" y="3535280"/>
            <a:ext cx="4196403" cy="27976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710162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>
            <a:extLst>
              <a:ext uri="{FF2B5EF4-FFF2-40B4-BE49-F238E27FC236}">
                <a16:creationId xmlns:a16="http://schemas.microsoft.com/office/drawing/2014/main" id="{2B5CCC67-C2AA-4A8C-8520-FFAC742E7C91}"/>
              </a:ext>
            </a:extLst>
          </p:cNvPr>
          <p:cNvSpPr txBox="1"/>
          <p:nvPr/>
        </p:nvSpPr>
        <p:spPr>
          <a:xfrm>
            <a:off x="357808" y="198783"/>
            <a:ext cx="80430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>
                <a:solidFill>
                  <a:schemeClr val="accent2">
                    <a:lumMod val="75000"/>
                  </a:schemeClr>
                </a:solidFill>
              </a:rPr>
              <a:t>PARALELOGRAMO: POSSUI DOIS PARES DE LADOS PARALELOS</a:t>
            </a:r>
          </a:p>
        </p:txBody>
      </p:sp>
      <p:pic>
        <p:nvPicPr>
          <p:cNvPr id="7" name="Picture 2" descr="Resultado de imagem para PARALELOGRAMO PROPRIEDADES">
            <a:extLst>
              <a:ext uri="{FF2B5EF4-FFF2-40B4-BE49-F238E27FC236}">
                <a16:creationId xmlns:a16="http://schemas.microsoft.com/office/drawing/2014/main" id="{6BECD7E6-AE48-4552-AB0B-0AB9A009585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07" t="5024" r="9420" b="26764"/>
          <a:stretch/>
        </p:blipFill>
        <p:spPr bwMode="auto">
          <a:xfrm>
            <a:off x="357808" y="836770"/>
            <a:ext cx="7485822" cy="4501695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388" name="Picture 4" descr="Resultado de imagem para PARALELOGRAMO ÃREA">
            <a:extLst>
              <a:ext uri="{FF2B5EF4-FFF2-40B4-BE49-F238E27FC236}">
                <a16:creationId xmlns:a16="http://schemas.microsoft.com/office/drawing/2014/main" id="{76619AED-C688-444C-8A96-C322CA88CA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3630" y="1638160"/>
            <a:ext cx="4348370" cy="2898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392937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>
            <a:extLst>
              <a:ext uri="{FF2B5EF4-FFF2-40B4-BE49-F238E27FC236}">
                <a16:creationId xmlns:a16="http://schemas.microsoft.com/office/drawing/2014/main" id="{AE06B69E-8150-4E4B-BEC6-7E8780B9E97F}"/>
              </a:ext>
            </a:extLst>
          </p:cNvPr>
          <p:cNvSpPr txBox="1"/>
          <p:nvPr/>
        </p:nvSpPr>
        <p:spPr>
          <a:xfrm>
            <a:off x="357808" y="198783"/>
            <a:ext cx="99699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>
                <a:solidFill>
                  <a:schemeClr val="accent2">
                    <a:lumMod val="75000"/>
                  </a:schemeClr>
                </a:solidFill>
              </a:rPr>
              <a:t>RETÂNGULO: POSSUI OS QUATRO ÂNGULOS INTERNOS RETOS (EQUIÂNGULO)</a:t>
            </a:r>
          </a:p>
        </p:txBody>
      </p:sp>
      <p:pic>
        <p:nvPicPr>
          <p:cNvPr id="17410" name="Picture 2" descr="Resultado de imagem para RETÃNGULO PROPRIEDADES">
            <a:extLst>
              <a:ext uri="{FF2B5EF4-FFF2-40B4-BE49-F238E27FC236}">
                <a16:creationId xmlns:a16="http://schemas.microsoft.com/office/drawing/2014/main" id="{EE0487A3-6321-4911-BFCB-42DD4CC7FB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13791"/>
            <a:ext cx="6440557" cy="48304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412" name="Picture 4" descr="Resultado de imagem para RETÃNGULO AREA">
            <a:extLst>
              <a:ext uri="{FF2B5EF4-FFF2-40B4-BE49-F238E27FC236}">
                <a16:creationId xmlns:a16="http://schemas.microsoft.com/office/drawing/2014/main" id="{F09488E6-2323-4A3B-AB76-EDE52D69E2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0557" y="1715052"/>
            <a:ext cx="5141843" cy="34278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352966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>
            <a:extLst>
              <a:ext uri="{FF2B5EF4-FFF2-40B4-BE49-F238E27FC236}">
                <a16:creationId xmlns:a16="http://schemas.microsoft.com/office/drawing/2014/main" id="{52174F79-6FFF-4411-A4D0-30B0E2D30600}"/>
              </a:ext>
            </a:extLst>
          </p:cNvPr>
          <p:cNvSpPr txBox="1"/>
          <p:nvPr/>
        </p:nvSpPr>
        <p:spPr>
          <a:xfrm>
            <a:off x="357808" y="198783"/>
            <a:ext cx="89543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>
                <a:solidFill>
                  <a:schemeClr val="accent2">
                    <a:lumMod val="75000"/>
                  </a:schemeClr>
                </a:solidFill>
              </a:rPr>
              <a:t>LOSANGO: POSSUI OS QUATRO LADOS CONGRUENTES (EQUILÁTERO)</a:t>
            </a:r>
          </a:p>
        </p:txBody>
      </p:sp>
      <p:pic>
        <p:nvPicPr>
          <p:cNvPr id="7" name="Picture 2" descr="Resultado de imagem para losango propriedades">
            <a:extLst>
              <a:ext uri="{FF2B5EF4-FFF2-40B4-BE49-F238E27FC236}">
                <a16:creationId xmlns:a16="http://schemas.microsoft.com/office/drawing/2014/main" id="{8102378C-716E-4836-9635-6EB3AF064BD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14" t="21026" r="1806" b="12458"/>
          <a:stretch/>
        </p:blipFill>
        <p:spPr bwMode="auto">
          <a:xfrm>
            <a:off x="357808" y="1815549"/>
            <a:ext cx="5777947" cy="3034748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436" name="Picture 4" descr="Imagem relacionada">
            <a:extLst>
              <a:ext uri="{FF2B5EF4-FFF2-40B4-BE49-F238E27FC236}">
                <a16:creationId xmlns:a16="http://schemas.microsoft.com/office/drawing/2014/main" id="{2500B894-283B-4980-AA98-619DFF4B04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3246" y="1474304"/>
            <a:ext cx="5560946" cy="37072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902973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Agrupar 2">
            <a:extLst>
              <a:ext uri="{FF2B5EF4-FFF2-40B4-BE49-F238E27FC236}">
                <a16:creationId xmlns:a16="http://schemas.microsoft.com/office/drawing/2014/main" id="{F7B4E886-7F5E-4B61-99D7-62672767351F}"/>
              </a:ext>
            </a:extLst>
          </p:cNvPr>
          <p:cNvGrpSpPr/>
          <p:nvPr/>
        </p:nvGrpSpPr>
        <p:grpSpPr>
          <a:xfrm>
            <a:off x="2111432" y="212035"/>
            <a:ext cx="7969136" cy="5983097"/>
            <a:chOff x="2111432" y="225287"/>
            <a:chExt cx="7969136" cy="5983097"/>
          </a:xfrm>
        </p:grpSpPr>
        <p:pic>
          <p:nvPicPr>
            <p:cNvPr id="25606" name="Picture 6" descr="Resultado de imagem para area hexagono regular">
              <a:extLst>
                <a:ext uri="{FF2B5EF4-FFF2-40B4-BE49-F238E27FC236}">
                  <a16:creationId xmlns:a16="http://schemas.microsoft.com/office/drawing/2014/main" id="{C72F6327-8125-46FE-BD9D-0E827272360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11432" y="225287"/>
              <a:ext cx="7969136" cy="598309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" name="Retângulo 1">
              <a:extLst>
                <a:ext uri="{FF2B5EF4-FFF2-40B4-BE49-F238E27FC236}">
                  <a16:creationId xmlns:a16="http://schemas.microsoft.com/office/drawing/2014/main" id="{862D9491-9A6C-45B6-9448-BCC7FD83EBA7}"/>
                </a:ext>
              </a:extLst>
            </p:cNvPr>
            <p:cNvSpPr/>
            <p:nvPr/>
          </p:nvSpPr>
          <p:spPr>
            <a:xfrm>
              <a:off x="8704510" y="298174"/>
              <a:ext cx="1139687" cy="27829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sp>
        <p:nvSpPr>
          <p:cNvPr id="6" name="CaixaDeTexto 5">
            <a:extLst>
              <a:ext uri="{FF2B5EF4-FFF2-40B4-BE49-F238E27FC236}">
                <a16:creationId xmlns:a16="http://schemas.microsoft.com/office/drawing/2014/main" id="{AD0F01D0-623E-4447-9C2D-86A420A2A8FE}"/>
              </a:ext>
            </a:extLst>
          </p:cNvPr>
          <p:cNvSpPr txBox="1"/>
          <p:nvPr/>
        </p:nvSpPr>
        <p:spPr>
          <a:xfrm>
            <a:off x="2111432" y="1007165"/>
            <a:ext cx="618041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dirty="0">
                <a:solidFill>
                  <a:srgbClr val="FF0000"/>
                </a:solidFill>
                <a:latin typeface="Arial Black" panose="020B0A04020102020204" pitchFamily="34" charset="0"/>
              </a:rPr>
              <a:t>6 TRIÂNGULOS EQUILÁTEROS</a:t>
            </a:r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A6A33EA1-2E02-47AB-BB59-5C6CD1995A6E}"/>
              </a:ext>
            </a:extLst>
          </p:cNvPr>
          <p:cNvSpPr/>
          <p:nvPr/>
        </p:nvSpPr>
        <p:spPr>
          <a:xfrm>
            <a:off x="7593496" y="2425148"/>
            <a:ext cx="2093843" cy="157700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47593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Resultado de imagem para area circulo">
            <a:extLst>
              <a:ext uri="{FF2B5EF4-FFF2-40B4-BE49-F238E27FC236}">
                <a16:creationId xmlns:a16="http://schemas.microsoft.com/office/drawing/2014/main" id="{70CAC929-6D2E-463A-ABE5-698D35105C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7131" y="1652989"/>
            <a:ext cx="5337737" cy="35520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3952858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97</Words>
  <Application>Microsoft Office PowerPoint</Application>
  <PresentationFormat>Widescreen</PresentationFormat>
  <Paragraphs>20</Paragraphs>
  <Slides>10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6" baseType="lpstr">
      <vt:lpstr>Arial</vt:lpstr>
      <vt:lpstr>Arial Black</vt:lpstr>
      <vt:lpstr>Calibri</vt:lpstr>
      <vt:lpstr>Calibri Light</vt:lpstr>
      <vt:lpstr>Symbol</vt:lpstr>
      <vt:lpstr>Tema do Office</vt:lpstr>
      <vt:lpstr>ÁREAS DE FIGURAS PLANAS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ÁREAS DE FIGURAS PLANAS</dc:title>
  <dc:creator>estefânio franco maciel</dc:creator>
  <cp:lastModifiedBy>estefânio franco maciel</cp:lastModifiedBy>
  <cp:revision>1</cp:revision>
  <dcterms:created xsi:type="dcterms:W3CDTF">2018-10-24T23:59:51Z</dcterms:created>
  <dcterms:modified xsi:type="dcterms:W3CDTF">2018-10-25T00:00:19Z</dcterms:modified>
</cp:coreProperties>
</file>