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12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4308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339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850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606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541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61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40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7237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58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68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179C52-84E2-43AA-8E64-FE1AC3D65D05}" type="datetimeFigureOut">
              <a:rPr lang="pt-BR" smtClean="0"/>
              <a:t>06/11/2018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B66E7-458C-468D-92D7-3E1A4D4D47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87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.br/url?sa=i&amp;rct=j&amp;q=&amp;esrc=s&amp;source=images&amp;cd=&amp;cad=rja&amp;uact=8&amp;ved=2ahUKEwix_sT_28DeAhVFI5AKHcgsAwMQjRx6BAgBEAU&amp;url=https%3A%2F%2Fwww.youtube.com%2Fwatch%3Fv%3Dr37l5eNJOR0&amp;psig=AOvVaw3A57NWr4E2wPurxNhjy45j&amp;ust=1541626393917659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.br/url?sa=i&amp;rct=j&amp;q=&amp;esrc=s&amp;source=images&amp;cd=&amp;ved=2ahUKEwiJ6LqP3cDeAhXBgZAKHRCqCI0QjRx6BAgBEAU&amp;url=https%3A%2F%2Fpt.wahooart.com%2F%40%40%2FAQZQSC-Franz-Von-Persoglia-Cena-Gallant-dentro-de-o-Rococ%25C3%25B3-Interior-&amp;psig=AOvVaw3IlQJuMfZbJpIQV2g3B8ew&amp;ust=154162667586311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google.com.br/url?sa=i&amp;rct=j&amp;q=&amp;esrc=s&amp;source=images&amp;cd=&amp;cad=rja&amp;uact=8&amp;ved=2ahUKEwjRrsbQ3sDeAhXGgJAKHQJTCpcQjRx6BAgBEAU&amp;url=https%3A%2F%2Fwww.historiadasartes.com%2Fsala-dos-professores%2Fa-escala-do-amor-jean-antoine-watteau%2F&amp;psig=AOvVaw28UbwK8SmHso1HaTuh973a&amp;ust=1541627087554245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google.com.br/url?sa=i&amp;rct=j&amp;q=&amp;esrc=s&amp;source=images&amp;cd=&amp;cad=rja&amp;uact=8&amp;ved=2ahUKEwi50J2L38DeAhVBgJAKHfzzCMoQjRx6BAgBEAU&amp;url=https%3A%2F%2Fru.wikipedia.org%2Fwiki%2F%25D0%2593%25D0%25B0%25D0%25BB%25D0%25B0%25D0%25BD%25D1%2582%25D0%25BD%25D1%258B%25D0%25B9_%25D0%25B2%25D0%25B5%25D0%25BA&amp;psig=AOvVaw1B5wIA2UrxhelZWtY6MnbI&amp;ust=154162719975436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br/url?sa=i&amp;rct=j&amp;q=&amp;esrc=s&amp;source=images&amp;cd=&amp;cad=rja&amp;uact=8&amp;ved=2ahUKEwiozKnMga_eAhXJl5AKHTr1BUoQjRx6BAgBEAU&amp;url=https://produto.mercadolivre.com.br/MLB-928398889-cabeca-santo-so-joo-batista-pintura-caravaggio-tela-repro-_JM&amp;psig=AOvVaw2RP9eVNlzppB2x6wbZLsXA&amp;ust=154101801031700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.br/url?sa=i&amp;rct=j&amp;q=&amp;esrc=s&amp;source=imgres&amp;cd=&amp;cad=rja&amp;uact=8&amp;ved=2ahUKEwii64b-ga_eAhWKGZAKHcZ3Ag0QjRx6BAgBEAU&amp;url=https://www.todamateria.com.br/caravaggio/&amp;psig=AOvVaw1UeWszY_vr8KytbPGqi1JV&amp;ust=154101811889697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br/url?sa=i&amp;rct=j&amp;q=&amp;esrc=s&amp;source=imgres&amp;cd=&amp;cad=rja&amp;uact=8&amp;ved=2ahUKEwjOstOah6_eAhWDI5AKHRHnDdMQjRx6BAgBEAU&amp;url=https://pt.wikipedia.org/wiki/Diego_Vel%C3%A1zquez&amp;psig=AOvVaw2A6XxUbdIj_bpGvKYLZ0X_&amp;ust=154101952106970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br/url?sa=i&amp;rct=j&amp;q=&amp;esrc=s&amp;source=imgres&amp;cd=&amp;cad=rja&amp;uact=8&amp;ved=2ahUKEwj63s73iK_eAhXEC5AKHXlrB2AQjRx6BAgBEAU&amp;url=http://opiniaoenoticia.com.br/nesta-data/nasce-rembrandt/&amp;psig=AOvVaw0LcWTLoRTwmxJJfOB7lTDB&amp;ust=15410199844183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m.br/url?sa=i&amp;rct=j&amp;q=&amp;esrc=s&amp;source=imgres&amp;cd=&amp;cad=rja&amp;uact=8&amp;ved=2ahUKEwi6xrmSia_eAhULj5AKHdcoByYQjRx6BAgBEAU&amp;url=https://it.wikipedia.org/wiki/File:Rembrandt_-_The_Anatomy_Lecture_of_Dr._Nicolaes_Tulp_-_WGA19139.jpg&amp;psig=AOvVaw3XkpaLCB2neTo6RVvZQV2P&amp;ust=154102003711420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32"/>
            <a:ext cx="3419872" cy="684506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03848" y="188640"/>
            <a:ext cx="568863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CONTEXTO HISTÓRICO BARROCO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203848" y="980728"/>
            <a:ext cx="5688632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Séc</a:t>
            </a:r>
            <a:r>
              <a:rPr lang="pt-BR" dirty="0" smtClean="0"/>
              <a:t> XVIII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Dualidade entre Fé e Razão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Reformas Religiosas e restabelecimento do catolicismo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Emoção Sobrepondo-se a razão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03848" y="2564904"/>
            <a:ext cx="56886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POR QUE O BARROCO EXISTE?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03848" y="3284984"/>
            <a:ext cx="568863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Para minimizar o valores clássicos renascentistas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Estabelecer uma relação religiosa por meio da emoção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Dar novo poder ao valores eclesiásticos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8392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3"/>
            <a:ext cx="3419872" cy="56938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ROCOCÓ </a:t>
            </a:r>
          </a:p>
          <a:p>
            <a:r>
              <a:rPr lang="pt-BR" sz="2800" dirty="0" smtClean="0"/>
              <a:t>1- CONTEXTO HISTÓRICO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Absolutismo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Aristocracia: sistema nobiliárquico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Transição e patrocínio Burguês (Cultura)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Belle Époque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800" dirty="0" smtClean="0"/>
              <a:t>Iluminismo (Rococó para o Neoclássico)</a:t>
            </a:r>
          </a:p>
        </p:txBody>
      </p:sp>
      <p:pic>
        <p:nvPicPr>
          <p:cNvPr id="1026" name="Picture 2" descr="Resultado de imagem para Flauta Mágica Mozar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5580112" cy="58772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aixaDeTexto 4"/>
          <p:cNvSpPr txBox="1"/>
          <p:nvPr/>
        </p:nvSpPr>
        <p:spPr>
          <a:xfrm>
            <a:off x="3563888" y="350739"/>
            <a:ext cx="558011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000" dirty="0" smtClean="0"/>
              <a:t>A Flauta Mágica de Mozart, referência ao </a:t>
            </a:r>
            <a:r>
              <a:rPr lang="pt-BR" sz="2000" dirty="0" err="1" smtClean="0"/>
              <a:t>Iliminismo</a:t>
            </a:r>
            <a:r>
              <a:rPr lang="pt-BR" sz="2000" dirty="0" smtClean="0"/>
              <a:t>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91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88640"/>
            <a:ext cx="3779912" cy="36625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2 – Estilo – proposta estética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Leveza (tons pasteis)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Elegância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Decorativa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Dia-a-dia e Natureza morta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/>
              <a:t>Luz</a:t>
            </a:r>
            <a:endParaRPr lang="pt-BR" sz="3200" dirty="0" smtClean="0">
              <a:solidFill>
                <a:srgbClr val="92D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92D050"/>
                </a:solidFill>
              </a:rPr>
              <a:t>Bom Gosto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3200" dirty="0" smtClean="0">
                <a:solidFill>
                  <a:srgbClr val="92D050"/>
                </a:solidFill>
              </a:rPr>
              <a:t>Felicidade Pessoal</a:t>
            </a:r>
          </a:p>
        </p:txBody>
      </p:sp>
      <p:pic>
        <p:nvPicPr>
          <p:cNvPr id="2050" name="Picture 2" descr="Resultado de imagem para obras do rococó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3" y="0"/>
            <a:ext cx="5364088" cy="687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56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36358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Antoine </a:t>
            </a:r>
            <a:r>
              <a:rPr lang="pt-BR" dirty="0" err="1" smtClean="0"/>
              <a:t>Watteau</a:t>
            </a:r>
            <a:r>
              <a:rPr lang="pt-BR" dirty="0" smtClean="0"/>
              <a:t> – 1684-1721</a:t>
            </a:r>
            <a:endParaRPr lang="pt-BR" dirty="0"/>
          </a:p>
        </p:txBody>
      </p:sp>
      <p:pic>
        <p:nvPicPr>
          <p:cNvPr id="3074" name="Picture 2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4000" cy="582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836712"/>
            <a:ext cx="34198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escala do amor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24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3635896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Jean-Honoré </a:t>
            </a:r>
            <a:r>
              <a:rPr lang="pt-BR" dirty="0" err="1" smtClean="0"/>
              <a:t>Fragonard</a:t>
            </a:r>
            <a:r>
              <a:rPr lang="pt-BR" dirty="0" smtClean="0"/>
              <a:t>– 1732-1806</a:t>
            </a:r>
            <a:endParaRPr lang="pt-BR" dirty="0"/>
          </a:p>
        </p:txBody>
      </p:sp>
      <p:pic>
        <p:nvPicPr>
          <p:cNvPr id="4104" name="Picture 8" descr="Imagem relaciona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779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0" y="980729"/>
            <a:ext cx="248376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O balanço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38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116632"/>
            <a:ext cx="36358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Antoine </a:t>
            </a:r>
            <a:r>
              <a:rPr lang="pt-BR" dirty="0" err="1" smtClean="0"/>
              <a:t>Watteau</a:t>
            </a:r>
            <a:r>
              <a:rPr lang="pt-BR" dirty="0" smtClean="0"/>
              <a:t> – 1684-1721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733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1"/>
            <a:ext cx="9144000" cy="51872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latin typeface="Blackadder ITC" panose="04020505051007020D02" pitchFamily="82" charset="0"/>
              </a:rPr>
              <a:t>Arte Barroca</a:t>
            </a:r>
            <a:endParaRPr lang="pt-BR" sz="2800" dirty="0">
              <a:latin typeface="Blackadder ITC" panose="04020505051007020D02" pitchFamily="82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5157192"/>
            <a:ext cx="9144000" cy="57871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57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6" y="0"/>
            <a:ext cx="9117244" cy="685800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922704" y="6483051"/>
            <a:ext cx="32212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Igreja São Francisco - Salvador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6756" y="476672"/>
            <a:ext cx="281705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1 – Influência da Missão Francesa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6756" y="1556792"/>
            <a:ext cx="28170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2 – Arte Icônica Sacra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756" y="2204864"/>
            <a:ext cx="281705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3 – Influência do Ouro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074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356388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ALEIJADINHO – 1730-1814</a:t>
            </a:r>
          </a:p>
          <a:p>
            <a:pPr algn="ctr"/>
            <a:r>
              <a:rPr lang="pt-BR" dirty="0" smtClean="0"/>
              <a:t>(ANTÔNIO FRANCISCO LISBOA)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0" y="1484784"/>
            <a:ext cx="356388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 - Arte Sacra – expressões populares</a:t>
            </a:r>
          </a:p>
          <a:p>
            <a:r>
              <a:rPr lang="pt-BR" dirty="0" smtClean="0"/>
              <a:t> - Pedra-Sabão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7"/>
            <a:ext cx="6156176" cy="44371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284" y="0"/>
            <a:ext cx="7638095" cy="53904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2990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8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15310"/>
            <a:ext cx="6012160" cy="684268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5310"/>
            <a:ext cx="313184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MESTRE ATAÍDE</a:t>
            </a:r>
            <a:endParaRPr lang="pt-BR" sz="28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980728"/>
            <a:ext cx="3131841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1 – Madona mulata – traços étnicos</a:t>
            </a:r>
          </a:p>
          <a:p>
            <a:endParaRPr lang="pt-BR" dirty="0"/>
          </a:p>
          <a:p>
            <a:r>
              <a:rPr lang="pt-BR" dirty="0" smtClean="0"/>
              <a:t>2 – Ilusionismo – técnica de perspectiva.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99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são joão batista de caravaggi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0"/>
            <a:ext cx="4129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500404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err="1" smtClean="0"/>
              <a:t>Michelângelo</a:t>
            </a:r>
            <a:r>
              <a:rPr lang="pt-BR" sz="2800" dirty="0" smtClean="0"/>
              <a:t> </a:t>
            </a:r>
            <a:r>
              <a:rPr lang="pt-BR" sz="2800" dirty="0" err="1" smtClean="0"/>
              <a:t>Merisi</a:t>
            </a:r>
            <a:r>
              <a:rPr lang="pt-BR" sz="2800" dirty="0" smtClean="0"/>
              <a:t> da </a:t>
            </a:r>
            <a:r>
              <a:rPr lang="pt-BR" sz="2800" dirty="0" err="1" smtClean="0"/>
              <a:t>Caravaggio</a:t>
            </a:r>
            <a:r>
              <a:rPr lang="pt-BR" sz="2800" dirty="0" smtClean="0"/>
              <a:t> (1571-1610)</a:t>
            </a:r>
            <a:endParaRPr lang="pt-BR" sz="2800" dirty="0"/>
          </a:p>
        </p:txBody>
      </p:sp>
      <p:pic>
        <p:nvPicPr>
          <p:cNvPr id="1028" name="Picture 4" descr="Resultado de imagem para obras de caravaggi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" y="1003311"/>
            <a:ext cx="2699257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699791" y="1988840"/>
            <a:ext cx="230425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TENEBRISMO</a:t>
            </a:r>
          </a:p>
          <a:p>
            <a:pPr algn="ctr"/>
            <a:r>
              <a:rPr lang="pt-BR" dirty="0" smtClean="0"/>
              <a:t>PONTOS DE INTERESSE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04047" y="6279646"/>
            <a:ext cx="412936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 smtClean="0"/>
              <a:t>Salome</a:t>
            </a:r>
            <a:r>
              <a:rPr lang="pt-BR" dirty="0" smtClean="0"/>
              <a:t> com a cabeça de João - 1606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6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00404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Diego Rodrigues da Silva y </a:t>
            </a:r>
            <a:r>
              <a:rPr lang="pt-BR" sz="2800" dirty="0" err="1" smtClean="0"/>
              <a:t>Velázquez</a:t>
            </a:r>
            <a:r>
              <a:rPr lang="pt-BR" sz="2800" dirty="0" smtClean="0"/>
              <a:t> (1599-1660) </a:t>
            </a:r>
            <a:endParaRPr lang="pt-BR" sz="2800" dirty="0"/>
          </a:p>
        </p:txBody>
      </p:sp>
      <p:pic>
        <p:nvPicPr>
          <p:cNvPr id="2050" name="Picture 2" descr="Resultado de imagem para obras de diego velázquez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107"/>
            <a:ext cx="3275856" cy="377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0"/>
            <a:ext cx="4139952" cy="68580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75856" y="2564904"/>
            <a:ext cx="21602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IMPRESSÃO DO MOVIMENTO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042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00404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smtClean="0"/>
              <a:t>Rembrandt (1606-1669)</a:t>
            </a:r>
            <a:endParaRPr lang="pt-BR" sz="2800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Resultado de imagem para obras de Rembrandt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" y="523220"/>
            <a:ext cx="3923928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Imagem relacionad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641" y="523220"/>
            <a:ext cx="5219359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924641" y="6237312"/>
            <a:ext cx="521935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 lição de Anatomia do DR. Nicolas </a:t>
            </a:r>
            <a:r>
              <a:rPr lang="pt-BR" dirty="0" err="1" smtClean="0"/>
              <a:t>Tulp</a:t>
            </a:r>
            <a:r>
              <a:rPr lang="pt-BR" dirty="0" smtClean="0"/>
              <a:t>. (1632)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771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5004048" cy="95410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800" dirty="0" err="1" smtClean="0"/>
              <a:t>Bernini</a:t>
            </a:r>
            <a:r>
              <a:rPr lang="pt-BR" sz="2800" dirty="0" smtClean="0"/>
              <a:t> (1598-1680)</a:t>
            </a:r>
          </a:p>
          <a:p>
            <a:pPr marL="457200" indent="-457200">
              <a:buFontTx/>
              <a:buChar char="-"/>
            </a:pPr>
            <a:r>
              <a:rPr lang="pt-BR" sz="2800" dirty="0" smtClean="0"/>
              <a:t>Trompe </a:t>
            </a:r>
            <a:r>
              <a:rPr lang="pt-BR" sz="2800" dirty="0" err="1" smtClean="0"/>
              <a:t>L’oeil</a:t>
            </a:r>
            <a:r>
              <a:rPr lang="pt-BR" sz="2800" dirty="0" smtClean="0"/>
              <a:t>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2" r="6642"/>
          <a:stretch/>
        </p:blipFill>
        <p:spPr>
          <a:xfrm>
            <a:off x="107504" y="974856"/>
            <a:ext cx="4896544" cy="57665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t="11218" r="20478"/>
          <a:stretch/>
        </p:blipFill>
        <p:spPr>
          <a:xfrm>
            <a:off x="4860032" y="0"/>
            <a:ext cx="428396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7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232</Words>
  <Application>Microsoft Office PowerPoint</Application>
  <PresentationFormat>Apresentação na tela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Gonçalves</dc:creator>
  <cp:lastModifiedBy>Carlos Gonçalves</cp:lastModifiedBy>
  <cp:revision>18</cp:revision>
  <dcterms:created xsi:type="dcterms:W3CDTF">2018-10-30T19:12:19Z</dcterms:created>
  <dcterms:modified xsi:type="dcterms:W3CDTF">2018-11-06T21:49:20Z</dcterms:modified>
</cp:coreProperties>
</file>