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92" r:id="rId4"/>
    <p:sldId id="293" r:id="rId5"/>
    <p:sldId id="259" r:id="rId6"/>
    <p:sldId id="294" r:id="rId7"/>
    <p:sldId id="295" r:id="rId8"/>
    <p:sldId id="260" r:id="rId9"/>
    <p:sldId id="261" r:id="rId10"/>
    <p:sldId id="262" r:id="rId11"/>
    <p:sldId id="263" r:id="rId12"/>
    <p:sldId id="297" r:id="rId13"/>
    <p:sldId id="264" r:id="rId14"/>
    <p:sldId id="265" r:id="rId15"/>
    <p:sldId id="298" r:id="rId16"/>
    <p:sldId id="299" r:id="rId17"/>
    <p:sldId id="300" r:id="rId18"/>
    <p:sldId id="301" r:id="rId19"/>
    <p:sldId id="296" r:id="rId20"/>
    <p:sldId id="266" r:id="rId21"/>
    <p:sldId id="267" r:id="rId22"/>
    <p:sldId id="302" r:id="rId23"/>
    <p:sldId id="268" r:id="rId24"/>
    <p:sldId id="269" r:id="rId25"/>
    <p:sldId id="271" r:id="rId26"/>
    <p:sldId id="270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BB592-306C-41B0-899D-DC80A848755D}" type="datetimeFigureOut">
              <a:rPr lang="pt-BR" smtClean="0"/>
              <a:t>26/02/2019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A319-CFE9-4677-A9B8-4A54B79FE9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477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BB592-306C-41B0-899D-DC80A848755D}" type="datetimeFigureOut">
              <a:rPr lang="pt-BR" smtClean="0"/>
              <a:t>26/02/2019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A319-CFE9-4677-A9B8-4A54B79FE9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412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BB592-306C-41B0-899D-DC80A848755D}" type="datetimeFigureOut">
              <a:rPr lang="pt-BR" smtClean="0"/>
              <a:t>26/02/2019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A319-CFE9-4677-A9B8-4A54B79FE9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7285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BB592-306C-41B0-899D-DC80A848755D}" type="datetimeFigureOut">
              <a:rPr lang="pt-BR" smtClean="0"/>
              <a:t>26/02/2019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A319-CFE9-4677-A9B8-4A54B79FE9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44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BB592-306C-41B0-899D-DC80A848755D}" type="datetimeFigureOut">
              <a:rPr lang="pt-BR" smtClean="0"/>
              <a:t>26/02/2019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A319-CFE9-4677-A9B8-4A54B79FE9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9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BB592-306C-41B0-899D-DC80A848755D}" type="datetimeFigureOut">
              <a:rPr lang="pt-BR" smtClean="0"/>
              <a:t>26/02/2019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A319-CFE9-4677-A9B8-4A54B79FE9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5683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BB592-306C-41B0-899D-DC80A848755D}" type="datetimeFigureOut">
              <a:rPr lang="pt-BR" smtClean="0"/>
              <a:t>26/02/2019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A319-CFE9-4677-A9B8-4A54B79FE9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624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BB592-306C-41B0-899D-DC80A848755D}" type="datetimeFigureOut">
              <a:rPr lang="pt-BR" smtClean="0"/>
              <a:t>26/02/2019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A319-CFE9-4677-A9B8-4A54B79FE9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99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BB592-306C-41B0-899D-DC80A848755D}" type="datetimeFigureOut">
              <a:rPr lang="pt-BR" smtClean="0"/>
              <a:t>26/02/2019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A319-CFE9-4677-A9B8-4A54B79FE9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928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BB592-306C-41B0-899D-DC80A848755D}" type="datetimeFigureOut">
              <a:rPr lang="pt-BR" smtClean="0"/>
              <a:t>26/02/2019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A319-CFE9-4677-A9B8-4A54B79FE9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13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BB592-306C-41B0-899D-DC80A848755D}" type="datetimeFigureOut">
              <a:rPr lang="pt-BR" smtClean="0"/>
              <a:t>26/02/2019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A319-CFE9-4677-A9B8-4A54B79FE9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6171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BB592-306C-41B0-899D-DC80A848755D}" type="datetimeFigureOut">
              <a:rPr lang="pt-BR" smtClean="0"/>
              <a:t>26/02/2019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1A319-CFE9-4677-A9B8-4A54B79FE9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876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com.br/url?sa=i&amp;rct=j&amp;q=&amp;esrc=s&amp;source=images&amp;cd=&amp;cad=rja&amp;uact=8&amp;ved=2ahUKEwiy3LiuyLbgAhX5JrkGHQpRC3EQjRx6BAgBEAU&amp;url=https://jobert.info/introducao-a-tecnologia-musical-a-musica-na-grecia-antiga/&amp;psig=AOvVaw3-TU8LsENjroUQRXyiFCVd&amp;ust=155007325591991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https://www.google.com.br/url?sa=i&amp;rct=j&amp;q=&amp;esrc=s&amp;source=images&amp;cd=&amp;cad=rja&amp;uact=8&amp;ved=2ahUKEwjcwoOJx7bgAhV5DrkGHUXpB5oQjRx6BAgBEAU&amp;url=https://slideplayer.com.br/slide/10350642/&amp;psig=AOvVaw3-TU8LsENjroUQRXyiFCVd&amp;ust=1550073255919919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amateria.com.br/cultura-helenistica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.br/url?sa=i&amp;rct=j&amp;q=&amp;esrc=s&amp;source=images&amp;cd=&amp;cad=rja&amp;uact=8&amp;ved=2ahUKEwiLuq35lILgAhUAIbkGHbzxCdEQjRx6BAgBEAU&amp;url=http://diversidadevisual.blogspot.com/2010/04/quem-gosta-de-historia-levanta-mao-o.html&amp;psig=AOvVaw16QmeLVk-_QSHjvOgunN-l&amp;ust=154827310643692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www.google.com.br/url?sa=i&amp;rct=j&amp;q=&amp;esrc=s&amp;source=images&amp;cd=&amp;cad=rja&amp;uact=8&amp;ved=2ahUKEwic-NOJlYLgAhVTIbkGHZUWDVkQjRx6BAgBEAU&amp;url=https://www.lilianpacce.com.br/desfile/dolce-gabbana-masculino-outono-inverno-201516/&amp;psig=AOvVaw2qofHcyeiyTdZ0aaDJhjCH&amp;ust=1548273140362315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com.br/url?sa=i&amp;rct=j&amp;q=&amp;esrc=s&amp;source=images&amp;cd=&amp;cad=rja&amp;uact=8&amp;ved=2ahUKEwjZ2JrJmoLgAhVlE7kGHR01AYgQjRx6BAgBEAU&amp;url=http://g1.globo.com/pop-arte/blog/yvonne-maggie/post/isto-nao-e-um-cachimbo.html&amp;psig=AOvVaw1qyV4whbfBwOHcCZosMVqZ&amp;ust=1548274619881175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com.br/url?sa=i&amp;rct=j&amp;q=&amp;esrc=s&amp;source=images&amp;cd=&amp;cad=rja&amp;uact=8&amp;ved=2ahUKEwjjy9zunILgAhWuEbkGHeFHBC8QjRx6BAgBEAU&amp;url=/url?sa%3Di%26rct%3Dj%26q%3D%26esrc%3Ds%26source%3Dimages%26cd%3D%26ved%3D%26url%3Dhttps://revistagalileu.globo.com/Sociedade/noticia/2017/04/artista-cria-versao-siria-da-guernica-icone-da-guerra-civil-espanhola.html%26psig%3DAOvVaw3VCbUkrIi_GoWrLpk3Auon%26ust%3D1548275232727244&amp;psig=AOvVaw3VCbUkrIi_GoWrLpk3Auon&amp;ust=1548275232727244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s://www.google.com.br/url?sa=i&amp;rct=j&amp;q=&amp;esrc=s&amp;source=images&amp;cd=&amp;cad=rja&amp;uact=8&amp;ved=2ahUKEwjz3enGnYLgAhXvIrkGHZiiBhUQjRx6BAgBEAU&amp;url=https://oglobo.globo.com/mundo/guerra-converte-iemen-em-inferno-na-terra-para-criancas-afirma-unicef-23210385&amp;psig=AOvVaw0cYq0lzhy9mwpROk5-ECgS&amp;ust=154827542062461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google.com.br/url?sa=i&amp;rct=j&amp;q=&amp;esrc=s&amp;source=images&amp;cd=&amp;cad=rja&amp;uact=8&amp;ved=2ahUKEwiis6zloILgAhV1I7kGHbYUCccQjRx6BAgBEAU&amp;url=http://www.curtamais.com.br/goiania/bioluminescencia-o-incrivel-e-rarissimo-fenomeno-que-so-acontece-aqui-em-goias&amp;psig=AOvVaw35D3QQc-3Jjt35DetgaI4a&amp;ust=1548276283757662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google.com.br/url?sa=i&amp;rct=j&amp;q=&amp;esrc=s&amp;source=images&amp;cd=&amp;cad=rja&amp;uact=8&amp;ved=2ahUKEwiqgteKooLgAhUJHLkGHYlaDXUQjRx6BAgBEAU&amp;url=http://entretenimento.ne10.uol.com.br/artes-visuais/noticia/2017/03/18/dia-do-artesao-veja-onde-comprar-artesanato-em-pernambuco-668808.php&amp;psig=AOvVaw34XHFFKql6nwrVGYxQQOWm&amp;ust=154827663618857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s://www.google.com.br/url?sa=i&amp;rct=j&amp;q=&amp;esrc=s&amp;source=images&amp;cd=&amp;cad=rja&amp;uact=8&amp;ved=2ahUKEwiXkabSooLgAhUnLLkGHWgNDU0QjRx6BAgBEAU&amp;url=https://pt.wikipedia.org/wiki/Sacrif%C3%ADcio_de_Isaac_(Rembrandt)&amp;psig=AOvVaw3dVgecBeGKl-YV47tWcMfc&amp;ust=154827678898053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História da Arte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2037402"/>
          </a:xfrm>
        </p:spPr>
        <p:txBody>
          <a:bodyPr>
            <a:normAutofit fontScale="77500" lnSpcReduction="20000"/>
          </a:bodyPr>
          <a:lstStyle/>
          <a:p>
            <a:r>
              <a:rPr lang="pt-BR" dirty="0" smtClean="0"/>
              <a:t>ANTIGUIDADE</a:t>
            </a:r>
          </a:p>
          <a:p>
            <a:r>
              <a:rPr lang="pt-BR" dirty="0" smtClean="0"/>
              <a:t>IDADE MEDIA </a:t>
            </a:r>
          </a:p>
          <a:p>
            <a:r>
              <a:rPr lang="pt-BR" dirty="0" smtClean="0"/>
              <a:t>RENASCIMENTO</a:t>
            </a:r>
          </a:p>
          <a:p>
            <a:r>
              <a:rPr lang="pt-BR" dirty="0" smtClean="0"/>
              <a:t>MODERNIDADE</a:t>
            </a:r>
          </a:p>
          <a:p>
            <a:r>
              <a:rPr lang="pt-BR" dirty="0" smtClean="0"/>
              <a:t>PÓS-MODERNIDADE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675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esultado de imagem para arte neolít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6" name="Picture 4" descr="Resultado de imagem para arte neolít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5000625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4" y="7937"/>
            <a:ext cx="2883743" cy="399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m para arte neolít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52" y="3985996"/>
            <a:ext cx="4142848" cy="287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55575" y="5421997"/>
            <a:ext cx="4560441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NEOLÍTICO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402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55576" y="188640"/>
            <a:ext cx="561662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dirty="0" smtClean="0"/>
              <a:t>ARTE CLÁSSICA</a:t>
            </a:r>
            <a:endParaRPr lang="pt-BR" dirty="0" smtClean="0"/>
          </a:p>
        </p:txBody>
      </p:sp>
      <p:sp>
        <p:nvSpPr>
          <p:cNvPr id="5" name="Retângulo 4"/>
          <p:cNvSpPr/>
          <p:nvPr/>
        </p:nvSpPr>
        <p:spPr>
          <a:xfrm>
            <a:off x="755576" y="908720"/>
            <a:ext cx="7560840" cy="5760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55576" y="908720"/>
            <a:ext cx="7560840" cy="203132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TEMPLOS:</a:t>
            </a:r>
            <a:r>
              <a:rPr lang="pt-BR" dirty="0" smtClean="0"/>
              <a:t> </a:t>
            </a:r>
            <a:r>
              <a:rPr lang="pt-BR" b="1" dirty="0" err="1" smtClean="0"/>
              <a:t>Partenon</a:t>
            </a:r>
            <a:r>
              <a:rPr lang="pt-BR" b="1" dirty="0" smtClean="0"/>
              <a:t> de Atenas – Acrópole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TEATROS: Cena; Orquestra; Arquibancada.  Teatro de </a:t>
            </a:r>
            <a:r>
              <a:rPr lang="pt-BR" b="1" dirty="0" err="1" smtClean="0"/>
              <a:t>Epidauro</a:t>
            </a:r>
            <a:r>
              <a:rPr lang="pt-BR" b="1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GINÁSIOS: Edifícios destinados a cultura Física.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PRAÇA: Ágora, local onde os gregos se reuniam. </a:t>
            </a:r>
            <a:endParaRPr lang="pt-BR" b="1" dirty="0"/>
          </a:p>
        </p:txBody>
      </p:sp>
      <p:pic>
        <p:nvPicPr>
          <p:cNvPr id="4098" name="Picture 2" descr="Resultado de imagem para parte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1911"/>
            <a:ext cx="4535996" cy="389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teatro de epidau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2961911"/>
            <a:ext cx="4608004" cy="389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8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m para a música na grécia antig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" y="3406773"/>
            <a:ext cx="9140754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a música na grécia antiga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7" t="15417" r="545" b="27356"/>
          <a:stretch/>
        </p:blipFill>
        <p:spPr bwMode="auto">
          <a:xfrm>
            <a:off x="0" y="260648"/>
            <a:ext cx="914400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687616" y="3406773"/>
            <a:ext cx="3456384" cy="3139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A música ganha o sentido Estético: que evidencia o caráter do sentimento. </a:t>
            </a:r>
          </a:p>
          <a:p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 smtClean="0"/>
              <a:t>Há a relação entre o ÉTHOS (caráter da música) e o PÁTHOS (emoção sentida). 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Há o desenvolvimento da técnica para dar harmonia. 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A música no período Helênico ganha um sentido humano.</a:t>
            </a:r>
            <a:endParaRPr lang="pt-BR" dirty="0"/>
          </a:p>
        </p:txBody>
      </p:sp>
      <p:cxnSp>
        <p:nvCxnSpPr>
          <p:cNvPr id="5" name="Conector de seta reta 4"/>
          <p:cNvCxnSpPr/>
          <p:nvPr/>
        </p:nvCxnSpPr>
        <p:spPr>
          <a:xfrm>
            <a:off x="5077679" y="1484784"/>
            <a:ext cx="862473" cy="201622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4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62000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059832" y="1124744"/>
            <a:ext cx="316835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PARTENON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343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estilos arquitetônicos carol strick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m para dórico jônico e corínt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059" y="0"/>
            <a:ext cx="3048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0"/>
            <a:ext cx="30480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dirty="0" smtClean="0"/>
              <a:t>ESTILOS ARQUITETÔNICOS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89575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144000" cy="29523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Retângulo 4"/>
          <p:cNvSpPr/>
          <p:nvPr/>
        </p:nvSpPr>
        <p:spPr>
          <a:xfrm>
            <a:off x="0" y="0"/>
            <a:ext cx="9144000" cy="191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4869160"/>
            <a:ext cx="9144000" cy="198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2886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200800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Retângulo 3"/>
          <p:cNvSpPr/>
          <p:nvPr/>
        </p:nvSpPr>
        <p:spPr>
          <a:xfrm>
            <a:off x="0" y="0"/>
            <a:ext cx="899592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8100392" y="0"/>
            <a:ext cx="104360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5976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004048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6773625" cy="55172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56105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41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285293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" y="3212976"/>
            <a:ext cx="4615764" cy="24482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796" y="0"/>
            <a:ext cx="4352925" cy="29708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32656"/>
            <a:ext cx="4506838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08" y="548680"/>
            <a:ext cx="3924300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908720"/>
            <a:ext cx="4362450" cy="594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74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ocoonte e seus filh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355976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6453336"/>
            <a:ext cx="43559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err="1"/>
              <a:t>Laocoonte</a:t>
            </a:r>
            <a:r>
              <a:rPr lang="pt-BR" dirty="0"/>
              <a:t> e seus filhos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4572000" y="0"/>
            <a:ext cx="4572000" cy="60016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base"/>
            <a:r>
              <a:rPr lang="pt-BR" sz="2400" dirty="0"/>
              <a:t>Nesse contexto, elementos gregos acabaram-se fundindo com as culturas locais. Esse processo foi chamado de </a:t>
            </a:r>
            <a:r>
              <a:rPr lang="pt-BR" sz="2400" i="1" dirty="0"/>
              <a:t>Helenismo </a:t>
            </a:r>
            <a:r>
              <a:rPr lang="pt-BR" sz="2400" dirty="0"/>
              <a:t>e a cultura grega mesclada a elementos orientais deu origem à </a:t>
            </a:r>
            <a:r>
              <a:rPr lang="pt-BR" sz="2400" dirty="0">
                <a:hlinkClick r:id="rId3"/>
              </a:rPr>
              <a:t>Cultura Helenística</a:t>
            </a:r>
            <a:r>
              <a:rPr lang="pt-BR" sz="2400" dirty="0"/>
              <a:t>, numa referência ao nome como os gregos chamavam a si mesmos – Helenos.</a:t>
            </a:r>
          </a:p>
          <a:p>
            <a:pPr algn="just" fontAlgn="base"/>
            <a:r>
              <a:rPr lang="pt-BR" sz="2400" dirty="0"/>
              <a:t>Os Helenos desenvolveram a pintura e a escultura, onde retratavam com perfeição a natureza e o movimento dos corpos. Um exemplo é a escultura de mármore, "</a:t>
            </a:r>
            <a:r>
              <a:rPr lang="pt-BR" sz="2400" i="1" dirty="0" err="1"/>
              <a:t>Laocoonte</a:t>
            </a:r>
            <a:r>
              <a:rPr lang="pt-BR" sz="2400" i="1" dirty="0"/>
              <a:t> e seus filhos</a:t>
            </a:r>
            <a:r>
              <a:rPr lang="pt-BR" sz="2400" dirty="0"/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99084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260648"/>
            <a:ext cx="4644008" cy="34163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O que é Arte?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Dicionário: Capacidade que tem o ser humano de pôr em prática uma ideia, valendo-se da faculdade de dominar a matéria.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 smtClean="0"/>
              <a:t>Schopenhauer</a:t>
            </a:r>
            <a:r>
              <a:rPr lang="pt-BR" dirty="0" smtClean="0"/>
              <a:t> (1788-1860), afirmou que “todas as artes aspiram à condição de música” – Tem um </a:t>
            </a:r>
            <a:r>
              <a:rPr lang="pt-BR" dirty="0" err="1" smtClean="0"/>
              <a:t>Éthos</a:t>
            </a:r>
            <a:r>
              <a:rPr lang="pt-BR" dirty="0" smtClean="0"/>
              <a:t> (caráter) e um </a:t>
            </a:r>
            <a:r>
              <a:rPr lang="pt-BR" dirty="0" err="1" smtClean="0"/>
              <a:t>Páthos</a:t>
            </a:r>
            <a:r>
              <a:rPr lang="pt-BR" dirty="0" smtClean="0"/>
              <a:t> (sensação)  - percepção.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cxnSp>
        <p:nvCxnSpPr>
          <p:cNvPr id="7" name="Conector de seta reta 6"/>
          <p:cNvCxnSpPr/>
          <p:nvPr/>
        </p:nvCxnSpPr>
        <p:spPr>
          <a:xfrm>
            <a:off x="4355976" y="908720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5850307" y="447055"/>
            <a:ext cx="309634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EX: Relação Homem-Natureza – do simples ao complexo (o desenvolvimento do Gosto.</a:t>
            </a:r>
            <a:endParaRPr lang="pt-BR" dirty="0"/>
          </a:p>
        </p:txBody>
      </p:sp>
      <p:pic>
        <p:nvPicPr>
          <p:cNvPr id="1026" name="Picture 2" descr="Resultado de imagem para roupa pré históric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66378"/>
            <a:ext cx="2226615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roupa dolce gabban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746" y="1566378"/>
            <a:ext cx="2314575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41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16632"/>
            <a:ext cx="36004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u="sng" dirty="0" smtClean="0"/>
              <a:t>ARTE ROMANA</a:t>
            </a:r>
            <a:endParaRPr lang="pt-BR" b="1" u="sng" dirty="0"/>
          </a:p>
        </p:txBody>
      </p:sp>
      <p:sp>
        <p:nvSpPr>
          <p:cNvPr id="5" name="AutoShape 2" descr="Resultado de imagem para COLISE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Resultado de imagem para COLISE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174" name="Picture 6" descr="Resultado de imagem para COLISE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531863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5318632" y="764704"/>
            <a:ext cx="3141800" cy="11521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pt-BR" b="1" dirty="0" smtClean="0"/>
              <a:t>REALISMO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pt-BR" b="1" dirty="0" smtClean="0"/>
              <a:t>UTILIDADE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pt-BR" b="1" dirty="0" smtClean="0"/>
              <a:t>FORÇA</a:t>
            </a:r>
          </a:p>
        </p:txBody>
      </p:sp>
      <p:pic>
        <p:nvPicPr>
          <p:cNvPr id="7176" name="Picture 8" descr="Resultado de imagem para coluna de traj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32" y="1916832"/>
            <a:ext cx="382536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esultado de imagem para arco de ti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2659316" cy="329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Resultado de imagem para arco de constanti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16" y="3573016"/>
            <a:ext cx="2659316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0" y="3429001"/>
            <a:ext cx="7371627" cy="285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09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4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m para panteão 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"/>
            <a:ext cx="413995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81048"/>
            <a:ext cx="4139952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182666"/>
            <a:ext cx="5848350" cy="346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36713"/>
            <a:ext cx="7985589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1913845"/>
            <a:ext cx="7990524" cy="226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7" y="-25256"/>
            <a:ext cx="9088673" cy="647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66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34668"/>
            <a:ext cx="1628775" cy="85286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172"/>
            <a:ext cx="9144000" cy="18367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6499"/>
            <a:ext cx="5868144" cy="67341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762"/>
            <a:ext cx="4777290" cy="63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1290638"/>
            <a:ext cx="9102435" cy="523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6220"/>
            <a:ext cx="5884118" cy="608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52" y="642938"/>
            <a:ext cx="6121112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58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188640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PINTURA ROMANA –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MOSAICOS: Colagem de pequenas pedras</a:t>
            </a:r>
          </a:p>
          <a:p>
            <a:pPr marL="342900" indent="-342900">
              <a:buFont typeface="+mj-lt"/>
              <a:buAutoNum type="arabicPeriod"/>
            </a:pPr>
            <a:endParaRPr lang="pt-BR" dirty="0"/>
          </a:p>
        </p:txBody>
      </p:sp>
      <p:pic>
        <p:nvPicPr>
          <p:cNvPr id="9218" name="Picture 2" descr="Resultado de imagem para mosaico romano alexand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0" y="1289092"/>
            <a:ext cx="3482066" cy="509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m para mosaico romano preparação para teat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68198"/>
            <a:ext cx="5075439" cy="458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6563"/>
            <a:ext cx="9144000" cy="182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32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16632"/>
            <a:ext cx="8928992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PINTURA ROMANA: PARIETAL ETRUSCA</a:t>
            </a:r>
          </a:p>
          <a:p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 err="1" smtClean="0"/>
              <a:t>Pictório</a:t>
            </a:r>
            <a:r>
              <a:rPr lang="pt-BR" dirty="0" smtClean="0"/>
              <a:t>: Imitação</a:t>
            </a:r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Guirlandas: Solstício de Inverno </a:t>
            </a:r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Paisagens: (janelas falsas) – Afrescos - Naturalismo</a:t>
            </a:r>
          </a:p>
          <a:p>
            <a:endParaRPr lang="pt-BR" dirty="0"/>
          </a:p>
          <a:p>
            <a:pPr marL="342900" indent="-342900">
              <a:buFont typeface="+mj-lt"/>
              <a:buAutoNum type="arabicPeriod"/>
            </a:pPr>
            <a:endParaRPr lang="pt-BR" dirty="0"/>
          </a:p>
        </p:txBody>
      </p:sp>
      <p:sp>
        <p:nvSpPr>
          <p:cNvPr id="5" name="AutoShape 2" descr="Resultado de imagem para natureza morta de pompe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Resultado de imagem para natureza morta de pompe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0" name="Picture 6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97696"/>
            <a:ext cx="3888431" cy="416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Resultado de imagem para natureza morta de pompe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4" name="Picture 10" descr="Resultado de imagem para natureza morta de pompe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322" y="2682974"/>
            <a:ext cx="5027174" cy="417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9" y="2348880"/>
            <a:ext cx="9036496" cy="21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80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retrato de casal roma anti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76"/>
            <a:ext cx="3491880" cy="684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m para retrato de casal roma anti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077"/>
            <a:ext cx="5652120" cy="684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5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por do sol no telão na Ch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055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por do sol no telão na Ch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3350"/>
            <a:ext cx="5905500" cy="294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artista do esg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-26736"/>
            <a:ext cx="3238500" cy="688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06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GROTESCOS: </a:t>
            </a:r>
            <a:r>
              <a:rPr lang="pt-BR" sz="2800" b="1" u="sng" dirty="0" smtClean="0">
                <a:solidFill>
                  <a:srgbClr val="FFC000"/>
                </a:solidFill>
              </a:rPr>
              <a:t>Domus Aurea de Nero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u="sng" dirty="0" smtClean="0">
                <a:solidFill>
                  <a:schemeClr val="accent1">
                    <a:lumMod val="50000"/>
                  </a:schemeClr>
                </a:solidFill>
              </a:rPr>
              <a:t>RIDÍCULO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u="sng" dirty="0" smtClean="0">
                <a:solidFill>
                  <a:schemeClr val="accent1">
                    <a:lumMod val="50000"/>
                  </a:schemeClr>
                </a:solidFill>
              </a:rPr>
              <a:t>ANTINATURAL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u="sng" dirty="0" smtClean="0">
                <a:solidFill>
                  <a:schemeClr val="accent1">
                    <a:lumMod val="50000"/>
                  </a:schemeClr>
                </a:solidFill>
              </a:rPr>
              <a:t>EXCESSIVO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u="sng" dirty="0" smtClean="0">
                <a:solidFill>
                  <a:schemeClr val="accent1">
                    <a:lumMod val="50000"/>
                  </a:schemeClr>
                </a:solidFill>
              </a:rPr>
              <a:t>FANTASIOSO 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098" name="Picture 2" descr="Resultado de imagem para Leonardo da Vinci cabeças grotescas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9595"/>
            <a:ext cx="333827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Leonardo da Vinci cabeças grotes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78" y="2569594"/>
            <a:ext cx="5805722" cy="428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03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verão giuseppe arcimbol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" y="35130"/>
            <a:ext cx="4096750" cy="682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3202" y="5877272"/>
            <a:ext cx="409675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GIUSEPE ARCIMBOLDO</a:t>
            </a:r>
          </a:p>
          <a:p>
            <a:r>
              <a:rPr lang="pt-BR" dirty="0" smtClean="0"/>
              <a:t>SÉC. XVI</a:t>
            </a:r>
            <a:endParaRPr lang="pt-BR" dirty="0"/>
          </a:p>
        </p:txBody>
      </p:sp>
      <p:pic>
        <p:nvPicPr>
          <p:cNvPr id="5124" name="Picture 4" descr="Resultado de imagem para a PREMONIÇÃO DA GUERRA CIVIL DA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131"/>
            <a:ext cx="4499992" cy="682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644008" y="5877272"/>
            <a:ext cx="449999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A PREMONIÇÃO DA GUERRA CIVIL</a:t>
            </a:r>
          </a:p>
          <a:p>
            <a:r>
              <a:rPr lang="pt-BR" dirty="0" smtClean="0"/>
              <a:t>Salvador Dali - 1936</a:t>
            </a:r>
          </a:p>
        </p:txBody>
      </p:sp>
    </p:spTree>
    <p:extLst>
      <p:ext uri="{BB962C8B-B14F-4D97-AF65-F5344CB8AC3E}">
        <p14:creationId xmlns:p14="http://schemas.microsoft.com/office/powerpoint/2010/main" val="555592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4" y="0"/>
            <a:ext cx="47705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355976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435597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956376" y="0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P.45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915816" y="0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CAP 2 ROMANOS E GREGOS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222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9511" y="116632"/>
            <a:ext cx="8964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A arte é real?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Este cachimbo da série de quadro Traição das Imagens de René </a:t>
            </a:r>
            <a:r>
              <a:rPr lang="pt-BR" sz="2400" dirty="0" err="1" smtClean="0"/>
              <a:t>Magritte</a:t>
            </a:r>
            <a:r>
              <a:rPr lang="pt-BR" sz="2400" dirty="0" smtClean="0"/>
              <a:t> de 1928 é real? </a:t>
            </a:r>
            <a:endParaRPr lang="pt-BR" sz="2400" dirty="0"/>
          </a:p>
        </p:txBody>
      </p:sp>
      <p:pic>
        <p:nvPicPr>
          <p:cNvPr id="2050" name="Picture 2" descr="Resultado de imagem para cachimbo ceci nest pas une pip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40768"/>
            <a:ext cx="5364087" cy="34861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CaixaDeTexto 4"/>
          <p:cNvSpPr txBox="1"/>
          <p:nvPr/>
        </p:nvSpPr>
        <p:spPr>
          <a:xfrm>
            <a:off x="395536" y="5229200"/>
            <a:ext cx="8352928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dirty="0" smtClean="0"/>
              <a:t>DE ACORDO COM MAGRITTE, ‘ISTO NÃO É UM CACHIMBO’, PORQUE A ARTE É UMA REPRESENTAÇÃO, NELE VOCÊ NÃO FUMA E NÃO PODE COLOCAR TABACO.</a:t>
            </a:r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395536" y="3083843"/>
            <a:ext cx="3240360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Ou seja, a arte é a possibilidade de INTERPRETAÇÃO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188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1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131840" y="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p. 47</a:t>
            </a:r>
            <a:endParaRPr lang="pt-B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465" y="25314"/>
            <a:ext cx="4964535" cy="246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465" y="2492896"/>
            <a:ext cx="4964535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89040"/>
            <a:ext cx="4932040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94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7056784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" t="3080" r="-62" b="3080"/>
          <a:stretch/>
        </p:blipFill>
        <p:spPr bwMode="auto">
          <a:xfrm>
            <a:off x="9817" y="1484784"/>
            <a:ext cx="7272000" cy="183226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4" name="Retângulo 3"/>
          <p:cNvSpPr/>
          <p:nvPr/>
        </p:nvSpPr>
        <p:spPr>
          <a:xfrm>
            <a:off x="1691680" y="2564904"/>
            <a:ext cx="5590137" cy="7521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64904"/>
            <a:ext cx="7452320" cy="429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341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3589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" y="985312"/>
            <a:ext cx="3624456" cy="587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635896" y="0"/>
            <a:ext cx="5508104" cy="3416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dirty="0" smtClean="0"/>
              <a:t>PRINCIPAIS CARACTERÍSTICAS: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 smtClean="0"/>
              <a:t>GOVERNOS TEOCRÁTICOS LOCAIS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 smtClean="0"/>
              <a:t>ECONOMIA: AGRÍCOLA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 smtClean="0"/>
              <a:t>DIVISÃO SOCIAL: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´Família Real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Funcionários do Estado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Agricultores, Artesão e Trabalhadores Braçais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49935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6300192" cy="2215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000" dirty="0" smtClean="0"/>
              <a:t>PINTURA MAIA</a:t>
            </a:r>
          </a:p>
          <a:p>
            <a:endParaRPr lang="pt-BR" sz="2000" dirty="0"/>
          </a:p>
          <a:p>
            <a:pPr marL="285750" indent="-285750">
              <a:buFontTx/>
              <a:buChar char="-"/>
            </a:pPr>
            <a:r>
              <a:rPr lang="pt-BR" sz="2000" dirty="0" smtClean="0"/>
              <a:t>Principal Característica: </a:t>
            </a:r>
          </a:p>
          <a:p>
            <a:endParaRPr lang="pt-BR" sz="2000" dirty="0"/>
          </a:p>
          <a:p>
            <a:r>
              <a:rPr lang="pt-BR" sz="2000" dirty="0" smtClean="0"/>
              <a:t>Ritualístico: Sacrifício do Séc. XVIII</a:t>
            </a:r>
          </a:p>
          <a:p>
            <a:r>
              <a:rPr lang="pt-BR" sz="2000" dirty="0" err="1" smtClean="0"/>
              <a:t>Ex</a:t>
            </a:r>
            <a:r>
              <a:rPr lang="pt-BR" sz="2000" dirty="0" smtClean="0"/>
              <a:t>: TEMPLO BONAMPAK</a:t>
            </a:r>
          </a:p>
          <a:p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3582"/>
            <a:ext cx="4572000" cy="481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Resultado de imagem para TEMPLO BONAMP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320" y="0"/>
            <a:ext cx="45376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834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0"/>
            <a:ext cx="9144000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ESCULTURA MAIA:</a:t>
            </a:r>
          </a:p>
          <a:p>
            <a:r>
              <a:rPr lang="pt-BR" sz="2000" b="1" dirty="0" smtClean="0">
                <a:solidFill>
                  <a:srgbClr val="FF0000"/>
                </a:solidFill>
              </a:rPr>
              <a:t>Características:</a:t>
            </a:r>
          </a:p>
          <a:p>
            <a:pPr marL="285750" indent="-285750">
              <a:buFontTx/>
              <a:buChar char="-"/>
            </a:pPr>
            <a:r>
              <a:rPr lang="pt-BR" sz="2000" b="1" dirty="0" smtClean="0">
                <a:solidFill>
                  <a:srgbClr val="FF0000"/>
                </a:solidFill>
              </a:rPr>
              <a:t>Estátuas Realismo</a:t>
            </a:r>
          </a:p>
          <a:p>
            <a:pPr marL="285750" indent="-285750">
              <a:buFontTx/>
              <a:buChar char="-"/>
            </a:pPr>
            <a:r>
              <a:rPr lang="pt-BR" sz="2000" b="1" dirty="0" smtClean="0">
                <a:solidFill>
                  <a:srgbClr val="FF0000"/>
                </a:solidFill>
              </a:rPr>
              <a:t>Ornamentos de Palácios</a:t>
            </a:r>
          </a:p>
          <a:p>
            <a:pPr marL="285750" indent="-285750">
              <a:buFontTx/>
              <a:buChar char="-"/>
            </a:pPr>
            <a:r>
              <a:rPr lang="pt-BR" sz="2000" b="1" dirty="0" smtClean="0">
                <a:solidFill>
                  <a:srgbClr val="FF0000"/>
                </a:solidFill>
              </a:rPr>
              <a:t>Dimensões Colossais</a:t>
            </a:r>
            <a:endParaRPr lang="pt-BR" sz="20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" y="1631216"/>
            <a:ext cx="3250502" cy="522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sultado de imagem para crash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9" r="-1597" b="42666"/>
          <a:stretch/>
        </p:blipFill>
        <p:spPr bwMode="auto">
          <a:xfrm>
            <a:off x="3275856" y="4259"/>
            <a:ext cx="5976664" cy="147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m para Hieróglifo Ma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59"/>
            <a:ext cx="5879259" cy="292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upload.wikimedia.org/wikipedia/commons/thumb/0/05/Palenque_glyphs-edit1.jpg/300px-Palenque_glyphs-edi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984" y="2934217"/>
            <a:ext cx="5678511" cy="392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705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184665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dirty="0" smtClean="0"/>
              <a:t>ARQUITETURA MAIA: </a:t>
            </a:r>
          </a:p>
          <a:p>
            <a:pPr marL="285750" indent="-285750">
              <a:buFontTx/>
              <a:buChar char="-"/>
            </a:pPr>
            <a:r>
              <a:rPr lang="pt-BR" sz="2400" dirty="0" smtClean="0"/>
              <a:t>Palácios, Templos e Pirâmides</a:t>
            </a:r>
          </a:p>
          <a:p>
            <a:pPr marL="285750" indent="-285750">
              <a:buFontTx/>
              <a:buChar char="-"/>
            </a:pPr>
            <a:r>
              <a:rPr lang="pt-BR" sz="2400" dirty="0" smtClean="0"/>
              <a:t>Falsa Abóbodas </a:t>
            </a:r>
          </a:p>
          <a:p>
            <a:pPr marL="285750" indent="-285750">
              <a:buFontTx/>
              <a:buChar char="-"/>
            </a:pPr>
            <a:r>
              <a:rPr lang="pt-BR" sz="2400" dirty="0" err="1" smtClean="0"/>
              <a:t>Baixo-RELEVO</a:t>
            </a:r>
            <a:endParaRPr lang="pt-BR" sz="2400" dirty="0" smtClean="0"/>
          </a:p>
          <a:p>
            <a:pPr marL="285750" indent="-285750">
              <a:buFontTx/>
              <a:buChar char="-"/>
            </a:pPr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6658"/>
            <a:ext cx="3995936" cy="501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46658"/>
            <a:ext cx="5148064" cy="501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394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OS ASTECAS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Capital TENOCHTITLÁN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TEOCRÁTICO E MILITAR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ORGANIZAÇÃO SOCIAL: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IMPERADOR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NOBREZA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TRABALHADORES URBANOS E CAMPONESES</a:t>
            </a:r>
            <a:endParaRPr lang="pt-BR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196" name="Picture 4" descr="Resultado de imagem para aSTE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5" y="2031325"/>
            <a:ext cx="9096375" cy="471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733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PINTURAS:</a:t>
            </a:r>
          </a:p>
          <a:p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" y="323165"/>
            <a:ext cx="9144000" cy="195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ector reto 7"/>
          <p:cNvCxnSpPr/>
          <p:nvPr/>
        </p:nvCxnSpPr>
        <p:spPr>
          <a:xfrm>
            <a:off x="4932040" y="1412776"/>
            <a:ext cx="16561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0" y="1772816"/>
            <a:ext cx="29878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1187624" y="2132856"/>
            <a:ext cx="11521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79" y="1844824"/>
            <a:ext cx="6669821" cy="5013176"/>
          </a:xfrm>
          <a:prstGeom prst="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93" y="1848597"/>
            <a:ext cx="273347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ector de seta reta 13"/>
          <p:cNvCxnSpPr/>
          <p:nvPr/>
        </p:nvCxnSpPr>
        <p:spPr>
          <a:xfrm flipH="1">
            <a:off x="1763688" y="3429000"/>
            <a:ext cx="1440160" cy="7200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107504" y="4344226"/>
            <a:ext cx="223224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COSMOGONIA</a:t>
            </a:r>
            <a:endParaRPr lang="pt-BR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84195"/>
            <a:ext cx="18002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540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176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692696"/>
            <a:ext cx="91440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2000" dirty="0" smtClean="0"/>
              <a:t>PRINCIPAL CARACTERÍSTICA: </a:t>
            </a:r>
          </a:p>
          <a:p>
            <a:pPr marL="342900" indent="-342900" algn="just">
              <a:buFontTx/>
              <a:buChar char="-"/>
            </a:pPr>
            <a:r>
              <a:rPr lang="pt-BR" sz="2000" dirty="0" smtClean="0"/>
              <a:t>Diferencia-se dos MAIAS, pois, está voltada para o </a:t>
            </a:r>
            <a:r>
              <a:rPr lang="pt-BR" sz="2000" dirty="0" smtClean="0">
                <a:solidFill>
                  <a:srgbClr val="00B050"/>
                </a:solidFill>
              </a:rPr>
              <a:t>IDEALISMO</a:t>
            </a:r>
            <a:r>
              <a:rPr lang="pt-BR" sz="2000" dirty="0" smtClean="0"/>
              <a:t> em vez do </a:t>
            </a:r>
            <a:r>
              <a:rPr lang="pt-BR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NATURALISMO</a:t>
            </a:r>
            <a:r>
              <a:rPr lang="pt-BR" sz="2000" dirty="0" smtClean="0"/>
              <a:t>.</a:t>
            </a:r>
          </a:p>
          <a:p>
            <a:pPr marL="342900" indent="-342900" algn="just">
              <a:buFontTx/>
              <a:buChar char="-"/>
            </a:pPr>
            <a:r>
              <a:rPr lang="pt-BR" sz="2400" dirty="0" smtClean="0"/>
              <a:t>Representavam deuses e suas qualidades.</a:t>
            </a:r>
            <a:endParaRPr lang="pt-BR" sz="2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" y="2063817"/>
            <a:ext cx="4905375" cy="479418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CaixaDeTexto 4"/>
          <p:cNvSpPr txBox="1"/>
          <p:nvPr/>
        </p:nvSpPr>
        <p:spPr>
          <a:xfrm>
            <a:off x="4908498" y="2077691"/>
            <a:ext cx="423550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 smtClean="0"/>
              <a:t>RICA PLUMAGEM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Ave e Serpente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GUERREIRO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60619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18"/>
            <a:ext cx="3131840" cy="117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7217"/>
            <a:ext cx="8639175" cy="16859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CaixaDeTexto 1"/>
          <p:cNvSpPr txBox="1"/>
          <p:nvPr/>
        </p:nvSpPr>
        <p:spPr>
          <a:xfrm>
            <a:off x="1565920" y="3068960"/>
            <a:ext cx="6102424" cy="32316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PRINCIPAIS CARACTERÍSTICAS ARTÍSTICAS</a:t>
            </a:r>
          </a:p>
          <a:p>
            <a:pPr marL="342900" indent="-342900" algn="ctr">
              <a:buFont typeface="+mj-lt"/>
              <a:buAutoNum type="arabicPeriod"/>
            </a:pPr>
            <a:endParaRPr lang="pt-BR" sz="2400" dirty="0" smtClean="0"/>
          </a:p>
          <a:p>
            <a:pPr marL="342900" indent="-342900" algn="ctr">
              <a:buFont typeface="+mj-lt"/>
              <a:buAutoNum type="arabicPeriod"/>
            </a:pPr>
            <a:r>
              <a:rPr lang="pt-BR" sz="2400" dirty="0" smtClean="0"/>
              <a:t>UTILITÁRIA</a:t>
            </a:r>
          </a:p>
          <a:p>
            <a:pPr marL="342900" indent="-342900" algn="ctr">
              <a:buFont typeface="+mj-lt"/>
              <a:buAutoNum type="arabicPeriod"/>
            </a:pPr>
            <a:endParaRPr lang="pt-BR" sz="2400" dirty="0"/>
          </a:p>
          <a:p>
            <a:pPr marL="342900" indent="-342900" algn="ctr">
              <a:buFont typeface="+mj-lt"/>
              <a:buAutoNum type="arabicPeriod"/>
            </a:pPr>
            <a:r>
              <a:rPr lang="pt-BR" sz="2400" dirty="0" smtClean="0"/>
              <a:t>REPRESENTATIVA</a:t>
            </a:r>
          </a:p>
          <a:p>
            <a:pPr algn="ctr"/>
            <a:endParaRPr lang="pt-BR" sz="2800" b="1" u="sng" dirty="0">
              <a:solidFill>
                <a:srgbClr val="0070C0"/>
              </a:solidFill>
            </a:endParaRPr>
          </a:p>
          <a:p>
            <a:pPr algn="ctr"/>
            <a:r>
              <a:rPr lang="pt-BR" sz="2800" b="1" u="sng" dirty="0" smtClean="0">
                <a:solidFill>
                  <a:srgbClr val="0070C0"/>
                </a:solidFill>
              </a:rPr>
              <a:t>Feita com monólito em formas antropomórficas</a:t>
            </a:r>
            <a:endParaRPr lang="pt-BR" sz="24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52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88640"/>
            <a:ext cx="8928992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dirty="0" smtClean="0"/>
              <a:t>Por que o homem produz Arte?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 smtClean="0"/>
              <a:t>Manifestação Cultural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 smtClean="0"/>
              <a:t>Um relação de necessidades Materiais com necessidades Imateriais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2400" dirty="0" smtClean="0"/>
              <a:t>Para gerar sensações de efeito estético: chocante e o agradável </a:t>
            </a:r>
          </a:p>
          <a:p>
            <a:endParaRPr lang="pt-BR" sz="2400" dirty="0"/>
          </a:p>
        </p:txBody>
      </p:sp>
      <p:pic>
        <p:nvPicPr>
          <p:cNvPr id="3074" name="Picture 2" descr="Resultado de imagem para guernic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91440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156176" y="5301208"/>
            <a:ext cx="2987824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err="1" smtClean="0"/>
              <a:t>Guernica</a:t>
            </a:r>
            <a:r>
              <a:rPr lang="pt-BR" dirty="0" smtClean="0"/>
              <a:t>, pintada em 1937 por Pablo Picasso, evidencia o bombardeio alemão sobre a cidade na Guerra Civil espanhola.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31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73630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081088"/>
            <a:ext cx="8385943" cy="544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929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02" y="908720"/>
            <a:ext cx="8667750" cy="18383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CaixaDeTexto 3"/>
          <p:cNvSpPr txBox="1"/>
          <p:nvPr/>
        </p:nvSpPr>
        <p:spPr>
          <a:xfrm>
            <a:off x="212202" y="0"/>
            <a:ext cx="866775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dirty="0" smtClean="0"/>
              <a:t>CARACTERÍSTICAS DA ARQUITETURA INCA</a:t>
            </a:r>
            <a:endParaRPr lang="pt-BR" sz="3200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7092280" y="1827882"/>
            <a:ext cx="158417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212202" y="2276872"/>
            <a:ext cx="291963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611560" y="2747045"/>
            <a:ext cx="338437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450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9" y="65179"/>
            <a:ext cx="1900121" cy="105956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4664"/>
            <a:ext cx="2457450" cy="86409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Seta para a direita 4"/>
          <p:cNvSpPr/>
          <p:nvPr/>
        </p:nvSpPr>
        <p:spPr>
          <a:xfrm>
            <a:off x="2069046" y="510199"/>
            <a:ext cx="978408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645" y="574773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45" y="1268759"/>
            <a:ext cx="3048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68" y="1916832"/>
            <a:ext cx="8594977" cy="158417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Retângulo 5"/>
          <p:cNvSpPr/>
          <p:nvPr/>
        </p:nvSpPr>
        <p:spPr>
          <a:xfrm>
            <a:off x="185068" y="1916832"/>
            <a:ext cx="136259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57" y="3645024"/>
            <a:ext cx="3533775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75252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800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6" y="188640"/>
            <a:ext cx="210157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5" y="908720"/>
            <a:ext cx="879045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Resultado de imagem para OURIVESARIA inc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96952"/>
            <a:ext cx="3384376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9212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64"/>
            <a:ext cx="4781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" y="620688"/>
            <a:ext cx="73533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" y="1988840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573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58"/>
            <a:ext cx="8829675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9938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60648"/>
            <a:ext cx="9134475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887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ta para a direita 3"/>
          <p:cNvSpPr/>
          <p:nvPr/>
        </p:nvSpPr>
        <p:spPr>
          <a:xfrm>
            <a:off x="4716016" y="764704"/>
            <a:ext cx="978408" cy="4846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427984" y="30204"/>
            <a:ext cx="442798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COMO VOCÊ SE EXPRESSARIA?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O QUE VOCÊ FARIA?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O QUE SENTE AO VER A FOTO?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37994"/>
            <a:ext cx="4427984" cy="45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 explicativo em seta para a direita 5"/>
          <p:cNvSpPr/>
          <p:nvPr/>
        </p:nvSpPr>
        <p:spPr>
          <a:xfrm>
            <a:off x="755576" y="3789040"/>
            <a:ext cx="4320480" cy="2952328"/>
          </a:xfrm>
          <a:prstGeom prst="right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 smtClean="0"/>
          </a:p>
          <a:p>
            <a:pPr algn="ctr"/>
            <a:endParaRPr lang="pt-BR" dirty="0"/>
          </a:p>
          <a:p>
            <a:pPr algn="ctr"/>
            <a:endParaRPr lang="pt-BR" dirty="0" smtClean="0"/>
          </a:p>
          <a:p>
            <a:pPr algn="ctr"/>
            <a:r>
              <a:rPr lang="pt-BR" sz="4000" dirty="0" smtClean="0"/>
              <a:t>O GRITO</a:t>
            </a:r>
            <a:endParaRPr lang="pt-BR" sz="40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66624"/>
            <a:ext cx="2520280" cy="129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Resultado de imagem para fotógrafo do menino iemen fom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" y="0"/>
            <a:ext cx="440759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427984" y="1249336"/>
            <a:ext cx="4427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Amal</a:t>
            </a:r>
            <a:r>
              <a:rPr lang="pt-BR" dirty="0"/>
              <a:t> </a:t>
            </a:r>
            <a:r>
              <a:rPr lang="pt-BR" dirty="0" err="1"/>
              <a:t>Hussain</a:t>
            </a:r>
            <a:r>
              <a:rPr lang="pt-BR" dirty="0"/>
              <a:t>, de 7 anos, que sofria de severa desnutrição: morte dias depois da foto chocante Foto: TYLER HICKS / NYT/18-10-18 </a:t>
            </a:r>
          </a:p>
        </p:txBody>
      </p:sp>
    </p:spTree>
    <p:extLst>
      <p:ext uri="{BB962C8B-B14F-4D97-AF65-F5344CB8AC3E}">
        <p14:creationId xmlns:p14="http://schemas.microsoft.com/office/powerpoint/2010/main" val="26431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as fotografias cupins chapadão do cé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Assim como a Arte, pode provocar em nós a sensação mais agradável possível...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8227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11663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Arte e artesanato: considerações sobre sua produção e função: 2 TIPOS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1196752"/>
            <a:ext cx="2771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Artesanato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Manual (artesão)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Transforma a matéria-prima em produto acabado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Representa a cultura popular</a:t>
            </a:r>
            <a:endParaRPr lang="pt-BR" dirty="0"/>
          </a:p>
        </p:txBody>
      </p:sp>
      <p:pic>
        <p:nvPicPr>
          <p:cNvPr id="6146" name="Picture 2" descr="Resultado de imagem para artesanato pernambuc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1849"/>
            <a:ext cx="4716016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004048" y="1196752"/>
            <a:ext cx="4139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Arte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Erudita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Trabalhos apreciados em espaços específicos (museus, galerias)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Elementos históricos e simbólicos</a:t>
            </a:r>
            <a:endParaRPr lang="pt-BR" dirty="0"/>
          </a:p>
        </p:txBody>
      </p:sp>
      <p:pic>
        <p:nvPicPr>
          <p:cNvPr id="6148" name="Picture 4" descr="Resultado de imagem para o sacrifício de isaac caravaggi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74081"/>
            <a:ext cx="4131568" cy="41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0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971600" y="18864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ARTE PRÉ-HISTÓRICA</a:t>
            </a:r>
            <a:endParaRPr lang="pt-BR" dirty="0"/>
          </a:p>
        </p:txBody>
      </p:sp>
      <p:pic>
        <p:nvPicPr>
          <p:cNvPr id="1026" name="Picture 2" descr="http://premium.klickeducacao.com.br/2006/global/img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remium.klickeducacao.com.br/2006/global/img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remium.klickeducacao.com.br/2006/global/img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premium.klickeducacao.com.br/2006/global/img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206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Resultado de imagem para ARTE RUPEST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3965575" cy="201012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Resultado de imagem para ARTE RUPESTRE FRANÇA LASCAU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0728"/>
            <a:ext cx="5076056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Resultado de imagem para ARTE RUPESTRE GOIÁS POUSADA DAS ARAR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75" y="2990850"/>
            <a:ext cx="39895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07974" y="2708920"/>
            <a:ext cx="3111897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PALEOLÍTICO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36164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MENH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53"/>
            <a:ext cx="459998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187624" y="4365104"/>
            <a:ext cx="201622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MENHIR</a:t>
            </a:r>
            <a:endParaRPr lang="pt-BR" b="1" dirty="0"/>
          </a:p>
        </p:txBody>
      </p:sp>
      <p:pic>
        <p:nvPicPr>
          <p:cNvPr id="2052" name="Picture 4" descr="Resultado de imagem para DOLM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88" y="9453"/>
            <a:ext cx="4563444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940152" y="3333619"/>
            <a:ext cx="180020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DOLMENS</a:t>
            </a:r>
            <a:endParaRPr lang="pt-BR" sz="2000" b="1" dirty="0"/>
          </a:p>
        </p:txBody>
      </p:sp>
      <p:pic>
        <p:nvPicPr>
          <p:cNvPr id="2054" name="Picture 6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88" y="3861048"/>
            <a:ext cx="4563443" cy="291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796136" y="6381328"/>
            <a:ext cx="216024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CROMELET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87483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2960</TotalTime>
  <Words>682</Words>
  <Application>Microsoft Office PowerPoint</Application>
  <PresentationFormat>Apresentação na tela (4:3)</PresentationFormat>
  <Paragraphs>134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47" baseType="lpstr">
      <vt:lpstr>Tema do Office</vt:lpstr>
      <vt:lpstr>História da Arte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História da Arte</dc:title>
  <dc:creator>Carlos</dc:creator>
  <cp:lastModifiedBy>Carlos Gonçalves</cp:lastModifiedBy>
  <cp:revision>82</cp:revision>
  <dcterms:created xsi:type="dcterms:W3CDTF">2017-08-03T00:59:07Z</dcterms:created>
  <dcterms:modified xsi:type="dcterms:W3CDTF">2019-02-26T17:47:11Z</dcterms:modified>
</cp:coreProperties>
</file>