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60" r:id="rId8"/>
    <p:sldId id="276" r:id="rId9"/>
    <p:sldId id="261" r:id="rId10"/>
    <p:sldId id="262" r:id="rId11"/>
    <p:sldId id="277" r:id="rId12"/>
    <p:sldId id="263" r:id="rId13"/>
    <p:sldId id="264" r:id="rId14"/>
    <p:sldId id="278" r:id="rId15"/>
    <p:sldId id="267" r:id="rId16"/>
    <p:sldId id="279" r:id="rId17"/>
    <p:sldId id="265" r:id="rId18"/>
    <p:sldId id="268" r:id="rId19"/>
    <p:sldId id="280" r:id="rId20"/>
    <p:sldId id="266" r:id="rId21"/>
    <p:sldId id="269" r:id="rId22"/>
    <p:sldId id="270" r:id="rId23"/>
    <p:sldId id="282" r:id="rId24"/>
    <p:sldId id="281" r:id="rId25"/>
    <p:sldId id="271" r:id="rId26"/>
    <p:sldId id="272" r:id="rId27"/>
    <p:sldId id="273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15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00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80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9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77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1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0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3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50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B998-1D7B-4C16-9BFF-A88A4BA3AA56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9E87-930E-438D-92D3-BB24EEFB4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2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cultura-helenistica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s://www.google.com.br/url?sa=i&amp;rct=j&amp;q=&amp;esrc=s&amp;source=images&amp;cd=&amp;cad=rja&amp;uact=8&amp;ved=2ahUKEwjE297Luf3gAhV2E7kGHeEaBG4QjRx6BAgBEAU&amp;url=https://commons.wikimedia.org/wiki/File:Mastaba_of_Niankhkhum_and_Khnumhotep.jpg&amp;psig=AOvVaw0CnI0L2tGyW-hL4gWlFpfc&amp;ust=15525091821509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2ahUKEwizzI2uuf3gAhVeLLkGHdeCBJcQjRx6BAgBEAU&amp;url=https://www.sitedecuriosidades.com/curiosidade/piramide-de-queops.html&amp;psig=AOvVaw2PrVxQ77R9VFDUK_5ILqXI&amp;ust=1552509131878803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s://www.google.com.br/url?sa=i&amp;rct=j&amp;q=&amp;esrc=s&amp;source=images&amp;cd=&amp;cad=rja&amp;uact=8&amp;ved=2ahUKEwiVs4v0uf3gAhWGIbkGHe5CAo8QjRx6BAgBEAU&amp;url=https://haac1.wordpress.com/2017/08/25/tumulos-hipogeus/&amp;psig=AOvVaw3al6YleHNep9gkayUZ4eQ9&amp;ust=15525092712542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com.br/url?sa=i&amp;rct=j&amp;q=&amp;esrc=s&amp;source=images&amp;cd=&amp;cad=rja&amp;uact=8&amp;ved=2ahUKEwjw1sTvu_3gAhWsHbkGHWxSAJcQjRx6BAgBEAU&amp;url=https://www.infoescola.com/civilizacao-egipcia/luxor/&amp;psig=AOvVaw1GhRJNCRHo9x78vzVXFvnI&amp;ust=15525097786805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2ahUKEwjv4uvLvf3gAhVyDrkGHb1bCVEQjRx6BAgBEAU&amp;url=https://www.bbc.com/portuguese/reporterbbc/story/2007/05/070507_bustonefertitifn.shtml&amp;psig=AOvVaw0564aAd_-HVqlNcWL_z3G7&amp;ust=1552510191165075" TargetMode="External"/><Relationship Id="rId13" Type="http://schemas.openxmlformats.org/officeDocument/2006/relationships/hyperlink" Target="https://pt.wikipedia.org/wiki/Calc%C3%A1rio" TargetMode="External"/><Relationship Id="rId18" Type="http://schemas.openxmlformats.org/officeDocument/2006/relationships/hyperlink" Target="https://pt.wikipedia.org/wiki/Aquen%C3%A1ton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12" Type="http://schemas.openxmlformats.org/officeDocument/2006/relationships/hyperlink" Target="https://pt.wikipedia.org/wiki/Busto" TargetMode="External"/><Relationship Id="rId17" Type="http://schemas.openxmlformats.org/officeDocument/2006/relationships/hyperlink" Target="https://pt.wikipedia.org/wiki/Egito_Antigo" TargetMode="External"/><Relationship Id="rId2" Type="http://schemas.openxmlformats.org/officeDocument/2006/relationships/image" Target="../media/image41.png"/><Relationship Id="rId16" Type="http://schemas.openxmlformats.org/officeDocument/2006/relationships/hyperlink" Target="https://pt.wikipedia.org/wiki/Fara%C3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2ahUKEwjqr5PCvf3gAhV0HbkGHcacCJYQjRx6BAgBEAU&amp;url=https://www.pinterest.com/cerd2012/nefertiti/&amp;psig=AOvVaw0564aAd_-HVqlNcWL_z3G7&amp;ust=1552510191165075" TargetMode="External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5" Type="http://schemas.openxmlformats.org/officeDocument/2006/relationships/hyperlink" Target="https://pt.wikipedia.org/w/index.php?title=Grande_Esposa_Real&amp;action=edit&amp;redlink=1" TargetMode="External"/><Relationship Id="rId10" Type="http://schemas.openxmlformats.org/officeDocument/2006/relationships/hyperlink" Target="https://www.google.com.br/url?sa=i&amp;rct=j&amp;q=&amp;esrc=s&amp;source=images&amp;cd=&amp;cad=rja&amp;uact=8&amp;ved=2ahUKEwi9-snXvf3gAhXzK7kGHRAZBKAQjRx6BAgBEAU&amp;url=http://blogs.diariodonordeste.com.br/design/arte/pintadas-de-arte-o-busto-de-nerfetiti/&amp;psig=AOvVaw0564aAd_-HVqlNcWL_z3G7&amp;ust=1552510191165075" TargetMode="External"/><Relationship Id="rId19" Type="http://schemas.openxmlformats.org/officeDocument/2006/relationships/hyperlink" Target="https://pt.wikipedia.org/wiki/Antigo_Egito" TargetMode="External"/><Relationship Id="rId4" Type="http://schemas.openxmlformats.org/officeDocument/2006/relationships/hyperlink" Target="https://www.google.com.br/url?sa=i&amp;rct=j&amp;q=&amp;esrc=s&amp;source=images&amp;cd=&amp;cad=rja&amp;uact=8&amp;ved=2ahUKEwiz6eO5vf3gAhVeH7kGHXV1DXYQjRx6BAgBEAU&amp;url=https://co.pinterest.com/pin/779122804260946934/&amp;psig=AOvVaw0564aAd_-HVqlNcWL_z3G7&amp;ust=1552510191165075" TargetMode="External"/><Relationship Id="rId9" Type="http://schemas.openxmlformats.org/officeDocument/2006/relationships/image" Target="../media/image45.jpeg"/><Relationship Id="rId14" Type="http://schemas.openxmlformats.org/officeDocument/2006/relationships/hyperlink" Target="https://pt.wikipedia.org/wiki/Nefertit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google.com.br/url?sa=i&amp;rct=j&amp;q=&amp;esrc=s&amp;source=images&amp;cd=&amp;ved=2ahUKEwjmgdrdvv3gAhU0C9QKHZjZCSoQjRx6BAgBEAU&amp;url=https://pt.wikipedia.org/wiki/Escultura_do_Antigo_Egito&amp;psig=AOvVaw2oA3Mnmn4TYGLc9ZN1-AJt&amp;ust=15525105731603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.br/url?sa=i&amp;rct=j&amp;q=&amp;esrc=s&amp;source=images&amp;cd=&amp;cad=rja&amp;uact=8&amp;ved=2ahUKEwiTzbX8v_3gAhU9IbkGHSiTAyIQjRx6BAgBEAU&amp;url=http://arqueologiaegipcia.com.br/2017/01/22/a-lei-da-frontalidade-entendendo-as-pinturas-egipcias/&amp;psig=AOvVaw1hfmcKb3gPxLi6rm6SGlwx&amp;ust=155251090702723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com.br/url?sa=i&amp;rct=j&amp;q=&amp;esrc=s&amp;source=images&amp;cd=&amp;cad=rja&amp;uact=8&amp;ved=2ahUKEwi7m5OOwP3gAhXAGLkGHarnBf4QjRx6BAgBEAU&amp;url=http://www.dionisioarte.com.br/saiba-mais-sobre-a-arte-egipcia/&amp;psig=AOvVaw1hfmcKb3gPxLi6rm6SGlwx&amp;ust=155251090702723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s://www.google.com.br/url?sa=i&amp;rct=j&amp;q=&amp;esrc=s&amp;source=images&amp;cd=&amp;cad=rja&amp;uact=8&amp;ved=2ahUKEwjPoIzTwP3gAhX3GrkGHUoUBx0QjRx6BAgBEAU&amp;url=https://istoe.com.br/382254_HIEROGLIFOS%2BMODERNOS/&amp;psig=AOvVaw39MogFpJx6IOkIsO_C-GJH&amp;ust=1552511090061964" TargetMode="External"/><Relationship Id="rId7" Type="http://schemas.openxmlformats.org/officeDocument/2006/relationships/hyperlink" Target="https://www.google.com.br/url?sa=i&amp;rct=j&amp;q=&amp;esrc=s&amp;source=images&amp;cd=&amp;ved=2ahUKEwjo3sL5wP3gAhWTHbkGHYDUBF0QjRx6BAgBEAU&amp;url=https://pt.wikipedia.org/wiki/Eg%C3%ADpcio_dem%C3%B3tico&amp;psig=AOvVaw1W7ZY7CKFXIwNxFP1T4o-h&amp;ust=1552511149600411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s://www.google.com.br/url?sa=i&amp;rct=j&amp;q=&amp;esrc=s&amp;source=images&amp;cd=&amp;cad=rja&amp;uact=8&amp;ved=2ahUKEwiq6tjfwP3gAhXjFrkGHWxPCeYQjRx6BAgBEAU&amp;url=https://educalingo.com/pt/dic-es/hieratica&amp;psig=AOvVaw1YAjDMkKHwX2AwGKV-LDoa&amp;ust=1552511117401626" TargetMode="Externa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google.com.br/url?sa=i&amp;rct=j&amp;q=&amp;esrc=s&amp;source=images&amp;cd=&amp;cad=rja&amp;uact=8&amp;ved=2ahUKEwiku8D3xcPhAhWaIrkGHaykC2EQjRx6BAgBEAU&amp;url=http://artepopularbrasil.blogspot.com/2010/11/mestre-vitalino.html&amp;psig=AOvVaw3a0yfjM4vMFWMXUmc137lp&amp;ust=1554917687795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2ahUKEwipuZi0xsPhAhXwIbkGHTImCNIQjRx6BAgBEAU&amp;url=https://www.guiadasartes.com.br/vitalino-pereira-dos-santos/principais-obras&amp;psig=AOvVaw3a0yfjM4vMFWMXUmc137lp&amp;ust=1554917687795246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com.br/url?sa=i&amp;rct=j&amp;q=&amp;esrc=s&amp;source=images&amp;cd=&amp;cad=rja&amp;uact=8&amp;ved=2ahUKEwiz8rCFxsPhAhWdGbkGHdhgBcwQjRx6BAgBEAU&amp;url=http://enciclopedia.itaucultural.org.br/pessoa9523/mestre-vitalino&amp;psig=AOvVaw3a0yfjM4vMFWMXUmc137lp&amp;ust=155491768779524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r/url?sa=i&amp;rct=j&amp;q=&amp;esrc=s&amp;source=images&amp;cd=&amp;cad=rja&amp;uact=8&amp;ved=2ahUKEwjSxub9xsPhAhVvHbkGHUFLD1gQjRx6BAgBEAU&amp;url=https://pt.wikipedia.org/wiki/Expuls%C3%A3o_do_Para%C3%ADso_(Masaccio)&amp;psig=AOvVaw2nNY-7w4d8GOH5SNWa-Nq3&amp;ust=15549179656616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ages&amp;cd=&amp;cad=rja&amp;uact=8&amp;ved=2ahUKEwif1-zjxsPhAhVRILkGHeA6BisQjRx6BAgBEAU&amp;url=http://customeditora.com.br/a-mesa-com-leonardo/&amp;psig=AOvVaw2DHdJds91lHJ_3igPgC5kG&amp;ust=155491789775034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br/url?sa=i&amp;rct=j&amp;q=&amp;esrc=s&amp;source=images&amp;cd=&amp;cad=rja&amp;uact=8&amp;ved=2ahUKEwj8haHTx8PhAhU_DrkGHWzODPIQjRx6BAgBEAU&amp;url=https://www.outraspalavras.net/outroslivros/loja/a-obra-de-arte-na-era-de-sua-reprodutibilidade-tecnica/&amp;psig=AOvVaw2ZMslrD3QocQEpZbpjXSwd&amp;ust=15549180465429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.br/url?sa=i&amp;rct=j&amp;q=&amp;esrc=s&amp;source=images&amp;cd=&amp;cad=rja&amp;uact=8&amp;ved=2ahUKEwim6e6rx8PhAhVUErkGHSSHBykQjRx6BAgBEAU&amp;url=http://pesquisacia.blogspot.com/2014/11/a-obra-de-arte-na-era-da-sua.html&amp;psig=AOvVaw2ZMslrD3QocQEpZbpjXSwd&amp;ust=15549180465429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13110"/>
            <a:ext cx="5851020" cy="68448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72" y="476672"/>
            <a:ext cx="4636528" cy="28083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2" name="CaixaDeTexto 11"/>
          <p:cNvSpPr txBox="1"/>
          <p:nvPr/>
        </p:nvSpPr>
        <p:spPr>
          <a:xfrm>
            <a:off x="5868144" y="3645024"/>
            <a:ext cx="327585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Contrapondo-se ao artesanato, a arte de natureza erudita dedica-se à produção de obras únicas e exige que seu criador tenha conhecimento estético mais apurado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42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4279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ARTE GREGA</a:t>
            </a:r>
            <a:endParaRPr lang="pt-B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997"/>
            <a:ext cx="4860032" cy="61653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46426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25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494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495"/>
            <a:ext cx="4181483" cy="29531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Resultado de imagem para estilos arquitetônicos carol strick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1"/>
            <a:ext cx="4526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" y="1"/>
            <a:ext cx="4547025" cy="34077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3428999"/>
            <a:ext cx="4538108" cy="2952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41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6345882" cy="68450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7000875" cy="28208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14" y="12932"/>
            <a:ext cx="6996112" cy="68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ocoonte e seus fil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55976" y="612844"/>
            <a:ext cx="4788024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pt-BR" sz="2400" dirty="0"/>
              <a:t>Nesse contexto, elementos gregos acabaram-se fundindo com as culturas locais. Esse processo foi chamado de </a:t>
            </a:r>
            <a:r>
              <a:rPr lang="pt-BR" sz="2400" i="1" dirty="0"/>
              <a:t>Helenismo </a:t>
            </a:r>
            <a:r>
              <a:rPr lang="pt-BR" sz="2400" dirty="0"/>
              <a:t>e a cultura grega mesclada a elementos orientais deu origem à </a:t>
            </a:r>
            <a:r>
              <a:rPr lang="pt-BR" sz="2400" dirty="0">
                <a:hlinkClick r:id="rId3"/>
              </a:rPr>
              <a:t>Cultura Helenística</a:t>
            </a:r>
            <a:r>
              <a:rPr lang="pt-BR" sz="2400" dirty="0"/>
              <a:t>, numa referência ao nome como os gregos chamavam a si mesmos – Helenos.</a:t>
            </a:r>
          </a:p>
          <a:p>
            <a:pPr algn="just" fontAlgn="base"/>
            <a:r>
              <a:rPr lang="pt-BR" sz="2400" dirty="0"/>
              <a:t>Os Helenos desenvolveram a pintura e a escultura, onde retratavam com perfeição a natureza e o movimento dos corpos. Um exemplo é a escultura de mármore, "</a:t>
            </a:r>
            <a:r>
              <a:rPr lang="pt-BR" sz="2400" i="1" dirty="0" err="1"/>
              <a:t>Laocoonte</a:t>
            </a:r>
            <a:r>
              <a:rPr lang="pt-BR" sz="2400" i="1" dirty="0"/>
              <a:t> e seus filhos</a:t>
            </a:r>
            <a:r>
              <a:rPr lang="pt-BR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275" y="1124744"/>
            <a:ext cx="4572000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Busca da Beleza Física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Representação do corpo humano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Naturalismo e idealismo das formas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Movimentos e detalhes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Volume e simetria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Perspectiva e proporcionalidade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/>
              <a:t>Temas mitológicos</a:t>
            </a:r>
          </a:p>
        </p:txBody>
      </p:sp>
    </p:spTree>
    <p:extLst>
      <p:ext uri="{BB962C8B-B14F-4D97-AF65-F5344CB8AC3E}">
        <p14:creationId xmlns:p14="http://schemas.microsoft.com/office/powerpoint/2010/main" val="384420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36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u="sng" dirty="0" smtClean="0"/>
              <a:t>ARTE ROMANA</a:t>
            </a:r>
            <a:endParaRPr lang="pt-BR" b="1" u="sng" dirty="0"/>
          </a:p>
        </p:txBody>
      </p:sp>
      <p:sp>
        <p:nvSpPr>
          <p:cNvPr id="5" name="AutoShape 2" descr="Resultado de imagem para COLIS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COLIS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Resultado de imagem para COLIS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3186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18632" y="764704"/>
            <a:ext cx="3141800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ADEQUADO À DEMOGRAFIA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GRANDEZA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PRAGMATISMO</a:t>
            </a:r>
          </a:p>
        </p:txBody>
      </p:sp>
      <p:pic>
        <p:nvPicPr>
          <p:cNvPr id="7176" name="Picture 8" descr="Resultado de imagem para coluna de traj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32" y="1916832"/>
            <a:ext cx="38253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arco de t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659316" cy="32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arco de constant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6" y="3573016"/>
            <a:ext cx="26593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1" y="1484784"/>
            <a:ext cx="9173911" cy="28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620688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" y="116632"/>
            <a:ext cx="2836714" cy="11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4" y="116632"/>
            <a:ext cx="5112568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B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Religiosidade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Crença em vida após a morte, vida mais importante que a terrenta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Obsessão pela Imortalidade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5" y="4077072"/>
            <a:ext cx="8980009" cy="21147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0" y="1628800"/>
            <a:ext cx="2843808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Próximas às entradas das pirâmides possui a Esfinge que  com o corpo de leão representa a força e com a cabeça humana a sabedoria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191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47" y="-2434"/>
            <a:ext cx="7009153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Resultado de imagem para hipoge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47" y="3880374"/>
            <a:ext cx="6996940" cy="29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sultado de imagem para pirâmide queóp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585"/>
            <a:ext cx="4725912" cy="30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4192"/>
            <a:ext cx="5928692" cy="6853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0578"/>
            <a:ext cx="432048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CARACTERIZAÇÃO ESTÉTICA DA ARQUITETURA: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Conservação e Solidez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Perpetuidade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Regularidade Geométrica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Apropriação de elementos da natureza</a:t>
            </a:r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Enigmabilidade</a:t>
            </a:r>
            <a:r>
              <a:rPr lang="pt-BR" sz="2400" dirty="0" smtClean="0"/>
              <a:t> e Inacessibilidade </a:t>
            </a:r>
            <a:endParaRPr lang="pt-BR" sz="2400" dirty="0"/>
          </a:p>
        </p:txBody>
      </p:sp>
      <p:pic>
        <p:nvPicPr>
          <p:cNvPr id="3" name="Picture 6" descr="Resultado de imagem para Karnak e Lux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90" y="3068960"/>
            <a:ext cx="4739853" cy="37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00200" cy="7200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0" y="1268760"/>
            <a:ext cx="8582025" cy="21290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6228184" y="2852936"/>
            <a:ext cx="2583301" cy="544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228184" y="1772816"/>
            <a:ext cx="258330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4099" idx="1"/>
          </p:cNvCxnSpPr>
          <p:nvPr/>
        </p:nvCxnSpPr>
        <p:spPr>
          <a:xfrm flipV="1">
            <a:off x="229460" y="2333265"/>
            <a:ext cx="7290374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1" name="Picture 5" descr="Resultado de imagem para busto de nefertit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707"/>
            <a:ext cx="23336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25229"/>
            <a:ext cx="2247900" cy="34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83706"/>
            <a:ext cx="2222723" cy="34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Imagem relacionad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03913"/>
            <a:ext cx="236255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5915375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busto de </a:t>
            </a:r>
            <a:r>
              <a:rPr lang="pt-BR" b="1" dirty="0" err="1"/>
              <a:t>Nefertiti</a:t>
            </a:r>
            <a:r>
              <a:rPr lang="pt-BR" dirty="0"/>
              <a:t> é um </a:t>
            </a:r>
            <a:r>
              <a:rPr lang="pt-BR" dirty="0">
                <a:hlinkClick r:id="rId12" tooltip="Busto"/>
              </a:rPr>
              <a:t>busto</a:t>
            </a:r>
            <a:r>
              <a:rPr lang="pt-BR" dirty="0"/>
              <a:t> feito de </a:t>
            </a:r>
            <a:r>
              <a:rPr lang="pt-BR" dirty="0">
                <a:hlinkClick r:id="rId13" tooltip="Calcário"/>
              </a:rPr>
              <a:t>calcário</a:t>
            </a:r>
            <a:r>
              <a:rPr lang="pt-BR" dirty="0"/>
              <a:t> com cerca de 3400 anos de idade, retratando </a:t>
            </a:r>
            <a:r>
              <a:rPr lang="pt-BR" dirty="0" err="1">
                <a:hlinkClick r:id="rId14" tooltip="Nefertiti"/>
              </a:rPr>
              <a:t>Nefertiti</a:t>
            </a:r>
            <a:r>
              <a:rPr lang="pt-BR" dirty="0"/>
              <a:t>, a </a:t>
            </a:r>
            <a:r>
              <a:rPr lang="pt-BR" dirty="0">
                <a:hlinkClick r:id="rId15" tooltip="Grande Esposa Real (página não existe)"/>
              </a:rPr>
              <a:t>Grande Esposa Real</a:t>
            </a:r>
            <a:r>
              <a:rPr lang="pt-BR" dirty="0"/>
              <a:t> do </a:t>
            </a:r>
            <a:r>
              <a:rPr lang="pt-BR" dirty="0">
                <a:hlinkClick r:id="rId16" tooltip="Faraó"/>
              </a:rPr>
              <a:t>faraó</a:t>
            </a:r>
            <a:r>
              <a:rPr lang="pt-BR" dirty="0"/>
              <a:t> </a:t>
            </a:r>
            <a:r>
              <a:rPr lang="pt-BR" dirty="0">
                <a:hlinkClick r:id="rId17" tooltip="Egito Antigo"/>
              </a:rPr>
              <a:t>egípcio</a:t>
            </a:r>
            <a:r>
              <a:rPr lang="pt-BR" dirty="0"/>
              <a:t> </a:t>
            </a:r>
            <a:r>
              <a:rPr lang="pt-BR" dirty="0" err="1">
                <a:hlinkClick r:id="rId18" tooltip="Aquenáton"/>
              </a:rPr>
              <a:t>Aquenáton</a:t>
            </a:r>
            <a:r>
              <a:rPr lang="pt-BR" dirty="0"/>
              <a:t>, uma das obras de arte mais imitadas do </a:t>
            </a:r>
            <a:r>
              <a:rPr lang="pt-BR" dirty="0">
                <a:hlinkClick r:id="rId19" tooltip="Antigo Egito"/>
              </a:rPr>
              <a:t>Antigo Egito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6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19463" y="-13636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71863" y="-12112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24263" y="-10588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Resultado de imagem para usciabt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76663" y="-906463"/>
            <a:ext cx="1905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12"/>
            <a:ext cx="1466850" cy="6415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10600" cy="2800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1" name="Conector reto 10"/>
          <p:cNvCxnSpPr/>
          <p:nvPr/>
        </p:nvCxnSpPr>
        <p:spPr>
          <a:xfrm>
            <a:off x="1835696" y="2452911"/>
            <a:ext cx="2436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053829" y="2852936"/>
            <a:ext cx="573628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79512" y="3284984"/>
            <a:ext cx="32923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5" y="3853086"/>
            <a:ext cx="9180755" cy="304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41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5" descr="Resultado de imagem para pinturas egípc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64704"/>
            <a:ext cx="9139237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7" descr="Resultado de imagem para pinturas egípc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" y="1052736"/>
            <a:ext cx="9139237" cy="55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3600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ESCRITAS E SEUS TIPOS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8534"/>
            <a:ext cx="8856984" cy="224864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8" name="Picture 4" descr="Resultado de imagem para HIERÓGLIF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356992"/>
            <a:ext cx="914055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HIERÁTIC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356992"/>
            <a:ext cx="91405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DEMÓT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" y="3257178"/>
            <a:ext cx="9140552" cy="35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class.coc.com.br/workspace/pearson_image_proxy?image_url=http://misty.pearson.com.br/resolucoes/1327672/gif/1327672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4"/>
          <a:stretch/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class.coc.com.br/workspace/pearson_image_proxy?image_url=http://misty.pearson.com.br/resolucoes/1327673/gif/1327673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3"/>
          <a:stretch/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class.coc.com.br/workspace/pearson_image_proxy?image_url=http://misty.pearson.com.br/resolucoes/1327674/gif/1327674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6"/>
          <a:stretch/>
        </p:blipFill>
        <p:spPr bwMode="auto">
          <a:xfrm>
            <a:off x="29366" y="0"/>
            <a:ext cx="5262713" cy="40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class.coc.com.br/workspace/pearson_image_proxy?image_url=http://misty.pearson.com.br/resolucoes/1327675/gif/1327675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6012160" cy="68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6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895350"/>
            <a:ext cx="56722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 ARTE BIZANTINA</a:t>
            </a:r>
            <a:endParaRPr lang="pt-BR" sz="2800" dirty="0"/>
          </a:p>
        </p:txBody>
      </p:sp>
      <p:pic>
        <p:nvPicPr>
          <p:cNvPr id="1028" name="Picture 4" descr="Resultado de imagem para IDADE MÉDIA EM NOME DA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62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7625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IDADE MÉDIA – séc. IV a XVI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62500" y="2224028"/>
            <a:ext cx="43815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ANTES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RITOS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IMAGENS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SACRIFÍCIOS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62500" y="4653136"/>
            <a:ext cx="4381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CRISTIANISMO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CONSTANTINO (Religião oficial)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PAGANISMO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IGREJAS – Panteão e Basílicas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663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Resultado de imagem para mestre vitali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92"/>
            <a:ext cx="5868144" cy="39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mestre vitali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05250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m para mestre vitalin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63589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1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020272" y="887766"/>
            <a:ext cx="2016224" cy="333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1398" y="32667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2" y="1147589"/>
            <a:ext cx="8572500" cy="1847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335648" y="1240830"/>
            <a:ext cx="179384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" y="3344891"/>
            <a:ext cx="1619250" cy="495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Seta para a direita 10"/>
          <p:cNvSpPr/>
          <p:nvPr/>
        </p:nvSpPr>
        <p:spPr>
          <a:xfrm>
            <a:off x="5298626" y="4899211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07421" y="443782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6545" y="5009537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307422" y="558924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07422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69" y="4418226"/>
            <a:ext cx="10403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5055257"/>
            <a:ext cx="117919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5" y="5596696"/>
            <a:ext cx="198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6340944"/>
            <a:ext cx="11097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6" y="4922452"/>
            <a:ext cx="2076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ta para a direita 23"/>
          <p:cNvSpPr/>
          <p:nvPr/>
        </p:nvSpPr>
        <p:spPr>
          <a:xfrm>
            <a:off x="5280395" y="5573455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5332496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5568121"/>
            <a:ext cx="1733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6191889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139952" y="32667"/>
            <a:ext cx="38884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Arte </a:t>
            </a:r>
            <a:r>
              <a:rPr lang="pt-BR" sz="2400" b="1" dirty="0" err="1" smtClean="0"/>
              <a:t>paleocristã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2258128" y="3168126"/>
            <a:ext cx="677836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[...] como a experiência da Realidade transcendental é o núcleo do fato religioso, o símbolo é, na ordem da expressão, a linguagem fundante da experiência religiosa, a primeira e a que alimenta todas as demais</a:t>
            </a:r>
            <a:r>
              <a:rPr lang="pt-BR" b="1"/>
              <a:t>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6562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33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333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BASÍLICAS BIZANTINAS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2" y="4540600"/>
            <a:ext cx="8836376" cy="21287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28112" y="4540600"/>
            <a:ext cx="3363768" cy="61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54461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771800" y="1052736"/>
            <a:ext cx="2592288" cy="1584176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64088" y="76470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NAVE CENTRAL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440927" y="1514195"/>
            <a:ext cx="2592288" cy="1584176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92180" y="1268760"/>
            <a:ext cx="183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ALAS LATERAIS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27784" y="1988840"/>
            <a:ext cx="3240360" cy="144016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33215" y="1844824"/>
            <a:ext cx="2139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ABSIDE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2420888"/>
            <a:ext cx="3240360" cy="792088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33215" y="2214156"/>
            <a:ext cx="1563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SARCÓFAGO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33379" y="0"/>
            <a:ext cx="3771069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ARTE TRIUNFAL BIZANTINA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78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DUAS</a:t>
            </a:r>
            <a:r>
              <a:rPr lang="pt-BR" sz="2800" dirty="0" smtClean="0"/>
              <a:t> MUDANÇAS </a:t>
            </a:r>
            <a:r>
              <a:rPr lang="pt-BR" sz="2800" dirty="0" smtClean="0">
                <a:solidFill>
                  <a:srgbClr val="FF0000"/>
                </a:solidFill>
              </a:rPr>
              <a:t>perspectivas</a:t>
            </a:r>
            <a:r>
              <a:rPr lang="pt-BR" sz="2800" dirty="0" smtClean="0"/>
              <a:t> NA ARTE: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Declínio técnico e expressivo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Valores espirituais da ordem </a:t>
            </a:r>
          </a:p>
          <a:p>
            <a:r>
              <a:rPr lang="pt-BR" sz="2800" dirty="0" smtClean="0"/>
              <a:t>Judaico-Cristã</a:t>
            </a:r>
            <a:endParaRPr lang="pt-BR" sz="2400" dirty="0"/>
          </a:p>
        </p:txBody>
      </p:sp>
      <p:pic>
        <p:nvPicPr>
          <p:cNvPr id="4098" name="Picture 2" descr="Resultado de imagem para cabeça da estátua colossal do imperado constantin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00"/>
            <a:ext cx="304827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03848" y="148590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Cabeça da estátua Colossal do Imperador Constantino I 313-24 d.C. Mármore. Roma</a:t>
            </a:r>
            <a:endParaRPr lang="pt-BR" dirty="0"/>
          </a:p>
        </p:txBody>
      </p:sp>
      <p:pic>
        <p:nvPicPr>
          <p:cNvPr id="4100" name="Picture 4" descr="Resultado de imagem para pintura paleocrist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2705099"/>
            <a:ext cx="42862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9646" y="6211669"/>
            <a:ext cx="4284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PINTURA SIMBÓLICA PAELOCRISTÃ - AFRESCO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60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OSAICOS BIZA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523220"/>
            <a:ext cx="3810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85" y="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MOSAICO BIZANTINO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2250" y="26490"/>
            <a:ext cx="530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ALVOROÇO NO CRISTIANISMO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ICONOCLASTAS:</a:t>
            </a:r>
            <a:r>
              <a:rPr lang="pt-BR" sz="2400" dirty="0" smtClean="0"/>
              <a:t> Que destrói imagens religiosas ou se opõe à sua adoração – segmento literal dos dez mandamentos (Vertente Cristianismo e </a:t>
            </a:r>
            <a:r>
              <a:rPr lang="pt-BR" sz="2400" dirty="0" err="1" smtClean="0"/>
              <a:t>Islamica</a:t>
            </a:r>
            <a:r>
              <a:rPr lang="pt-B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4807" y="2700766"/>
            <a:ext cx="530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ICONOLATRIA:</a:t>
            </a:r>
            <a:r>
              <a:rPr lang="pt-BR" sz="2400" dirty="0" smtClean="0"/>
              <a:t> Que aceita a representatividade da imagem.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5124" name="Picture 4" descr="Resultado de imagem para iconoclasta apagando a imagem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5638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11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apela de Santa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3341617" cy="3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pela de Santa So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588"/>
            <a:ext cx="334786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9589"/>
            <a:ext cx="5688632" cy="37084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3347864" y="3295025"/>
            <a:ext cx="20882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0"/>
            <a:ext cx="5688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Basílica de Santa Sofia – 532 </a:t>
            </a:r>
            <a:r>
              <a:rPr lang="pt-BR" b="1" dirty="0" err="1" smtClean="0"/>
              <a:t>d.C</a:t>
            </a:r>
            <a:r>
              <a:rPr lang="pt-BR" b="1" dirty="0" smtClean="0"/>
              <a:t> – Arte dos ícones – mais do que representação – passa a ideia da mesma pureza com que aconteceu o fato.</a:t>
            </a:r>
            <a:endParaRPr lang="pt-BR" b="1" dirty="0"/>
          </a:p>
        </p:txBody>
      </p:sp>
      <p:pic>
        <p:nvPicPr>
          <p:cNvPr id="6151" name="Picture 7" descr="Resultado de imagem para arte dos ícones biza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0" y="692696"/>
            <a:ext cx="2790825" cy="25580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63366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l-e-a-diferenca-entre-a-igreja-catolica-e-a-ortod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5715000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IGREJA CATÓLICA ORTODOXA – Opinião correta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760911"/>
            <a:ext cx="5715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“A Igreja Ortodoxa surgiu com o objetivo de espalhar o Cristianismo pelo Oriente</a:t>
            </a:r>
            <a:r>
              <a:rPr lang="pt-BR" dirty="0"/>
              <a:t>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591908"/>
            <a:ext cx="3707904" cy="2266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CATÓLICA</a:t>
            </a:r>
          </a:p>
          <a:p>
            <a:pPr algn="ctr"/>
            <a:r>
              <a:rPr lang="pt-BR" dirty="0" smtClean="0"/>
              <a:t>PAPA</a:t>
            </a:r>
          </a:p>
          <a:p>
            <a:pPr algn="ctr"/>
            <a:r>
              <a:rPr lang="pt-BR" dirty="0" smtClean="0"/>
              <a:t>NATAL-25/12</a:t>
            </a:r>
          </a:p>
          <a:p>
            <a:pPr algn="ctr"/>
            <a:r>
              <a:rPr lang="pt-BR" dirty="0" smtClean="0"/>
              <a:t>OCIDENTE</a:t>
            </a:r>
          </a:p>
          <a:p>
            <a:pPr algn="ctr"/>
            <a:r>
              <a:rPr lang="pt-BR" dirty="0" smtClean="0"/>
              <a:t>IMAGENS/ESTÁTUAS</a:t>
            </a:r>
          </a:p>
          <a:p>
            <a:pPr algn="ctr"/>
            <a:r>
              <a:rPr lang="pt-BR" dirty="0" smtClean="0"/>
              <a:t>CALDENDÁRIO GREGORIANO - 365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738127" y="4591908"/>
            <a:ext cx="3707904" cy="2266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ORTODOXA</a:t>
            </a:r>
          </a:p>
          <a:p>
            <a:pPr algn="ctr"/>
            <a:r>
              <a:rPr lang="pt-BR" dirty="0" smtClean="0"/>
              <a:t>PATRIARCA</a:t>
            </a:r>
          </a:p>
          <a:p>
            <a:pPr algn="ctr"/>
            <a:r>
              <a:rPr lang="pt-BR" dirty="0" smtClean="0"/>
              <a:t>NATAL-07/01</a:t>
            </a:r>
          </a:p>
          <a:p>
            <a:pPr algn="ctr"/>
            <a:r>
              <a:rPr lang="pt-BR" dirty="0" smtClean="0"/>
              <a:t>ORIENTE</a:t>
            </a:r>
          </a:p>
          <a:p>
            <a:pPr algn="ctr"/>
            <a:r>
              <a:rPr lang="pt-BR" dirty="0" smtClean="0"/>
              <a:t>IMAGENS/PINTURAS</a:t>
            </a:r>
          </a:p>
          <a:p>
            <a:pPr algn="ctr"/>
            <a:r>
              <a:rPr lang="pt-BR" dirty="0" smtClean="0"/>
              <a:t>CALDENDÁRIO JULIANO – 13 DIAS A MAIS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976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r>
              <a:rPr lang="pt-BR" b="1" dirty="0" smtClean="0"/>
              <a:t> pintura </a:t>
            </a:r>
            <a:r>
              <a:rPr lang="pt-BR" dirty="0" smtClean="0"/>
              <a:t>Bizantina obedece a regras preestabelecidas pela igreja, conhecidas como </a:t>
            </a:r>
            <a:r>
              <a:rPr lang="pt-BR" b="1" dirty="0" smtClean="0"/>
              <a:t>ICONOGRAFIA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CARACTERIZAÇÕES DOS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DAS SITUAÇÕES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REPRESENTAÇÕES DE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REVELAÇÕES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915816" y="620688"/>
            <a:ext cx="216024" cy="533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m para MADONA COM MENINO JESUS MAESTRO DEL BIG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324"/>
            <a:ext cx="4283968" cy="4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3968" y="2326945"/>
            <a:ext cx="486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CIMABUE – Madona e menino Jesus entronados com 8 anjos e 4 profetas, 1280.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5434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CATEDRAL DE JATAÍ E SUAS PINTURAS </a:t>
            </a:r>
            <a:r>
              <a:rPr lang="pt-BR" b="1" dirty="0" smtClean="0"/>
              <a:t>ICONOGRÁFICAS</a:t>
            </a:r>
          </a:p>
          <a:p>
            <a:pPr algn="ctr"/>
            <a:r>
              <a:rPr lang="pt-BR" dirty="0" smtClean="0"/>
              <a:t>CLÁUDIO PASTRO – São Paulo</a:t>
            </a:r>
            <a:endParaRPr lang="pt-BR" dirty="0"/>
          </a:p>
        </p:txBody>
      </p:sp>
      <p:pic>
        <p:nvPicPr>
          <p:cNvPr id="9218" name="Picture 2" descr="Resultado de imagem para pintura da catedral de jataí goi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548680"/>
            <a:ext cx="756084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“O desenvolvimento da pintura e da escultura bizantinas depois da época de Justiniano foi perturbado pela Questão </a:t>
            </a:r>
            <a:r>
              <a:rPr lang="pt-BR" b="1" dirty="0" err="1"/>
              <a:t>Iconoclástica</a:t>
            </a:r>
            <a:r>
              <a:rPr lang="pt-BR" b="1" dirty="0"/>
              <a:t>. Tudo começou com o édito imperial de 726 que proibia as imagens religiosas; durante mais de cem anos a população ficou dividida em dois grupos furiosamente hostis.” (JANSON, H. W. </a:t>
            </a:r>
            <a:r>
              <a:rPr lang="pt-BR" b="1" i="1" dirty="0"/>
              <a:t>História Geral da Arte</a:t>
            </a:r>
            <a:r>
              <a:rPr lang="pt-BR" b="1" dirty="0"/>
              <a:t>. São Paulo: Martins Fontes, 2001, Vol. 1, p. 316). Os dois grupos eram os </a:t>
            </a:r>
            <a:r>
              <a:rPr lang="pt-BR" b="1" i="1" dirty="0"/>
              <a:t>iconoclastas </a:t>
            </a:r>
            <a:r>
              <a:rPr lang="pt-BR" b="1" dirty="0"/>
              <a:t>e os </a:t>
            </a:r>
            <a:r>
              <a:rPr lang="pt-BR" b="1" i="1" dirty="0"/>
              <a:t>iconófilos</a:t>
            </a:r>
            <a:r>
              <a:rPr lang="pt-BR" b="1" dirty="0"/>
              <a:t>. A esse respeito, assinale o que estiver correto.</a:t>
            </a:r>
          </a:p>
          <a:p>
            <a:pPr algn="just"/>
            <a:r>
              <a:rPr lang="pt-BR" b="1" dirty="0"/>
              <a:t> </a:t>
            </a:r>
          </a:p>
          <a:p>
            <a:pPr algn="just"/>
            <a:r>
              <a:rPr lang="pt-BR" b="1" dirty="0"/>
              <a:t>01.  Os iconoclastas, liderados pelo próprio imperador, interpretavam literalmente a interdição bíblica das imagens esculpidas e pretendiam destruir essas obras por temerem que elas levassem à idolatria.</a:t>
            </a:r>
          </a:p>
          <a:p>
            <a:pPr algn="just"/>
            <a:r>
              <a:rPr lang="pt-BR" b="1" dirty="0"/>
              <a:t>02.  A Igreja Católica, que proibira as obras de arte figurativa em toda a Europa Ocidental, defendeu vigorosamente os iconoclastas bizantinos.</a:t>
            </a:r>
          </a:p>
          <a:p>
            <a:pPr algn="just"/>
            <a:r>
              <a:rPr lang="pt-BR" b="1" dirty="0"/>
              <a:t>04.  Os iconoclastas desejavam reduzir as obras de arte a representações de figuras abstratas ou de vegetais e animais.</a:t>
            </a:r>
          </a:p>
          <a:p>
            <a:pPr algn="just"/>
            <a:r>
              <a:rPr lang="pt-BR" b="1" dirty="0"/>
              <a:t>08.  Os iconófilos encontraram apoio entre os monges das províncias ocidentais e suas ações expressavam uma disputa pelo poder entre Igreja e Estado.</a:t>
            </a:r>
          </a:p>
          <a:p>
            <a:pPr algn="just"/>
            <a:r>
              <a:rPr lang="pt-BR" b="1" dirty="0"/>
              <a:t>16.  A Questão Iconoclasta foi a expressão artística da antiga disputa entre torcidas azuis e verdes nos hipódromos de Bizâncio.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12160" y="5855593"/>
            <a:ext cx="9557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UEM 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81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0"/>
            <a:ext cx="5990605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Resultado de imagem para a expulsão do paraís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3707904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esultado de imagem para arte erudita leonardo da vinci santa ce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25" y="29344"/>
            <a:ext cx="5566116" cy="27515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24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7"/>
            <a:ext cx="6211391" cy="68782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4"/>
            <a:ext cx="5436096" cy="6845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6" descr="Resultado de imagem para reprodutibilidade técnica walter benjam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377"/>
            <a:ext cx="9144000" cy="34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reprodutibilidade técnica walter benjam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0"/>
            <a:ext cx="9144000" cy="3537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866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" y="0"/>
            <a:ext cx="5501744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3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573</Words>
  <Application>Microsoft Office PowerPoint</Application>
  <PresentationFormat>Apresentação na tela (4:3)</PresentationFormat>
  <Paragraphs>100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14</cp:revision>
  <dcterms:created xsi:type="dcterms:W3CDTF">2019-04-09T17:18:51Z</dcterms:created>
  <dcterms:modified xsi:type="dcterms:W3CDTF">2019-05-26T18:02:50Z</dcterms:modified>
</cp:coreProperties>
</file>