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59" r:id="rId5"/>
    <p:sldId id="282" r:id="rId6"/>
    <p:sldId id="260" r:id="rId7"/>
    <p:sldId id="261" r:id="rId8"/>
    <p:sldId id="283" r:id="rId9"/>
    <p:sldId id="28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30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4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99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02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8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27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9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46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6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95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3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C19C-5F6E-4D7F-B408-452BE784CEAA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8100-168A-4BD5-BDD4-C15C3B224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7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google.com.br/url?sa=i&amp;rct=j&amp;q=&amp;esrc=s&amp;source=images&amp;cd=&amp;cad=rja&amp;uact=8&amp;ved=2ahUKEwjPoIzTwP3gAhX3GrkGHUoUBx0QjRx6BAgBEAU&amp;url=https://istoe.com.br/382254_HIEROGLIFOS%2BMODERNOS/&amp;psig=AOvVaw39MogFpJx6IOkIsO_C-GJH&amp;ust=1552511090061964" TargetMode="External"/><Relationship Id="rId7" Type="http://schemas.openxmlformats.org/officeDocument/2006/relationships/hyperlink" Target="https://www.google.com.br/url?sa=i&amp;rct=j&amp;q=&amp;esrc=s&amp;source=images&amp;cd=&amp;ved=2ahUKEwjo3sL5wP3gAhWTHbkGHYDUBF0QjRx6BAgBEAU&amp;url=https://pt.wikipedia.org/wiki/Eg%C3%ADpcio_dem%C3%B3tico&amp;psig=AOvVaw1W7ZY7CKFXIwNxFP1T4o-h&amp;ust=155251114960041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com.br/url?sa=i&amp;rct=j&amp;q=&amp;esrc=s&amp;source=images&amp;cd=&amp;cad=rja&amp;uact=8&amp;ved=2ahUKEwiq6tjfwP3gAhXjFrkGHWxPCeYQjRx6BAgBEAU&amp;url=https://educalingo.com/pt/dic-es/hieratica&amp;psig=AOvVaw1YAjDMkKHwX2AwGKV-LDoa&amp;ust=1552511117401626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google.com.br/url?sa=i&amp;rct=j&amp;q=&amp;esrc=s&amp;source=images&amp;cd=&amp;cad=rja&amp;uact=8&amp;ved=2ahUKEwizzI2uuf3gAhVeLLkGHdeCBJcQjRx6BAgBEAU&amp;url=https://www.sitedecuriosidades.com/curiosidade/piramide-de-queops.html&amp;psig=AOvVaw2PrVxQ77R9VFDUK_5ILqXI&amp;ust=1552509131878803" TargetMode="External"/><Relationship Id="rId7" Type="http://schemas.openxmlformats.org/officeDocument/2006/relationships/hyperlink" Target="https://www.google.com.br/url?sa=i&amp;rct=j&amp;q=&amp;esrc=s&amp;source=images&amp;cd=&amp;cad=rja&amp;uact=8&amp;ved=2ahUKEwiVs4v0uf3gAhWGIbkGHe5CAo8QjRx6BAgBEAU&amp;url=https://haac1.wordpress.com/2017/08/25/tumulos-hipogeus/&amp;psig=AOvVaw3al6YleHNep9gkayUZ4eQ9&amp;ust=15525092712542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.br/url?sa=i&amp;rct=j&amp;q=&amp;esrc=s&amp;source=images&amp;cd=&amp;cad=rja&amp;uact=8&amp;ved=2ahUKEwjE297Luf3gAhV2E7kGHeEaBG4QjRx6BAgBEAU&amp;url=https://commons.wikimedia.org/wiki/File:Mastaba_of_Niankhkhum_and_Khnumhotep.jpg&amp;psig=AOvVaw0CnI0L2tGyW-hL4gWlFpfc&amp;ust=1552509182150959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br/url?sa=i&amp;rct=j&amp;q=&amp;esrc=s&amp;source=images&amp;cd=&amp;cad=rja&amp;uact=8&amp;ved=2ahUKEwigv5bnu_3gAhVuK7kGHUdDDisQjRx6BAgBEAU&amp;url=https://www.ibisegypttours.com/excursions/luxor-tours/karnak-and-luxor-temple-tour&amp;psig=AOvVaw1GhRJNCRHo9x78vzVXFvnI&amp;ust=15525097786805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.br/url?sa=i&amp;rct=j&amp;q=&amp;esrc=s&amp;source=images&amp;cd=&amp;cad=rja&amp;uact=8&amp;ved=2ahUKEwjw1sTvu_3gAhWsHbkGHWxSAJcQjRx6BAgBEAU&amp;url=https://www.infoescola.com/civilizacao-egipcia/luxor/&amp;psig=AOvVaw1GhRJNCRHo9x78vzVXFvnI&amp;ust=155250977868050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source=images&amp;cd=&amp;cad=rja&amp;uact=8&amp;ved=2ahUKEwjv4uvLvf3gAhVyDrkGHb1bCVEQjRx6BAgBEAU&amp;url=https://www.bbc.com/portuguese/reporterbbc/story/2007/05/070507_bustonefertitifn.shtml&amp;psig=AOvVaw0564aAd_-HVqlNcWL_z3G7&amp;ust=1552510191165075" TargetMode="External"/><Relationship Id="rId13" Type="http://schemas.openxmlformats.org/officeDocument/2006/relationships/hyperlink" Target="https://pt.wikipedia.org/wiki/Calc%C3%A1rio" TargetMode="External"/><Relationship Id="rId18" Type="http://schemas.openxmlformats.org/officeDocument/2006/relationships/hyperlink" Target="https://pt.wikipedia.org/wiki/Aquen%C3%A1ton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hyperlink" Target="https://pt.wikipedia.org/wiki/Busto" TargetMode="External"/><Relationship Id="rId17" Type="http://schemas.openxmlformats.org/officeDocument/2006/relationships/hyperlink" Target="https://pt.wikipedia.org/wiki/Egito_Antigo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pt.wikipedia.org/wiki/Fara%C3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source=images&amp;cd=&amp;cad=rja&amp;uact=8&amp;ved=2ahUKEwjqr5PCvf3gAhV0HbkGHcacCJYQjRx6BAgBEAU&amp;url=https://www.pinterest.com/cerd2012/nefertiti/&amp;psig=AOvVaw0564aAd_-HVqlNcWL_z3G7&amp;ust=1552510191165075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hyperlink" Target="https://pt.wikipedia.org/w/index.php?title=Grande_Esposa_Real&amp;action=edit&amp;redlink=1" TargetMode="External"/><Relationship Id="rId10" Type="http://schemas.openxmlformats.org/officeDocument/2006/relationships/hyperlink" Target="https://www.google.com.br/url?sa=i&amp;rct=j&amp;q=&amp;esrc=s&amp;source=images&amp;cd=&amp;cad=rja&amp;uact=8&amp;ved=2ahUKEwi9-snXvf3gAhXzK7kGHRAZBKAQjRx6BAgBEAU&amp;url=http://blogs.diariodonordeste.com.br/design/arte/pintadas-de-arte-o-busto-de-nerfetiti/&amp;psig=AOvVaw0564aAd_-HVqlNcWL_z3G7&amp;ust=1552510191165075" TargetMode="External"/><Relationship Id="rId19" Type="http://schemas.openxmlformats.org/officeDocument/2006/relationships/hyperlink" Target="https://pt.wikipedia.org/wiki/Antigo_Egito" TargetMode="External"/><Relationship Id="rId4" Type="http://schemas.openxmlformats.org/officeDocument/2006/relationships/hyperlink" Target="https://www.google.com.br/url?sa=i&amp;rct=j&amp;q=&amp;esrc=s&amp;source=images&amp;cd=&amp;cad=rja&amp;uact=8&amp;ved=2ahUKEwiz6eO5vf3gAhVeH7kGHXV1DXYQjRx6BAgBEAU&amp;url=https://co.pinterest.com/pin/779122804260946934/&amp;psig=AOvVaw0564aAd_-HVqlNcWL_z3G7&amp;ust=1552510191165075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s://pt.wikipedia.org/wiki/Nefertit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.br/url?sa=i&amp;rct=j&amp;q=&amp;esrc=s&amp;source=images&amp;cd=&amp;ved=2ahUKEwjmgdrdvv3gAhU0C9QKHZjZCSoQjRx6BAgBEAU&amp;url=https://pt.wikipedia.org/wiki/Escultura_do_Antigo_Egito&amp;psig=AOvVaw2oA3Mnmn4TYGLc9ZN1-AJt&amp;ust=15525105731603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br/url?sa=i&amp;rct=j&amp;q=&amp;esrc=s&amp;source=images&amp;cd=&amp;cad=rja&amp;uact=8&amp;ved=2ahUKEwi7m5OOwP3gAhXAGLkGHarnBf4QjRx6BAgBEAU&amp;url=http://www.dionisioarte.com.br/saiba-mais-sobre-a-arte-egipcia/&amp;psig=AOvVaw1hfmcKb3gPxLi6rm6SGlwx&amp;ust=15525109070272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br/url?sa=i&amp;rct=j&amp;q=&amp;esrc=s&amp;source=images&amp;cd=&amp;cad=rja&amp;uact=8&amp;ved=2ahUKEwiTzbX8v_3gAhU9IbkGHSiTAyIQjRx6BAgBEAU&amp;url=http://arqueologiaegipcia.com.br/2017/01/22/a-lei-da-frontalidade-entendendo-as-pinturas-egipcias/&amp;psig=AOvVaw1hfmcKb3gPxLi6rm6SGlwx&amp;ust=155251090702723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" y="116632"/>
            <a:ext cx="2836714" cy="11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832648" cy="2160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656260"/>
            <a:ext cx="1552575" cy="5606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1979712" y="4437112"/>
            <a:ext cx="5112568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Egípcios:</a:t>
            </a:r>
          </a:p>
          <a:p>
            <a:r>
              <a:rPr lang="pt-BR" dirty="0" smtClean="0"/>
              <a:t>Religiosidade</a:t>
            </a:r>
          </a:p>
          <a:p>
            <a:r>
              <a:rPr lang="pt-BR" dirty="0" smtClean="0"/>
              <a:t>Crença em vida após a morte, vida mais importante que a terrenta</a:t>
            </a:r>
          </a:p>
          <a:p>
            <a:r>
              <a:rPr lang="pt-BR" dirty="0" smtClean="0"/>
              <a:t>Obsessão pela Imortalidade</a:t>
            </a:r>
          </a:p>
        </p:txBody>
      </p:sp>
    </p:spTree>
    <p:extLst>
      <p:ext uri="{BB962C8B-B14F-4D97-AF65-F5344CB8AC3E}">
        <p14:creationId xmlns:p14="http://schemas.microsoft.com/office/powerpoint/2010/main" val="1234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3600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ESCRITAS E SEUS TIPOS</a:t>
            </a: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8534"/>
            <a:ext cx="8856984" cy="224864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8" name="Picture 4" descr="Resultado de imagem para HIERÓGLIF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3356992"/>
            <a:ext cx="914055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HIERÁTIC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3356992"/>
            <a:ext cx="9140551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DEMÓT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" y="3257178"/>
            <a:ext cx="9140552" cy="35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" y="0"/>
            <a:ext cx="47705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35597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P.45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15816" y="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 2 ROMANOS E GREGOS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92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31840" y="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47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65" y="25314"/>
            <a:ext cx="4964535" cy="246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65" y="2492896"/>
            <a:ext cx="496453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93204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05678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3080" r="-62" b="3080"/>
          <a:stretch/>
        </p:blipFill>
        <p:spPr bwMode="auto">
          <a:xfrm>
            <a:off x="9817" y="1484784"/>
            <a:ext cx="7272000" cy="18322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4" name="Retângulo 3"/>
          <p:cNvSpPr/>
          <p:nvPr/>
        </p:nvSpPr>
        <p:spPr>
          <a:xfrm>
            <a:off x="1691680" y="2564904"/>
            <a:ext cx="5590137" cy="752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7452320" cy="42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3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985312"/>
            <a:ext cx="3624456" cy="587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0"/>
            <a:ext cx="550810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PRINCIPAIS CARACTERÍSTICAS: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GOVERNOS TEOCRÁTICOS LOCAIS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ECONOMIA: AGRÍCOLA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DIVISÃO SOCIAL: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´Família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Funcionários do Estado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Agricultores, Artesão e Trabalhadores Braçais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347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30019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PINTURA MAIA</a:t>
            </a:r>
          </a:p>
          <a:p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Principal Característica: </a:t>
            </a:r>
          </a:p>
          <a:p>
            <a:endParaRPr lang="pt-BR" sz="2000" dirty="0"/>
          </a:p>
          <a:p>
            <a:r>
              <a:rPr lang="pt-BR" sz="2000" dirty="0" smtClean="0"/>
              <a:t>Ritualístico: Sacrifício do Séc. XVIII</a:t>
            </a:r>
          </a:p>
          <a:p>
            <a:r>
              <a:rPr lang="pt-BR" sz="2000" dirty="0" err="1" smtClean="0"/>
              <a:t>Ex</a:t>
            </a:r>
            <a:r>
              <a:rPr lang="pt-BR" sz="2000" dirty="0" smtClean="0"/>
              <a:t>: TEMPLO BONAMPAK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582"/>
            <a:ext cx="4572000" cy="48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Resultado de imagem para TEMPLO BONAMP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20" y="0"/>
            <a:ext cx="45376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6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ESCULTURA MAIA: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Características:</a:t>
            </a: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FF0000"/>
                </a:solidFill>
              </a:rPr>
              <a:t>Estátuas Realismo</a:t>
            </a: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FF0000"/>
                </a:solidFill>
              </a:rPr>
              <a:t>Ornamentos de Palácios</a:t>
            </a: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FF0000"/>
                </a:solidFill>
              </a:rPr>
              <a:t>Dimensões Colossais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1631216"/>
            <a:ext cx="3250502" cy="5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crash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9" r="-1597" b="42666"/>
          <a:stretch/>
        </p:blipFill>
        <p:spPr bwMode="auto">
          <a:xfrm>
            <a:off x="3275856" y="4259"/>
            <a:ext cx="5976664" cy="14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Hieróglifo Ma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59"/>
            <a:ext cx="5879259" cy="29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commons/thumb/0/05/Palenque_glyphs-edit1.jpg/300px-Palenque_glyphs-edi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84" y="2934217"/>
            <a:ext cx="5678511" cy="39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1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ARQUITETURA MAIA: 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Palácios, Templos e Pirâmides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Falsa Abóbodas </a:t>
            </a:r>
          </a:p>
          <a:p>
            <a:pPr marL="285750" indent="-285750">
              <a:buFontTx/>
              <a:buChar char="-"/>
            </a:pPr>
            <a:r>
              <a:rPr lang="pt-BR" sz="2400" dirty="0" err="1" smtClean="0"/>
              <a:t>Baixo-RELEVO</a:t>
            </a:r>
            <a:endParaRPr lang="pt-BR" sz="2400" dirty="0" smtClean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658"/>
            <a:ext cx="3995936" cy="50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6658"/>
            <a:ext cx="5148064" cy="50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8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OS ASTECAS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Capital TENOCHTITLÁN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TEOCRÁTICO E MILITAR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ORGANIZAÇÃO SOCIAL: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IMPERADOR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NOBREZA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TRABALHADORES URBANOS E CAMPONESES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4" descr="Resultado de imagem para aSTE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" y="2031325"/>
            <a:ext cx="9096375" cy="471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PINTURAS: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323165"/>
            <a:ext cx="9144000" cy="195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4932040" y="1412776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1772816"/>
            <a:ext cx="29878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187624" y="2132856"/>
            <a:ext cx="1152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79" y="1844824"/>
            <a:ext cx="6669821" cy="501317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93" y="1848597"/>
            <a:ext cx="273347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de seta reta 13"/>
          <p:cNvCxnSpPr/>
          <p:nvPr/>
        </p:nvCxnSpPr>
        <p:spPr>
          <a:xfrm flipH="1">
            <a:off x="1763688" y="3429000"/>
            <a:ext cx="1440160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7504" y="4344226"/>
            <a:ext cx="223224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COSMOGONIA</a:t>
            </a:r>
            <a:endParaRPr lang="pt-B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84195"/>
            <a:ext cx="1800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8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40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3" name="Picture 5" descr="Resultado de imagem para pirâmide queóp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6" y="3140968"/>
            <a:ext cx="53625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1" y="3053648"/>
            <a:ext cx="46482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Resultado de imagem para hipogeu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3"/>
            <a:ext cx="91328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92696"/>
            <a:ext cx="9144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PRINCIPAL CARACTERÍSTICA: 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Diferencia-se dos MAIAS, pois, está voltada para o </a:t>
            </a:r>
            <a:r>
              <a:rPr lang="pt-BR" sz="2000" dirty="0" smtClean="0">
                <a:solidFill>
                  <a:srgbClr val="00B050"/>
                </a:solidFill>
              </a:rPr>
              <a:t>IDEALISMO</a:t>
            </a:r>
            <a:r>
              <a:rPr lang="pt-BR" sz="2000" dirty="0" smtClean="0"/>
              <a:t> em vez do </a:t>
            </a:r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NATURALISMO</a:t>
            </a:r>
            <a:r>
              <a:rPr lang="pt-BR" sz="20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Representavam deuses e suas qualidades.</a:t>
            </a:r>
            <a:endParaRPr lang="pt-BR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2063817"/>
            <a:ext cx="4905375" cy="47941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4908498" y="2077691"/>
            <a:ext cx="423550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RICA PLUMAGEM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Ave e Serpente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GUERREIRO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71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8"/>
            <a:ext cx="3131840" cy="11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217"/>
            <a:ext cx="8639175" cy="1685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1565920" y="3068960"/>
            <a:ext cx="6102424" cy="3231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PRINCIPAIS CARACTERÍSTICAS ARTÍSTICAS</a:t>
            </a:r>
          </a:p>
          <a:p>
            <a:pPr marL="342900" indent="-342900" algn="ctr">
              <a:buFont typeface="+mj-lt"/>
              <a:buAutoNum type="arabicPeriod"/>
            </a:pPr>
            <a:endParaRPr lang="pt-BR" sz="24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pt-BR" sz="2400" dirty="0" smtClean="0"/>
              <a:t>UTILITÁRIA</a:t>
            </a:r>
          </a:p>
          <a:p>
            <a:pPr marL="342900" indent="-342900" algn="ctr">
              <a:buFont typeface="+mj-lt"/>
              <a:buAutoNum type="arabicPeriod"/>
            </a:pPr>
            <a:endParaRPr lang="pt-BR" sz="2400" dirty="0"/>
          </a:p>
          <a:p>
            <a:pPr marL="342900" indent="-342900" algn="ctr">
              <a:buFont typeface="+mj-lt"/>
              <a:buAutoNum type="arabicPeriod"/>
            </a:pPr>
            <a:r>
              <a:rPr lang="pt-BR" sz="2400" dirty="0" smtClean="0"/>
              <a:t>REPRESENTATIVA</a:t>
            </a:r>
          </a:p>
          <a:p>
            <a:pPr algn="ctr"/>
            <a:endParaRPr lang="pt-BR" sz="2800" b="1" u="sng" dirty="0">
              <a:solidFill>
                <a:srgbClr val="0070C0"/>
              </a:solidFill>
            </a:endParaRPr>
          </a:p>
          <a:p>
            <a:pPr algn="ctr"/>
            <a:r>
              <a:rPr lang="pt-BR" sz="2800" b="1" u="sng" dirty="0" smtClean="0">
                <a:solidFill>
                  <a:srgbClr val="0070C0"/>
                </a:solidFill>
              </a:rPr>
              <a:t>Feita com monólito em formas antropomórficas</a:t>
            </a:r>
            <a:endParaRPr lang="pt-BR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3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81088"/>
            <a:ext cx="8385943" cy="544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5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2" y="908720"/>
            <a:ext cx="8667750" cy="1838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212202" y="0"/>
            <a:ext cx="866775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CARACTERÍSTICAS DA ARQUITETURA INCA</a:t>
            </a:r>
            <a:endParaRPr lang="pt-BR" sz="32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7092280" y="1827882"/>
            <a:ext cx="158417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12202" y="2276872"/>
            <a:ext cx="291963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11560" y="2747045"/>
            <a:ext cx="338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1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9" y="65179"/>
            <a:ext cx="1900121" cy="10595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457450" cy="8640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Seta para a direita 4"/>
          <p:cNvSpPr/>
          <p:nvPr/>
        </p:nvSpPr>
        <p:spPr>
          <a:xfrm>
            <a:off x="2069046" y="510199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45" y="574773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45" y="1268759"/>
            <a:ext cx="304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8" y="1916832"/>
            <a:ext cx="8594977" cy="1584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tângulo 5"/>
          <p:cNvSpPr/>
          <p:nvPr/>
        </p:nvSpPr>
        <p:spPr>
          <a:xfrm>
            <a:off x="185068" y="1916832"/>
            <a:ext cx="13625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57" y="3645024"/>
            <a:ext cx="353377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75252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88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6" y="188640"/>
            <a:ext cx="210157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5" y="908720"/>
            <a:ext cx="879045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sultado de imagem para OURIVESARIA in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84376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69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64"/>
            <a:ext cx="4781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" y="620688"/>
            <a:ext cx="7353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" y="198884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3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8"/>
            <a:ext cx="882967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38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0648"/>
            <a:ext cx="913447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87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895350"/>
            <a:ext cx="56722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 ARTE BIZANTINA</a:t>
            </a:r>
            <a:endParaRPr lang="pt-BR" sz="2800" dirty="0"/>
          </a:p>
        </p:txBody>
      </p:sp>
      <p:pic>
        <p:nvPicPr>
          <p:cNvPr id="1028" name="Picture 4" descr="Resultado de imagem para IDADE MÉDIA EM NOME DA 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7625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700808"/>
            <a:ext cx="47625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IDADE MÉDIA – séc. IV a XVI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62500" y="2224028"/>
            <a:ext cx="43815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ANTES –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RITOS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IMAGENS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SACRIFÍCIOS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62500" y="4653136"/>
            <a:ext cx="43815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CRISTIANISMO –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CONSTANTINO (Religião oficial)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PAGANISMO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IGREJAS – Panteão e Basílicas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6131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21147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3552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216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11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020272" y="887766"/>
            <a:ext cx="2016224" cy="333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1398" y="32667"/>
            <a:ext cx="432048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2" y="1147589"/>
            <a:ext cx="8572500" cy="1847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tângulo 5"/>
          <p:cNvSpPr/>
          <p:nvPr/>
        </p:nvSpPr>
        <p:spPr>
          <a:xfrm>
            <a:off x="335648" y="1240830"/>
            <a:ext cx="179384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5" y="3344891"/>
            <a:ext cx="1619250" cy="495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Seta para a direita 10"/>
          <p:cNvSpPr/>
          <p:nvPr/>
        </p:nvSpPr>
        <p:spPr>
          <a:xfrm>
            <a:off x="5298626" y="4899211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07421" y="4437820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96545" y="5009537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307422" y="5589240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307422" y="6237312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69" y="4418226"/>
            <a:ext cx="10403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6" y="5055257"/>
            <a:ext cx="117919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45" y="5596696"/>
            <a:ext cx="198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6" y="6340944"/>
            <a:ext cx="110978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66" y="4922452"/>
            <a:ext cx="2076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eta para a direita 23"/>
          <p:cNvSpPr/>
          <p:nvPr/>
        </p:nvSpPr>
        <p:spPr>
          <a:xfrm>
            <a:off x="5280395" y="5573455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5332496" y="6237312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97" y="5568121"/>
            <a:ext cx="1733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97" y="6191889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139952" y="32667"/>
            <a:ext cx="38884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Arte </a:t>
            </a:r>
            <a:r>
              <a:rPr lang="pt-BR" sz="2400" b="1" dirty="0" err="1" smtClean="0"/>
              <a:t>paleocristã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2258128" y="3168126"/>
            <a:ext cx="677836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[...] como a experiência da Realidade transcendental é o núcleo do fato religioso, o símbolo é, na ordem da expressão, a linguagem fundante da experiência religiosa, a primeira e a que alimenta todas as demais</a:t>
            </a:r>
            <a:r>
              <a:rPr lang="pt-BR" b="1"/>
              <a:t>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87996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8333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8333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BASÍLICAS BIZANTINAS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2" y="4540600"/>
            <a:ext cx="8836376" cy="21287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28112" y="4540600"/>
            <a:ext cx="3363768" cy="61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19872" y="6165304"/>
            <a:ext cx="554461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2771800" y="1052736"/>
            <a:ext cx="2592288" cy="1584176"/>
          </a:xfrm>
          <a:prstGeom prst="straightConnector1">
            <a:avLst/>
          </a:prstGeom>
          <a:ln w="571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64088" y="764704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NAVE CENTRAL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440927" y="1514195"/>
            <a:ext cx="2592288" cy="1584176"/>
          </a:xfrm>
          <a:prstGeom prst="straightConnector1">
            <a:avLst/>
          </a:prstGeom>
          <a:ln w="57150">
            <a:solidFill>
              <a:srgbClr val="00B05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92180" y="1268760"/>
            <a:ext cx="1836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ALAS LATERAIS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627784" y="1988840"/>
            <a:ext cx="3240360" cy="144016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033215" y="1844824"/>
            <a:ext cx="21391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ABSIDE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2627784" y="2420888"/>
            <a:ext cx="3240360" cy="792088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033215" y="2214156"/>
            <a:ext cx="15631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SARCÓFAGO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33379" y="0"/>
            <a:ext cx="3771069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ARTE TRIUNFAL BIZANTINA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2115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DUAS</a:t>
            </a:r>
            <a:r>
              <a:rPr lang="pt-BR" sz="2800" dirty="0" smtClean="0"/>
              <a:t> MUDANÇAS </a:t>
            </a:r>
            <a:r>
              <a:rPr lang="pt-BR" sz="2800" dirty="0" smtClean="0">
                <a:solidFill>
                  <a:srgbClr val="FF0000"/>
                </a:solidFill>
              </a:rPr>
              <a:t>perspectivas</a:t>
            </a:r>
            <a:r>
              <a:rPr lang="pt-BR" sz="2800" dirty="0" smtClean="0"/>
              <a:t> NA ARTE: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Declínio técnico e expressivo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Valores espirituais da ordem </a:t>
            </a:r>
          </a:p>
          <a:p>
            <a:r>
              <a:rPr lang="pt-BR" sz="2800" dirty="0" smtClean="0"/>
              <a:t>Judaico-Cristã</a:t>
            </a:r>
            <a:endParaRPr lang="pt-BR" sz="2400" dirty="0"/>
          </a:p>
        </p:txBody>
      </p:sp>
      <p:pic>
        <p:nvPicPr>
          <p:cNvPr id="4098" name="Picture 2" descr="Resultado de imagem para cabeça da estátua colossal do imperado constantino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5900"/>
            <a:ext cx="304827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03848" y="1485900"/>
            <a:ext cx="3240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Cabeça da estátua Colossal do Imperador Constantino I 313-24 d.C. Mármore. Roma</a:t>
            </a:r>
            <a:endParaRPr lang="pt-BR" dirty="0"/>
          </a:p>
        </p:txBody>
      </p:sp>
      <p:pic>
        <p:nvPicPr>
          <p:cNvPr id="4100" name="Picture 4" descr="Resultado de imagem para pintura paleocrist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2705099"/>
            <a:ext cx="42862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59646" y="6211669"/>
            <a:ext cx="4284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PINTURA SIMBÓLICA PAELOCRISTÃ - AFRESCO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751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OSAICOS BIZANT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" y="523220"/>
            <a:ext cx="3810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985" y="0"/>
            <a:ext cx="3810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MOSAICO BIZANTINO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42250" y="26490"/>
            <a:ext cx="5301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ALVOROÇO NO CRISTIANISMO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ICONOCLASTAS:</a:t>
            </a:r>
            <a:r>
              <a:rPr lang="pt-BR" sz="2400" dirty="0" smtClean="0"/>
              <a:t> Que destrói imagens religiosas ou se opõe à sua adoração – segmento literal dos dez mandamentos (Vertente Cristianismo e </a:t>
            </a:r>
            <a:r>
              <a:rPr lang="pt-BR" sz="2400" dirty="0" err="1" smtClean="0"/>
              <a:t>Islamica</a:t>
            </a:r>
            <a:r>
              <a:rPr lang="pt-B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04807" y="2700766"/>
            <a:ext cx="5301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ICONOLATRIA:</a:t>
            </a:r>
            <a:r>
              <a:rPr lang="pt-BR" sz="2400" dirty="0" smtClean="0"/>
              <a:t> Que aceita a representatividade da imagem.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5124" name="Picture 4" descr="Resultado de imagem para iconoclasta apagando a imagem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56388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15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apela de Santa So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0"/>
            <a:ext cx="3341617" cy="31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Capela de Santa So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588"/>
            <a:ext cx="3347865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9589"/>
            <a:ext cx="5688632" cy="37084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3347864" y="3295025"/>
            <a:ext cx="208823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028384" y="6165304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0"/>
            <a:ext cx="56886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Basílica de Santa Sofia – 532 </a:t>
            </a:r>
            <a:r>
              <a:rPr lang="pt-BR" b="1" dirty="0" err="1" smtClean="0"/>
              <a:t>d.C</a:t>
            </a:r>
            <a:r>
              <a:rPr lang="pt-BR" b="1" dirty="0" smtClean="0"/>
              <a:t> – Arte dos ícones – mais do que representação – passa a ideia da mesma pureza com que aconteceu o fato.</a:t>
            </a:r>
            <a:endParaRPr lang="pt-BR" b="1" dirty="0"/>
          </a:p>
        </p:txBody>
      </p:sp>
      <p:pic>
        <p:nvPicPr>
          <p:cNvPr id="6151" name="Picture 7" descr="Resultado de imagem para arte dos ícones bizan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30" y="692696"/>
            <a:ext cx="2790825" cy="255803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362452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al-e-a-diferenca-entre-a-igreja-catolica-e-a-ortodo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5715000" cy="28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715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IGREJA CATÓLICA ORTODOXA – Opinião correta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760911"/>
            <a:ext cx="5715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“A Igreja Ortodoxa surgiu com o objetivo de espalhar o Cristianismo pelo Oriente</a:t>
            </a:r>
            <a:r>
              <a:rPr lang="pt-BR" dirty="0"/>
              <a:t>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591908"/>
            <a:ext cx="3707904" cy="2266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IGREJA CATÓLICA</a:t>
            </a:r>
          </a:p>
          <a:p>
            <a:pPr algn="ctr"/>
            <a:r>
              <a:rPr lang="pt-BR" dirty="0" smtClean="0"/>
              <a:t>PAPA</a:t>
            </a:r>
          </a:p>
          <a:p>
            <a:pPr algn="ctr"/>
            <a:r>
              <a:rPr lang="pt-BR" dirty="0" smtClean="0"/>
              <a:t>NATAL-25/12</a:t>
            </a:r>
          </a:p>
          <a:p>
            <a:pPr algn="ctr"/>
            <a:r>
              <a:rPr lang="pt-BR" dirty="0" smtClean="0"/>
              <a:t>OCIDENTE</a:t>
            </a:r>
          </a:p>
          <a:p>
            <a:pPr algn="ctr"/>
            <a:r>
              <a:rPr lang="pt-BR" dirty="0" smtClean="0"/>
              <a:t>IMAGENS/ESTÁTUAS</a:t>
            </a:r>
          </a:p>
          <a:p>
            <a:pPr algn="ctr"/>
            <a:r>
              <a:rPr lang="pt-BR" dirty="0" smtClean="0"/>
              <a:t>CALDENDÁRIO GREGORIANO - 365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738127" y="4591908"/>
            <a:ext cx="3707904" cy="2266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IGREJA ORTODOXA</a:t>
            </a:r>
          </a:p>
          <a:p>
            <a:pPr algn="ctr"/>
            <a:r>
              <a:rPr lang="pt-BR" dirty="0" smtClean="0"/>
              <a:t>PATRIARCA</a:t>
            </a:r>
          </a:p>
          <a:p>
            <a:pPr algn="ctr"/>
            <a:r>
              <a:rPr lang="pt-BR" dirty="0" smtClean="0"/>
              <a:t>NATAL-07/01</a:t>
            </a:r>
          </a:p>
          <a:p>
            <a:pPr algn="ctr"/>
            <a:r>
              <a:rPr lang="pt-BR" dirty="0" smtClean="0"/>
              <a:t>ORIENTE</a:t>
            </a:r>
          </a:p>
          <a:p>
            <a:pPr algn="ctr"/>
            <a:r>
              <a:rPr lang="pt-BR" dirty="0" smtClean="0"/>
              <a:t>IMAGENS/PINTURAS</a:t>
            </a:r>
          </a:p>
          <a:p>
            <a:pPr algn="ctr"/>
            <a:r>
              <a:rPr lang="pt-BR" dirty="0" smtClean="0"/>
              <a:t>CALDENDÁRIO JULIANO – 13 DIAS A MAIS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44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644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r>
              <a:rPr lang="pt-BR" b="1" dirty="0" smtClean="0"/>
              <a:t> pintura </a:t>
            </a:r>
            <a:r>
              <a:rPr lang="pt-BR" dirty="0" smtClean="0"/>
              <a:t>Bizantina obedece a regras preestabelecidas pela igreja, conhecidas como </a:t>
            </a:r>
            <a:r>
              <a:rPr lang="pt-BR" b="1" dirty="0" smtClean="0"/>
              <a:t>ICONOGRAFIA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CARACTERIZAÇÕES DOS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DAS SITUAÇÕES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REPRESENTAÇÕES DE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REVELAÇÕES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915816" y="620688"/>
            <a:ext cx="216024" cy="5334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sultado de imagem para MADONA COM MENINO JESUS MAESTRO DEL BIGA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324"/>
            <a:ext cx="4283968" cy="44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83968" y="2326945"/>
            <a:ext cx="48600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CIMABUE – Madona e menino Jesus entronados com 8 anjos e 4 profetas, 1280.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9761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CATEDRAL DE JATAÍ E SUAS PINTURAS </a:t>
            </a:r>
            <a:r>
              <a:rPr lang="pt-BR" b="1" dirty="0" smtClean="0"/>
              <a:t>ICONOGRÁFICAS</a:t>
            </a:r>
          </a:p>
          <a:p>
            <a:pPr algn="ctr"/>
            <a:r>
              <a:rPr lang="pt-BR" dirty="0" smtClean="0"/>
              <a:t>CLÁUDIO PASTRO – São Paulo</a:t>
            </a:r>
            <a:endParaRPr lang="pt-BR" dirty="0"/>
          </a:p>
        </p:txBody>
      </p:sp>
      <p:pic>
        <p:nvPicPr>
          <p:cNvPr id="9218" name="Picture 2" descr="Resultado de imagem para pintura da catedral de jataí goi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25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548680"/>
            <a:ext cx="7560840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“O desenvolvimento da pintura e da escultura bizantinas depois da época de Justiniano foi perturbado pela Questão </a:t>
            </a:r>
            <a:r>
              <a:rPr lang="pt-BR" b="1" dirty="0" err="1"/>
              <a:t>Iconoclástica</a:t>
            </a:r>
            <a:r>
              <a:rPr lang="pt-BR" b="1" dirty="0"/>
              <a:t>. Tudo começou com o édito imperial de 726 que proibia as imagens religiosas; durante mais de cem anos a população ficou dividida em dois grupos furiosamente hostis.” (JANSON, H. W. </a:t>
            </a:r>
            <a:r>
              <a:rPr lang="pt-BR" b="1" i="1" dirty="0"/>
              <a:t>História Geral da Arte</a:t>
            </a:r>
            <a:r>
              <a:rPr lang="pt-BR" b="1" dirty="0"/>
              <a:t>. São Paulo: Martins Fontes, 2001, Vol. 1, p. 316). Os dois grupos eram os </a:t>
            </a:r>
            <a:r>
              <a:rPr lang="pt-BR" b="1" i="1" dirty="0"/>
              <a:t>iconoclastas </a:t>
            </a:r>
            <a:r>
              <a:rPr lang="pt-BR" b="1" dirty="0"/>
              <a:t>e os </a:t>
            </a:r>
            <a:r>
              <a:rPr lang="pt-BR" b="1" i="1" dirty="0"/>
              <a:t>iconófilos</a:t>
            </a:r>
            <a:r>
              <a:rPr lang="pt-BR" b="1" dirty="0"/>
              <a:t>. A esse respeito, assinale o que estiver correto.</a:t>
            </a:r>
          </a:p>
          <a:p>
            <a:pPr algn="just"/>
            <a:r>
              <a:rPr lang="pt-BR" b="1" dirty="0"/>
              <a:t> </a:t>
            </a:r>
          </a:p>
          <a:p>
            <a:pPr algn="just"/>
            <a:r>
              <a:rPr lang="pt-BR" b="1" dirty="0"/>
              <a:t>01.  Os iconoclastas, liderados pelo próprio imperador, interpretavam literalmente a interdição bíblica das imagens esculpidas e pretendiam destruir essas obras por temerem que elas levassem à idolatria.</a:t>
            </a:r>
          </a:p>
          <a:p>
            <a:pPr algn="just"/>
            <a:r>
              <a:rPr lang="pt-BR" b="1" dirty="0"/>
              <a:t>02.  A Igreja Católica, que proibira as obras de arte figurativa em toda a Europa Ocidental, defendeu vigorosamente os iconoclastas bizantinos.</a:t>
            </a:r>
          </a:p>
          <a:p>
            <a:pPr algn="just"/>
            <a:r>
              <a:rPr lang="pt-BR" b="1" dirty="0"/>
              <a:t>04.  Os iconoclastas desejavam reduzir as obras de arte a representações de figuras abstratas ou de vegetais e animais.</a:t>
            </a:r>
          </a:p>
          <a:p>
            <a:pPr algn="just"/>
            <a:r>
              <a:rPr lang="pt-BR" b="1" dirty="0"/>
              <a:t>08.  Os iconófilos encontraram apoio entre os monges das províncias ocidentais e suas ações expressavam uma disputa pelo poder entre Igreja e Estado.</a:t>
            </a:r>
          </a:p>
          <a:p>
            <a:pPr algn="just"/>
            <a:r>
              <a:rPr lang="pt-BR" b="1" dirty="0"/>
              <a:t>16.  A Questão Iconoclasta foi a expressão artística da antiga disputa entre torcidas azuis e verdes nos hipódromos de Bizâncio.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12160" y="5855593"/>
            <a:ext cx="9557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UEM PR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81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6876256" y="2924944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79512" y="3429000"/>
            <a:ext cx="52565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sultado de imagem para Karnak e Lux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8" y="3284984"/>
            <a:ext cx="4603787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Karnak e Lux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3432"/>
            <a:ext cx="4398609" cy="35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3610" y="16083"/>
            <a:ext cx="4320480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CARACTERIZAÇÃO ESTÉTICA DA ARQUITETURA: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Conservação e Solidez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Perpetuidade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Regularidade Geométrica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Apropriação de elementos da natureza</a:t>
            </a:r>
          </a:p>
          <a:p>
            <a:pPr marL="285750" indent="-285750">
              <a:buFontTx/>
              <a:buChar char="-"/>
            </a:pPr>
            <a:r>
              <a:rPr lang="pt-BR" sz="2400" dirty="0" err="1" smtClean="0"/>
              <a:t>Enigmabilidade</a:t>
            </a:r>
            <a:r>
              <a:rPr lang="pt-BR" sz="2400" dirty="0" smtClean="0"/>
              <a:t> e Inacessibilidade 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" y="3436951"/>
            <a:ext cx="8712968" cy="33401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00200" cy="72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0" y="1268760"/>
            <a:ext cx="8582025" cy="21290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6228184" y="2852936"/>
            <a:ext cx="2583301" cy="544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6228184" y="1772816"/>
            <a:ext cx="258330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4099" idx="1"/>
          </p:cNvCxnSpPr>
          <p:nvPr/>
        </p:nvCxnSpPr>
        <p:spPr>
          <a:xfrm flipV="1">
            <a:off x="229460" y="2333265"/>
            <a:ext cx="7290374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1" name="Picture 5" descr="Resultado de imagem para busto de nefertit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707"/>
            <a:ext cx="23336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25229"/>
            <a:ext cx="2247900" cy="34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m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83706"/>
            <a:ext cx="2222723" cy="34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Imagem relacionad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3913"/>
            <a:ext cx="2362554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5915375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busto de </a:t>
            </a:r>
            <a:r>
              <a:rPr lang="pt-BR" b="1" dirty="0" err="1"/>
              <a:t>Nefertiti</a:t>
            </a:r>
            <a:r>
              <a:rPr lang="pt-BR" dirty="0"/>
              <a:t> é um </a:t>
            </a:r>
            <a:r>
              <a:rPr lang="pt-BR" dirty="0">
                <a:hlinkClick r:id="rId12" tooltip="Busto"/>
              </a:rPr>
              <a:t>busto</a:t>
            </a:r>
            <a:r>
              <a:rPr lang="pt-BR" dirty="0"/>
              <a:t> feito de </a:t>
            </a:r>
            <a:r>
              <a:rPr lang="pt-BR" dirty="0">
                <a:hlinkClick r:id="rId13" tooltip="Calcário"/>
              </a:rPr>
              <a:t>calcário</a:t>
            </a:r>
            <a:r>
              <a:rPr lang="pt-BR" dirty="0"/>
              <a:t> com cerca de 3400 anos de idade, retratando </a:t>
            </a:r>
            <a:r>
              <a:rPr lang="pt-BR" dirty="0" err="1">
                <a:hlinkClick r:id="rId14" tooltip="Nefertiti"/>
              </a:rPr>
              <a:t>Nefertiti</a:t>
            </a:r>
            <a:r>
              <a:rPr lang="pt-BR" dirty="0"/>
              <a:t>, a </a:t>
            </a:r>
            <a:r>
              <a:rPr lang="pt-BR" dirty="0">
                <a:hlinkClick r:id="rId15" tooltip="Grande Esposa Real (página não existe)"/>
              </a:rPr>
              <a:t>Grande Esposa Real</a:t>
            </a:r>
            <a:r>
              <a:rPr lang="pt-BR" dirty="0"/>
              <a:t> do </a:t>
            </a:r>
            <a:r>
              <a:rPr lang="pt-BR" dirty="0">
                <a:hlinkClick r:id="rId16" tooltip="Faraó"/>
              </a:rPr>
              <a:t>faraó</a:t>
            </a:r>
            <a:r>
              <a:rPr lang="pt-BR" dirty="0"/>
              <a:t> </a:t>
            </a:r>
            <a:r>
              <a:rPr lang="pt-BR" dirty="0">
                <a:hlinkClick r:id="rId17" tooltip="Egito Antigo"/>
              </a:rPr>
              <a:t>egípcio</a:t>
            </a:r>
            <a:r>
              <a:rPr lang="pt-BR" dirty="0"/>
              <a:t> </a:t>
            </a:r>
            <a:r>
              <a:rPr lang="pt-BR" dirty="0" err="1">
                <a:hlinkClick r:id="rId18" tooltip="Aquenáton"/>
              </a:rPr>
              <a:t>Aquenáton</a:t>
            </a:r>
            <a:r>
              <a:rPr lang="pt-BR" dirty="0"/>
              <a:t>, uma das obras de arte mais imitadas do </a:t>
            </a:r>
            <a:r>
              <a:rPr lang="pt-BR" dirty="0">
                <a:hlinkClick r:id="rId19" tooltip="Antigo Egito"/>
              </a:rPr>
              <a:t>Antigo Egito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0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19463" y="-13636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71863" y="-12112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24263" y="-10588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76663" y="-9064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12"/>
            <a:ext cx="1466850" cy="6415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10600" cy="2800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1" name="Conector reto 10"/>
          <p:cNvCxnSpPr/>
          <p:nvPr/>
        </p:nvCxnSpPr>
        <p:spPr>
          <a:xfrm>
            <a:off x="1835696" y="2452911"/>
            <a:ext cx="24362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053829" y="2852936"/>
            <a:ext cx="573628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9512" y="3284984"/>
            <a:ext cx="32923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2" y="3853086"/>
            <a:ext cx="8624490" cy="29233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63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7" descr="Resultado de imagem para pinturas egípci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052736"/>
            <a:ext cx="9139237" cy="55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5" descr="Resultado de imagem para pinturas egípci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908720"/>
            <a:ext cx="9139237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549</Words>
  <Application>Microsoft Office PowerPoint</Application>
  <PresentationFormat>Apresentação na tela (4:3)</PresentationFormat>
  <Paragraphs>132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1</cp:revision>
  <dcterms:created xsi:type="dcterms:W3CDTF">2019-05-26T17:49:57Z</dcterms:created>
  <dcterms:modified xsi:type="dcterms:W3CDTF">2019-05-26T17:54:10Z</dcterms:modified>
</cp:coreProperties>
</file>