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11" r:id="rId3"/>
    <p:sldId id="269" r:id="rId4"/>
    <p:sldId id="270" r:id="rId5"/>
    <p:sldId id="312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F9BB5-C260-4F12-A80A-3F6D0DF2932F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F407F-60C8-49F8-8167-132BED9ADD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74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93062A-2A2F-4498-AEED-B18C77CEC5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3490E-02FA-4842-AC47-E39A3CD4C73F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4300151D-B4B7-4E4D-9799-374674BE79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65480CF-C5E6-491E-82C1-9DC1F5C64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51D5C6-24ED-4827-B05D-5DADD77F1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391D7-7D90-4F0B-974D-02226819EE8D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E76855AC-0CA8-4FAE-AEFC-FD6F278311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10D8A34-1023-4BED-89F0-9C5AFDF07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0888D3-E579-48EE-824A-57878F7032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CE33A-72E0-4EBE-AA78-F4A1C954F147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06E2C3F7-1FB8-4123-9DE6-D9FD19F806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6CA620D-D674-4394-A58E-4F10B4B0C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9C1B26-1A4C-4838-BB17-2DAF742E5E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D9D72-4D2E-4465-9CCE-C358893FE76D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FFB5A567-6D0E-4949-A01D-75D477E4C7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A4E323F-F872-4B3A-AB71-219585EA0C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9FE1D1-3072-4E24-80A8-108FF76062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DCC1A-DFAD-4850-A969-AA32FD2008BB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E09D49B9-7BF6-4527-8B49-A4A5D23A6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38E227D-C678-4A70-906C-23D2A33F0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AFCB07-6459-489A-9AFF-B659DC6150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79924-9720-424E-88CF-7F5326888FBF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38E289CF-AD1F-4AFD-943F-72EFD42A50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ED5C729-1BF3-4CD6-9A57-1AB2F8EE0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29569E-481C-4488-81E6-B2C4DB1397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A5F8BC-1065-48B8-B891-70A061AEBD29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4321974C-B06F-4A72-BB4A-EDFB71D79C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9791CA8-9C61-4C9F-B73D-49ED09F8B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C5BEDC-A6DD-48F9-B164-DDE943A300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3585B-CF94-469B-A85A-EDB51903584E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FFD9330-B696-4F13-AB35-C63E40039E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7FB13F6-2809-4255-B905-0D7180B1A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7DA273-6EA5-48DD-B8AA-8DB8DF8243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091FCD-EC72-47DA-A2C8-3BC384D27C54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019F7B0F-7503-4EBA-BCA2-9A5323006D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CB87AFA-7781-45B7-A5FF-5EBB04AD6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F8C6C5-A243-408E-AF95-381473FFE3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1AF1B6-919F-47EF-AB0E-84E0F4FF9D31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3436EA6-CE9B-4343-8729-B7D600DB40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F13E8B7-D117-43E0-B9AB-8F95CEE6F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F3CEAB-2637-494B-B082-9EFB63E8DC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414AA-4203-41C2-AE9F-8915F2CA14CA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A3A2EDD-01F9-48B0-A151-1E1E009542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E862DAE-F184-4922-B03F-D70BFCD32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5313EE-7E1E-4C7E-BAAD-4F29E4D816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83F06-D4BD-4139-BEE1-25A8511B6E5D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ED8A59EC-5DAB-4CE9-A0F3-EF31625D4A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D87E4BDF-C4E5-46AB-84DB-3797C3DD7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46EB0F-3C2C-4BCD-92E6-B2DC8C33D9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A5062-DDE4-4016-9162-D86BCA8A3114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017E9580-1673-437A-8C96-D68D501B38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1EFD326-525E-4305-9196-E728B2BCC6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85067-EA0F-4042-BD31-AAB2F6C89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48DE54-C6E6-4DBC-99D4-DF1319EDB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FE2861-4E50-4CC4-85F0-9ADACAB6C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CE2DCA-B0F1-4B6C-97FD-3D3BB8749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24AECF-05D4-4165-A819-FAAF0CA34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265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D652F-6052-413A-8B80-5CBDE0A6F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660A8CC-763F-4A24-A787-23613E2EF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9A0960-928A-4857-A606-0D66A5CDD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CD8F96-8E10-4653-A783-7CA47D78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EC352B-5492-4B90-8057-7A6D42333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91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F6136EF-19C3-4F6F-A703-D9702D5EE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704A282-40D1-4438-8B34-19414A0D1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830F05-78D7-4821-9453-1D723DB77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9D7190-A0A8-4500-B95D-E3C0DA770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D6E0F2-2FD2-4D65-BF71-9DF342B9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07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F78BA-91B9-4BDE-8E23-C08AEB6E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88B799-E516-4ED4-8F52-DFCDA7124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C1D223-1DFE-4607-AF95-634F7D96A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6A345B-1914-4759-99F7-3BBC1100B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3EA016-040D-442A-85A6-7AD55023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47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697B47-CBDA-483F-ABA3-7E1522208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9DE994-7397-4DE1-A9BB-8C98DEAF0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C611AA-2A92-4961-9CB1-4800A9D67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6828F2-0946-4AB6-929C-8B9011EE2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84A0FF-53B8-4C73-AD83-74AABF41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37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43D979-9E52-43C1-9B19-8B883A60D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A9B718-2684-43D3-9962-BEDD88E892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47B18E6-6A94-49C5-8722-0A03F5D97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DC4B127-9EB8-4D1F-90C8-6943656F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1CB9935-3978-484C-ADA1-808229431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56293E5-3732-4203-841C-1F5CE5F6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90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6B12C-9AC6-4243-B592-6E80D8B3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260906C-1F3A-45D3-A99F-15E682AD9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945F9C9-F7C6-49CD-893C-F6D28D9E1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E7384D5-C3E4-4B3C-A7F2-54930B461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010E85B-8CE4-4ED0-9BE5-22E8288570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6E9642C-FE13-42EE-A27B-47103B4CA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C481385-E1F2-4E1A-B0C9-B94173467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F84B871-CA4C-4F43-995B-90058E62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2525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897592-6BA0-4E6C-B198-223D20BE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52C20DD-DFF9-4F93-BC82-74825976F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38BA9E0-9472-48D4-9D53-D8AB251B8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F0D87E6-FAD7-488D-9E53-3A2CE1AE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66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E77AD6E-BB54-4CF7-9A96-D40C11138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2FC8946-A241-4F24-9613-0BBD8BAE7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70AAB78-24AA-4304-8B00-8219A2E3D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9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EA82EF-C852-433C-88AC-40472685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135D3-2E95-4BF5-B87C-606C2889A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A51027E-E263-4681-9D14-27FDBC557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3736879-975C-4433-95B8-07166BA4A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E13B6F2-B80F-410A-A5EB-5D6EC176C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083542-FF0C-467C-B0B4-E0385BE89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867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F300F-0177-4521-BC7D-99FD9A41A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4D5D689-56E3-42DA-A143-FCACC7A25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F3AC033-2027-4449-B5D1-36C5A35B9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58FA4A-922C-4007-ACD2-49AFF60AE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16367C-39F4-4B5A-8493-3C711E4C8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B0C79D-B703-4D20-B9F5-40747324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57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EB09FA9-3BC0-4B18-B149-FB9E472C9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F14DD8-9B4B-45ED-88D6-91A03244D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19E99D-518F-4FFB-9E47-0AFB80F19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33EB-DF6A-4512-8C71-3E1DC5273D71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528513-8F89-4839-B429-514B4FB39C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15106B-8DCA-4F45-B91E-2AC14DBF8B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5F6D4-6630-4412-9A22-046217BFB2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21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oleObject" Target="../embeddings/oleObject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DC1645B-454E-4D24-812C-CFF6E0BD8B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Professor: Estefânio Franco Maciel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4F7FE14-5549-4603-9B1E-4693CE901268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815998" y="2088035"/>
            <a:ext cx="10560007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9600" b="1" dirty="0"/>
              <a:t>ESPELHOS ESFÉRICOS</a:t>
            </a:r>
          </a:p>
        </p:txBody>
      </p:sp>
    </p:spTree>
    <p:extLst>
      <p:ext uri="{BB962C8B-B14F-4D97-AF65-F5344CB8AC3E}">
        <p14:creationId xmlns:p14="http://schemas.microsoft.com/office/powerpoint/2010/main" val="239409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36686B38-B22C-46F6-9C12-2E93B9361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139700"/>
            <a:ext cx="7389395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500" b="1">
                <a:solidFill>
                  <a:schemeClr val="tx2"/>
                </a:solidFill>
              </a:rPr>
              <a:t>PROPRIEDADES NO ESPELHO ESFÉRICO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48721B4F-DF01-4474-8075-294173BB7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7" y="927101"/>
            <a:ext cx="40769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tx2"/>
                </a:solidFill>
              </a:rPr>
              <a:t>RAIO QUE INCIDE NO VÉRTICE </a:t>
            </a:r>
          </a:p>
        </p:txBody>
      </p:sp>
      <p:grpSp>
        <p:nvGrpSpPr>
          <p:cNvPr id="30724" name="Group 4">
            <a:extLst>
              <a:ext uri="{FF2B5EF4-FFF2-40B4-BE49-F238E27FC236}">
                <a16:creationId xmlns:a16="http://schemas.microsoft.com/office/drawing/2014/main" id="{D2DFA2C8-D50F-4886-B48D-2B26E98B3A13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1628775"/>
            <a:ext cx="7127875" cy="2592388"/>
            <a:chOff x="295" y="1026"/>
            <a:chExt cx="4490" cy="1633"/>
          </a:xfrm>
        </p:grpSpPr>
        <p:grpSp>
          <p:nvGrpSpPr>
            <p:cNvPr id="30725" name="Group 5">
              <a:extLst>
                <a:ext uri="{FF2B5EF4-FFF2-40B4-BE49-F238E27FC236}">
                  <a16:creationId xmlns:a16="http://schemas.microsoft.com/office/drawing/2014/main" id="{7A1362AD-AC91-4209-A507-C6F2E3EA93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026"/>
              <a:ext cx="4490" cy="1633"/>
              <a:chOff x="295" y="1026"/>
              <a:chExt cx="4490" cy="1633"/>
            </a:xfrm>
          </p:grpSpPr>
          <p:sp>
            <p:nvSpPr>
              <p:cNvPr id="30726" name="Oval 6">
                <a:extLst>
                  <a:ext uri="{FF2B5EF4-FFF2-40B4-BE49-F238E27FC236}">
                    <a16:creationId xmlns:a16="http://schemas.microsoft.com/office/drawing/2014/main" id="{D56E6FCF-A563-4D91-98D0-C8AA154CFA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1235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27" name="Rectangle 7">
                <a:extLst>
                  <a:ext uri="{FF2B5EF4-FFF2-40B4-BE49-F238E27FC236}">
                    <a16:creationId xmlns:a16="http://schemas.microsoft.com/office/drawing/2014/main" id="{9DBDAC61-D8C3-44CB-949B-523D9C7052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1026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28" name="Line 8">
                <a:extLst>
                  <a:ext uri="{FF2B5EF4-FFF2-40B4-BE49-F238E27FC236}">
                    <a16:creationId xmlns:a16="http://schemas.microsoft.com/office/drawing/2014/main" id="{7E294E7E-D692-4E1F-8E20-42708EE40A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1888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729" name="Line 9">
                <a:extLst>
                  <a:ext uri="{FF2B5EF4-FFF2-40B4-BE49-F238E27FC236}">
                    <a16:creationId xmlns:a16="http://schemas.microsoft.com/office/drawing/2014/main" id="{3443DAEC-0C7A-4E29-9210-781C9C8A29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7" y="1244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730" name="Line 10">
                <a:extLst>
                  <a:ext uri="{FF2B5EF4-FFF2-40B4-BE49-F238E27FC236}">
                    <a16:creationId xmlns:a16="http://schemas.microsoft.com/office/drawing/2014/main" id="{235F8318-1ED7-4541-BADD-8FA54D11F3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5" y="12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0731" name="Line 11">
              <a:extLst>
                <a:ext uri="{FF2B5EF4-FFF2-40B4-BE49-F238E27FC236}">
                  <a16:creationId xmlns:a16="http://schemas.microsoft.com/office/drawing/2014/main" id="{4725FD01-AF52-4DE8-8AB2-86F6E64DB9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184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32" name="Line 12">
              <a:extLst>
                <a:ext uri="{FF2B5EF4-FFF2-40B4-BE49-F238E27FC236}">
                  <a16:creationId xmlns:a16="http://schemas.microsoft.com/office/drawing/2014/main" id="{A87046F5-5CDF-47AB-901C-656748BE8E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4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33" name="Text Box 13">
              <a:extLst>
                <a:ext uri="{FF2B5EF4-FFF2-40B4-BE49-F238E27FC236}">
                  <a16:creationId xmlns:a16="http://schemas.microsoft.com/office/drawing/2014/main" id="{7E89AB85-B809-4C9B-B183-1C5B697C98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" y="1900"/>
              <a:ext cx="188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 v</a:t>
              </a:r>
            </a:p>
          </p:txBody>
        </p:sp>
      </p:grpSp>
      <p:grpSp>
        <p:nvGrpSpPr>
          <p:cNvPr id="30734" name="Group 14">
            <a:extLst>
              <a:ext uri="{FF2B5EF4-FFF2-40B4-BE49-F238E27FC236}">
                <a16:creationId xmlns:a16="http://schemas.microsoft.com/office/drawing/2014/main" id="{E2884B70-64BE-4E01-9872-B278C758572E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3860800"/>
            <a:ext cx="7127875" cy="2592388"/>
            <a:chOff x="295" y="2432"/>
            <a:chExt cx="4490" cy="1633"/>
          </a:xfrm>
        </p:grpSpPr>
        <p:grpSp>
          <p:nvGrpSpPr>
            <p:cNvPr id="30735" name="Group 15">
              <a:extLst>
                <a:ext uri="{FF2B5EF4-FFF2-40B4-BE49-F238E27FC236}">
                  <a16:creationId xmlns:a16="http://schemas.microsoft.com/office/drawing/2014/main" id="{19EE4859-B541-43AA-8B6A-DE991E8517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2432"/>
              <a:ext cx="4490" cy="1633"/>
              <a:chOff x="295" y="2432"/>
              <a:chExt cx="4490" cy="1633"/>
            </a:xfrm>
          </p:grpSpPr>
          <p:sp>
            <p:nvSpPr>
              <p:cNvPr id="30736" name="Oval 16">
                <a:extLst>
                  <a:ext uri="{FF2B5EF4-FFF2-40B4-BE49-F238E27FC236}">
                    <a16:creationId xmlns:a16="http://schemas.microsoft.com/office/drawing/2014/main" id="{D0210FEB-2481-48A4-A748-F18B2998E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2641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37" name="Rectangle 17">
                <a:extLst>
                  <a:ext uri="{FF2B5EF4-FFF2-40B4-BE49-F238E27FC236}">
                    <a16:creationId xmlns:a16="http://schemas.microsoft.com/office/drawing/2014/main" id="{6512E7A5-CA15-4089-82DD-41F301C64C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2432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0738" name="Line 18">
                <a:extLst>
                  <a:ext uri="{FF2B5EF4-FFF2-40B4-BE49-F238E27FC236}">
                    <a16:creationId xmlns:a16="http://schemas.microsoft.com/office/drawing/2014/main" id="{95FFE947-10F7-498A-B4DC-ADA054B364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3294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739" name="Line 19">
                <a:extLst>
                  <a:ext uri="{FF2B5EF4-FFF2-40B4-BE49-F238E27FC236}">
                    <a16:creationId xmlns:a16="http://schemas.microsoft.com/office/drawing/2014/main" id="{28F3CED8-8D63-416E-A341-D79C56936B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72" y="2704"/>
                <a:ext cx="136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740" name="Line 20">
                <a:extLst>
                  <a:ext uri="{FF2B5EF4-FFF2-40B4-BE49-F238E27FC236}">
                    <a16:creationId xmlns:a16="http://schemas.microsoft.com/office/drawing/2014/main" id="{46DAEC33-A2C4-4221-BD2F-7F3682985C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81" y="2750"/>
                <a:ext cx="136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0741" name="Line 21">
              <a:extLst>
                <a:ext uri="{FF2B5EF4-FFF2-40B4-BE49-F238E27FC236}">
                  <a16:creationId xmlns:a16="http://schemas.microsoft.com/office/drawing/2014/main" id="{2A38B183-EBD0-4355-899A-FACA80989A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3249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42" name="Line 22">
              <a:extLst>
                <a:ext uri="{FF2B5EF4-FFF2-40B4-BE49-F238E27FC236}">
                  <a16:creationId xmlns:a16="http://schemas.microsoft.com/office/drawing/2014/main" id="{0797E235-4FBE-4366-9439-190A0BE7D3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3249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43" name="Text Box 23">
              <a:extLst>
                <a:ext uri="{FF2B5EF4-FFF2-40B4-BE49-F238E27FC236}">
                  <a16:creationId xmlns:a16="http://schemas.microsoft.com/office/drawing/2014/main" id="{53927037-EFC9-4298-A7E8-61169ACC77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" y="3317"/>
              <a:ext cx="18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v</a:t>
              </a:r>
            </a:p>
          </p:txBody>
        </p:sp>
      </p:grpSp>
      <p:sp>
        <p:nvSpPr>
          <p:cNvPr id="30744" name="Line 24">
            <a:extLst>
              <a:ext uri="{FF2B5EF4-FFF2-40B4-BE49-F238E27FC236}">
                <a16:creationId xmlns:a16="http://schemas.microsoft.com/office/drawing/2014/main" id="{F170FA3D-339B-4050-8927-294D24B8E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2335213"/>
            <a:ext cx="381635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45" name="Line 25">
            <a:extLst>
              <a:ext uri="{FF2B5EF4-FFF2-40B4-BE49-F238E27FC236}">
                <a16:creationId xmlns:a16="http://schemas.microsoft.com/office/drawing/2014/main" id="{49E451ED-471A-4770-965F-B0511CA271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4113" y="2997200"/>
            <a:ext cx="3384550" cy="719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46" name="Line 26">
            <a:extLst>
              <a:ext uri="{FF2B5EF4-FFF2-40B4-BE49-F238E27FC236}">
                <a16:creationId xmlns:a16="http://schemas.microsoft.com/office/drawing/2014/main" id="{91EB19BE-2A75-4DDE-85BA-05D8D102641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78500" y="5243513"/>
            <a:ext cx="2952750" cy="1079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47" name="Line 27">
            <a:extLst>
              <a:ext uri="{FF2B5EF4-FFF2-40B4-BE49-F238E27FC236}">
                <a16:creationId xmlns:a16="http://schemas.microsoft.com/office/drawing/2014/main" id="{4AA1E913-D4FF-44A0-B7C3-3165319973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8664" y="4048125"/>
            <a:ext cx="2865437" cy="11811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673343D3-8A4A-43DF-B6F6-7DF8CAA3C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1" y="146051"/>
            <a:ext cx="59767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chemeClr val="tx2"/>
                </a:solidFill>
              </a:rPr>
              <a:t>FORMAÇÃO DE IMAGEM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38F1B20A-26E5-45CD-8F4C-029C13956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314" y="925513"/>
            <a:ext cx="366459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000" b="1">
                <a:solidFill>
                  <a:schemeClr val="tx2"/>
                </a:solidFill>
              </a:rPr>
              <a:t>ESPELHOS CÔNCAVOS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F58CC4F2-2D98-48F9-849D-1BAB8D183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6" y="1503364"/>
            <a:ext cx="56194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tx2"/>
                </a:solidFill>
              </a:rPr>
              <a:t>OBJETO ALEM DO CENTRO DE CURVATURA</a:t>
            </a:r>
          </a:p>
        </p:txBody>
      </p:sp>
      <p:grpSp>
        <p:nvGrpSpPr>
          <p:cNvPr id="32773" name="Group 5">
            <a:extLst>
              <a:ext uri="{FF2B5EF4-FFF2-40B4-BE49-F238E27FC236}">
                <a16:creationId xmlns:a16="http://schemas.microsoft.com/office/drawing/2014/main" id="{F893ABA3-DADA-4770-999D-BD05C7629B32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2492375"/>
            <a:ext cx="7127875" cy="2592388"/>
            <a:chOff x="295" y="1026"/>
            <a:chExt cx="4490" cy="1633"/>
          </a:xfrm>
        </p:grpSpPr>
        <p:grpSp>
          <p:nvGrpSpPr>
            <p:cNvPr id="32774" name="Group 6">
              <a:extLst>
                <a:ext uri="{FF2B5EF4-FFF2-40B4-BE49-F238E27FC236}">
                  <a16:creationId xmlns:a16="http://schemas.microsoft.com/office/drawing/2014/main" id="{6597EEFA-CE31-44CD-9596-27EE4D80F1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026"/>
              <a:ext cx="4490" cy="1633"/>
              <a:chOff x="295" y="1026"/>
              <a:chExt cx="4490" cy="1633"/>
            </a:xfrm>
          </p:grpSpPr>
          <p:sp>
            <p:nvSpPr>
              <p:cNvPr id="32775" name="Oval 7">
                <a:extLst>
                  <a:ext uri="{FF2B5EF4-FFF2-40B4-BE49-F238E27FC236}">
                    <a16:creationId xmlns:a16="http://schemas.microsoft.com/office/drawing/2014/main" id="{BCAF4955-3A0C-4815-9437-668F07E53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1235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2776" name="Rectangle 8">
                <a:extLst>
                  <a:ext uri="{FF2B5EF4-FFF2-40B4-BE49-F238E27FC236}">
                    <a16:creationId xmlns:a16="http://schemas.microsoft.com/office/drawing/2014/main" id="{542F3D9E-8D21-4CFE-9B5A-615B65CC7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1026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2777" name="Line 9">
                <a:extLst>
                  <a:ext uri="{FF2B5EF4-FFF2-40B4-BE49-F238E27FC236}">
                    <a16:creationId xmlns:a16="http://schemas.microsoft.com/office/drawing/2014/main" id="{9C1F5887-BEC6-4910-8F20-894C6AEFF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1888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2778" name="Line 10">
                <a:extLst>
                  <a:ext uri="{FF2B5EF4-FFF2-40B4-BE49-F238E27FC236}">
                    <a16:creationId xmlns:a16="http://schemas.microsoft.com/office/drawing/2014/main" id="{4966036D-91BE-4952-91E9-12842F79F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7" y="1244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2779" name="Line 11">
                <a:extLst>
                  <a:ext uri="{FF2B5EF4-FFF2-40B4-BE49-F238E27FC236}">
                    <a16:creationId xmlns:a16="http://schemas.microsoft.com/office/drawing/2014/main" id="{2D62FBB0-AC36-4A54-8F43-AD0D4D14E6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5" y="12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2780" name="Line 12">
              <a:extLst>
                <a:ext uri="{FF2B5EF4-FFF2-40B4-BE49-F238E27FC236}">
                  <a16:creationId xmlns:a16="http://schemas.microsoft.com/office/drawing/2014/main" id="{5C898244-DB09-4EB7-8F23-673BEC8CDE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184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781" name="Line 13">
              <a:extLst>
                <a:ext uri="{FF2B5EF4-FFF2-40B4-BE49-F238E27FC236}">
                  <a16:creationId xmlns:a16="http://schemas.microsoft.com/office/drawing/2014/main" id="{AA70B1D7-D64A-44DF-9413-34D02BD1C4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4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2782" name="Text Box 14">
              <a:extLst>
                <a:ext uri="{FF2B5EF4-FFF2-40B4-BE49-F238E27FC236}">
                  <a16:creationId xmlns:a16="http://schemas.microsoft.com/office/drawing/2014/main" id="{74E8A8DA-5392-4CB6-AA19-23B3754F80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" y="1900"/>
              <a:ext cx="188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 v</a:t>
              </a:r>
            </a:p>
          </p:txBody>
        </p:sp>
      </p:grpSp>
      <p:sp>
        <p:nvSpPr>
          <p:cNvPr id="32783" name="Line 15">
            <a:extLst>
              <a:ext uri="{FF2B5EF4-FFF2-40B4-BE49-F238E27FC236}">
                <a16:creationId xmlns:a16="http://schemas.microsoft.com/office/drawing/2014/main" id="{98EEAC8B-F92F-4371-89B3-62E386EB23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1450" y="34290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784" name="Line 16">
            <a:extLst>
              <a:ext uri="{FF2B5EF4-FFF2-40B4-BE49-F238E27FC236}">
                <a16:creationId xmlns:a16="http://schemas.microsoft.com/office/drawing/2014/main" id="{F8FBA017-FDCD-4684-96A1-9BD2C9D96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1450" y="3429000"/>
            <a:ext cx="32400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785" name="Line 17">
            <a:extLst>
              <a:ext uri="{FF2B5EF4-FFF2-40B4-BE49-F238E27FC236}">
                <a16:creationId xmlns:a16="http://schemas.microsoft.com/office/drawing/2014/main" id="{4AF14AB3-1ED8-4D3B-9E55-8162BB7EFB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3388" y="3429001"/>
            <a:ext cx="4248150" cy="14398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786" name="Line 18">
            <a:extLst>
              <a:ext uri="{FF2B5EF4-FFF2-40B4-BE49-F238E27FC236}">
                <a16:creationId xmlns:a16="http://schemas.microsoft.com/office/drawing/2014/main" id="{C4768EBD-466E-48AD-8845-7606A5373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1451" y="3429000"/>
            <a:ext cx="3313113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787" name="Line 19">
            <a:extLst>
              <a:ext uri="{FF2B5EF4-FFF2-40B4-BE49-F238E27FC236}">
                <a16:creationId xmlns:a16="http://schemas.microsoft.com/office/drawing/2014/main" id="{CCCE9001-E303-4BAE-A8BE-3DEF68D6E7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92313" y="3860801"/>
            <a:ext cx="4032250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788" name="Line 20">
            <a:extLst>
              <a:ext uri="{FF2B5EF4-FFF2-40B4-BE49-F238E27FC236}">
                <a16:creationId xmlns:a16="http://schemas.microsoft.com/office/drawing/2014/main" id="{A07D7175-A5EB-4272-BFFB-7EED77FE8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3975" y="3860801"/>
            <a:ext cx="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2789" name="Text Box 21">
            <a:extLst>
              <a:ext uri="{FF2B5EF4-FFF2-40B4-BE49-F238E27FC236}">
                <a16:creationId xmlns:a16="http://schemas.microsoft.com/office/drawing/2014/main" id="{CF10C5BD-C07E-4FDD-BAC6-DEA9C2CA6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726113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400" b="1"/>
              <a:t>Imagem: menor, invertida e real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C7D2D2DA-5A34-4B22-A3F7-7C35F1DF894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9E91C9F9-27E1-4EED-B0AD-66A4194DC2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/>
      <p:bldP spid="32772" grpId="0"/>
      <p:bldP spid="327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C0ACA980-CBCC-4125-9645-67587EAB7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1" y="146051"/>
            <a:ext cx="59767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chemeClr val="tx2"/>
                </a:solidFill>
              </a:rPr>
              <a:t>FORMAÇÃO DE IMAGEM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C000CE44-C5CB-4452-B9D8-526463ADC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314" y="925513"/>
            <a:ext cx="366459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000" b="1">
                <a:solidFill>
                  <a:schemeClr val="tx2"/>
                </a:solidFill>
              </a:rPr>
              <a:t>ESPELHOS CÔNCAVOS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49D78122-01EA-42F8-95DF-2B2534135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1503364"/>
            <a:ext cx="55409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tx2"/>
                </a:solidFill>
              </a:rPr>
              <a:t>OBJETO SOBRE O CENTRO DE CURVATURA</a:t>
            </a:r>
          </a:p>
        </p:txBody>
      </p:sp>
      <p:grpSp>
        <p:nvGrpSpPr>
          <p:cNvPr id="34821" name="Group 5">
            <a:extLst>
              <a:ext uri="{FF2B5EF4-FFF2-40B4-BE49-F238E27FC236}">
                <a16:creationId xmlns:a16="http://schemas.microsoft.com/office/drawing/2014/main" id="{DD53CED3-BA51-49C5-A040-F96E3132D83D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2492375"/>
            <a:ext cx="7127875" cy="2592388"/>
            <a:chOff x="295" y="1026"/>
            <a:chExt cx="4490" cy="1633"/>
          </a:xfrm>
        </p:grpSpPr>
        <p:grpSp>
          <p:nvGrpSpPr>
            <p:cNvPr id="34822" name="Group 6">
              <a:extLst>
                <a:ext uri="{FF2B5EF4-FFF2-40B4-BE49-F238E27FC236}">
                  <a16:creationId xmlns:a16="http://schemas.microsoft.com/office/drawing/2014/main" id="{77771ABD-5D8C-4D9C-966B-8A9D36CFBD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026"/>
              <a:ext cx="4490" cy="1633"/>
              <a:chOff x="295" y="1026"/>
              <a:chExt cx="4490" cy="1633"/>
            </a:xfrm>
          </p:grpSpPr>
          <p:sp>
            <p:nvSpPr>
              <p:cNvPr id="34823" name="Oval 7">
                <a:extLst>
                  <a:ext uri="{FF2B5EF4-FFF2-40B4-BE49-F238E27FC236}">
                    <a16:creationId xmlns:a16="http://schemas.microsoft.com/office/drawing/2014/main" id="{5900EFCD-4F88-4DA4-99EF-14C1F86F5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1235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4824" name="Rectangle 8">
                <a:extLst>
                  <a:ext uri="{FF2B5EF4-FFF2-40B4-BE49-F238E27FC236}">
                    <a16:creationId xmlns:a16="http://schemas.microsoft.com/office/drawing/2014/main" id="{5838DEEB-E686-4792-98B8-FFD0CC053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1026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4825" name="Line 9">
                <a:extLst>
                  <a:ext uri="{FF2B5EF4-FFF2-40B4-BE49-F238E27FC236}">
                    <a16:creationId xmlns:a16="http://schemas.microsoft.com/office/drawing/2014/main" id="{EF429F57-AB34-47F5-87D5-5A84419E9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1888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826" name="Line 10">
                <a:extLst>
                  <a:ext uri="{FF2B5EF4-FFF2-40B4-BE49-F238E27FC236}">
                    <a16:creationId xmlns:a16="http://schemas.microsoft.com/office/drawing/2014/main" id="{EA91B3CC-A0C5-4353-979C-8B9B86BB3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7" y="1244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4827" name="Line 11">
                <a:extLst>
                  <a:ext uri="{FF2B5EF4-FFF2-40B4-BE49-F238E27FC236}">
                    <a16:creationId xmlns:a16="http://schemas.microsoft.com/office/drawing/2014/main" id="{B9A65D58-9582-4348-B61F-98D7FBE724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5" y="12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4828" name="Line 12">
              <a:extLst>
                <a:ext uri="{FF2B5EF4-FFF2-40B4-BE49-F238E27FC236}">
                  <a16:creationId xmlns:a16="http://schemas.microsoft.com/office/drawing/2014/main" id="{880ECAE1-3593-4E67-A42D-90A59E693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184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829" name="Line 13">
              <a:extLst>
                <a:ext uri="{FF2B5EF4-FFF2-40B4-BE49-F238E27FC236}">
                  <a16:creationId xmlns:a16="http://schemas.microsoft.com/office/drawing/2014/main" id="{647E56DF-0C47-4537-8EC1-19650DAE9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4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4830" name="Text Box 14">
              <a:extLst>
                <a:ext uri="{FF2B5EF4-FFF2-40B4-BE49-F238E27FC236}">
                  <a16:creationId xmlns:a16="http://schemas.microsoft.com/office/drawing/2014/main" id="{72197CCC-1EDC-4E17-90C2-E41552B08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" y="1900"/>
              <a:ext cx="188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 v</a:t>
              </a:r>
            </a:p>
          </p:txBody>
        </p:sp>
      </p:grpSp>
      <p:sp>
        <p:nvSpPr>
          <p:cNvPr id="34831" name="Line 15">
            <a:extLst>
              <a:ext uri="{FF2B5EF4-FFF2-40B4-BE49-F238E27FC236}">
                <a16:creationId xmlns:a16="http://schemas.microsoft.com/office/drawing/2014/main" id="{90C3CAE9-B539-4AA9-8EEE-0FE9B7F848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7713" y="34290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32" name="Line 16">
            <a:extLst>
              <a:ext uri="{FF2B5EF4-FFF2-40B4-BE49-F238E27FC236}">
                <a16:creationId xmlns:a16="http://schemas.microsoft.com/office/drawing/2014/main" id="{91C3F8E2-E76E-4EDF-A755-C67781967A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4" y="3429000"/>
            <a:ext cx="2663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33" name="Line 17">
            <a:extLst>
              <a:ext uri="{FF2B5EF4-FFF2-40B4-BE49-F238E27FC236}">
                <a16:creationId xmlns:a16="http://schemas.microsoft.com/office/drawing/2014/main" id="{E107692F-2762-4563-BF0A-4FACF63986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3388" y="3429001"/>
            <a:ext cx="4248150" cy="1368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34" name="Line 18">
            <a:extLst>
              <a:ext uri="{FF2B5EF4-FFF2-40B4-BE49-F238E27FC236}">
                <a16:creationId xmlns:a16="http://schemas.microsoft.com/office/drawing/2014/main" id="{7B05F4A6-6992-4861-B03B-C301A270AC1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3429000"/>
            <a:ext cx="2736850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35" name="Line 19">
            <a:extLst>
              <a:ext uri="{FF2B5EF4-FFF2-40B4-BE49-F238E27FC236}">
                <a16:creationId xmlns:a16="http://schemas.microsoft.com/office/drawing/2014/main" id="{E7EE9956-CF19-4726-8397-2F2C92717C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63751" y="3860800"/>
            <a:ext cx="3960813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36" name="Line 20">
            <a:extLst>
              <a:ext uri="{FF2B5EF4-FFF2-40B4-BE49-F238E27FC236}">
                <a16:creationId xmlns:a16="http://schemas.microsoft.com/office/drawing/2014/main" id="{7D280E76-5DC5-4579-995C-C1F9174791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3" y="3860800"/>
            <a:ext cx="0" cy="431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4837" name="Text Box 21">
            <a:extLst>
              <a:ext uri="{FF2B5EF4-FFF2-40B4-BE49-F238E27FC236}">
                <a16:creationId xmlns:a16="http://schemas.microsoft.com/office/drawing/2014/main" id="{1CD3DF49-4E3C-4FF1-9F01-546004F00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726113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400" b="1"/>
              <a:t>Imagem: mesmo tamanho, invertida e real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8708C4C-5656-4FE6-A10A-AF64147A8B9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D12E7736-A53A-4591-9A69-7AB8385713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/>
      <p:bldP spid="34820" grpId="0"/>
      <p:bldP spid="348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1EF5E2BD-D5ED-4D26-BBBB-0228DF442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1" y="146051"/>
            <a:ext cx="59767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chemeClr val="tx2"/>
                </a:solidFill>
              </a:rPr>
              <a:t>FORMAÇÃO DE IMAGEM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F33506AD-0699-4486-A486-024FE3107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314" y="925513"/>
            <a:ext cx="366459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000" b="1">
                <a:solidFill>
                  <a:schemeClr val="tx2"/>
                </a:solidFill>
              </a:rPr>
              <a:t>ESPELHOS CÔNCAVOS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9B8305F4-196D-4B37-BAE8-5763C4249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1503364"/>
            <a:ext cx="68012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tx2"/>
                </a:solidFill>
              </a:rPr>
              <a:t>OBJETO ENTRE O CENTRO DE CURVATURA E O FOCO</a:t>
            </a:r>
          </a:p>
        </p:txBody>
      </p:sp>
      <p:grpSp>
        <p:nvGrpSpPr>
          <p:cNvPr id="36869" name="Group 5">
            <a:extLst>
              <a:ext uri="{FF2B5EF4-FFF2-40B4-BE49-F238E27FC236}">
                <a16:creationId xmlns:a16="http://schemas.microsoft.com/office/drawing/2014/main" id="{AD0B83E8-586A-4825-AB60-0CF312EDBDA9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2492375"/>
            <a:ext cx="7127875" cy="2592388"/>
            <a:chOff x="295" y="1026"/>
            <a:chExt cx="4490" cy="1633"/>
          </a:xfrm>
        </p:grpSpPr>
        <p:grpSp>
          <p:nvGrpSpPr>
            <p:cNvPr id="36870" name="Group 6">
              <a:extLst>
                <a:ext uri="{FF2B5EF4-FFF2-40B4-BE49-F238E27FC236}">
                  <a16:creationId xmlns:a16="http://schemas.microsoft.com/office/drawing/2014/main" id="{C86776DB-738A-4962-8BCA-FAF7045352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026"/>
              <a:ext cx="4490" cy="1633"/>
              <a:chOff x="295" y="1026"/>
              <a:chExt cx="4490" cy="1633"/>
            </a:xfrm>
          </p:grpSpPr>
          <p:sp>
            <p:nvSpPr>
              <p:cNvPr id="36871" name="Oval 7">
                <a:extLst>
                  <a:ext uri="{FF2B5EF4-FFF2-40B4-BE49-F238E27FC236}">
                    <a16:creationId xmlns:a16="http://schemas.microsoft.com/office/drawing/2014/main" id="{818B5105-BA4E-4E8B-BC6F-8907790CAA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1235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6872" name="Rectangle 8">
                <a:extLst>
                  <a:ext uri="{FF2B5EF4-FFF2-40B4-BE49-F238E27FC236}">
                    <a16:creationId xmlns:a16="http://schemas.microsoft.com/office/drawing/2014/main" id="{EC4CD3F6-C08B-41DE-80D2-D8EFDB886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1026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6873" name="Line 9">
                <a:extLst>
                  <a:ext uri="{FF2B5EF4-FFF2-40B4-BE49-F238E27FC236}">
                    <a16:creationId xmlns:a16="http://schemas.microsoft.com/office/drawing/2014/main" id="{30F1E529-793D-44AE-ADAB-07FF8DD7D8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1888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6874" name="Line 10">
                <a:extLst>
                  <a:ext uri="{FF2B5EF4-FFF2-40B4-BE49-F238E27FC236}">
                    <a16:creationId xmlns:a16="http://schemas.microsoft.com/office/drawing/2014/main" id="{933D7ACD-2C7C-43B5-B28B-15D93A3E5C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7" y="1244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6875" name="Line 11">
                <a:extLst>
                  <a:ext uri="{FF2B5EF4-FFF2-40B4-BE49-F238E27FC236}">
                    <a16:creationId xmlns:a16="http://schemas.microsoft.com/office/drawing/2014/main" id="{69B32F4C-1786-4996-8E39-99F72232C4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5" y="12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6876" name="Line 12">
              <a:extLst>
                <a:ext uri="{FF2B5EF4-FFF2-40B4-BE49-F238E27FC236}">
                  <a16:creationId xmlns:a16="http://schemas.microsoft.com/office/drawing/2014/main" id="{D60B39D6-3C9C-47EB-BB60-3C5410233A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184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6877" name="Line 13">
              <a:extLst>
                <a:ext uri="{FF2B5EF4-FFF2-40B4-BE49-F238E27FC236}">
                  <a16:creationId xmlns:a16="http://schemas.microsoft.com/office/drawing/2014/main" id="{E8169A02-2575-4736-9C31-620A38D889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4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6878" name="Text Box 14">
              <a:extLst>
                <a:ext uri="{FF2B5EF4-FFF2-40B4-BE49-F238E27FC236}">
                  <a16:creationId xmlns:a16="http://schemas.microsoft.com/office/drawing/2014/main" id="{89293605-25CF-4C54-9637-0ACE6E7A3B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" y="1900"/>
              <a:ext cx="188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 v</a:t>
              </a:r>
            </a:p>
          </p:txBody>
        </p:sp>
      </p:grpSp>
      <p:sp>
        <p:nvSpPr>
          <p:cNvPr id="36879" name="Line 15">
            <a:extLst>
              <a:ext uri="{FF2B5EF4-FFF2-40B4-BE49-F238E27FC236}">
                <a16:creationId xmlns:a16="http://schemas.microsoft.com/office/drawing/2014/main" id="{DE9EBEFD-3901-46F6-8496-0628F9E9F9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92538" y="34290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880" name="Line 16">
            <a:extLst>
              <a:ext uri="{FF2B5EF4-FFF2-40B4-BE49-F238E27FC236}">
                <a16:creationId xmlns:a16="http://schemas.microsoft.com/office/drawing/2014/main" id="{2E5A4D4B-02CB-478E-B163-5F4923E88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8" y="3429000"/>
            <a:ext cx="2159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881" name="Line 17">
            <a:extLst>
              <a:ext uri="{FF2B5EF4-FFF2-40B4-BE49-F238E27FC236}">
                <a16:creationId xmlns:a16="http://schemas.microsoft.com/office/drawing/2014/main" id="{FF84F7A0-B7F6-4B64-8596-8DAFD2086E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3388" y="3429001"/>
            <a:ext cx="4248150" cy="14398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882" name="Line 18">
            <a:extLst>
              <a:ext uri="{FF2B5EF4-FFF2-40B4-BE49-F238E27FC236}">
                <a16:creationId xmlns:a16="http://schemas.microsoft.com/office/drawing/2014/main" id="{3D66F2E2-87E7-4731-997B-F8712C38B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9" y="3429000"/>
            <a:ext cx="223202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883" name="Line 19">
            <a:extLst>
              <a:ext uri="{FF2B5EF4-FFF2-40B4-BE49-F238E27FC236}">
                <a16:creationId xmlns:a16="http://schemas.microsoft.com/office/drawing/2014/main" id="{E7B040D8-CF3F-42BF-B451-E505E8C473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63751" y="3860801"/>
            <a:ext cx="3960813" cy="7921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884" name="Line 20">
            <a:extLst>
              <a:ext uri="{FF2B5EF4-FFF2-40B4-BE49-F238E27FC236}">
                <a16:creationId xmlns:a16="http://schemas.microsoft.com/office/drawing/2014/main" id="{8DEEFADA-835B-4D7F-B29F-443D127A0B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82888" y="3860800"/>
            <a:ext cx="0" cy="6492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885" name="Text Box 21">
            <a:extLst>
              <a:ext uri="{FF2B5EF4-FFF2-40B4-BE49-F238E27FC236}">
                <a16:creationId xmlns:a16="http://schemas.microsoft.com/office/drawing/2014/main" id="{B0D5272B-412C-4F97-B0F6-A0C3A4576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726113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400" b="1"/>
              <a:t>Imagem: maior, invertida e real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13912EC3-467F-4299-9CD0-8723F2342EC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A58920AA-1BCC-477F-8252-1B90C9E6C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  <p:bldP spid="36868" grpId="0"/>
      <p:bldP spid="368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72A900EB-71F3-4DEF-84BF-72A854AE1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1" y="146051"/>
            <a:ext cx="59767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chemeClr val="tx2"/>
                </a:solidFill>
              </a:rPr>
              <a:t>FORMAÇÃO DE IMAGEM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29E96B2B-5CF1-4EDE-A5E5-578C7E865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314" y="925513"/>
            <a:ext cx="366459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000" b="1">
                <a:solidFill>
                  <a:schemeClr val="tx2"/>
                </a:solidFill>
              </a:rPr>
              <a:t>ESPELHOS CÔNCAVOS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F9743071-FE2E-4ED6-8E6C-A83335F8A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1503364"/>
            <a:ext cx="31550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tx2"/>
                </a:solidFill>
              </a:rPr>
              <a:t>OBJETO SOBRE O FOCO</a:t>
            </a:r>
          </a:p>
        </p:txBody>
      </p:sp>
      <p:grpSp>
        <p:nvGrpSpPr>
          <p:cNvPr id="38917" name="Group 5">
            <a:extLst>
              <a:ext uri="{FF2B5EF4-FFF2-40B4-BE49-F238E27FC236}">
                <a16:creationId xmlns:a16="http://schemas.microsoft.com/office/drawing/2014/main" id="{4FF0A14A-97B2-49B5-B1BB-64C85BEC62F6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2492375"/>
            <a:ext cx="7127875" cy="2592388"/>
            <a:chOff x="295" y="1026"/>
            <a:chExt cx="4490" cy="1633"/>
          </a:xfrm>
        </p:grpSpPr>
        <p:grpSp>
          <p:nvGrpSpPr>
            <p:cNvPr id="38918" name="Group 6">
              <a:extLst>
                <a:ext uri="{FF2B5EF4-FFF2-40B4-BE49-F238E27FC236}">
                  <a16:creationId xmlns:a16="http://schemas.microsoft.com/office/drawing/2014/main" id="{ACA2E7EC-F478-427A-92D2-390253F8F8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026"/>
              <a:ext cx="4490" cy="1633"/>
              <a:chOff x="295" y="1026"/>
              <a:chExt cx="4490" cy="1633"/>
            </a:xfrm>
          </p:grpSpPr>
          <p:sp>
            <p:nvSpPr>
              <p:cNvPr id="38919" name="Oval 7">
                <a:extLst>
                  <a:ext uri="{FF2B5EF4-FFF2-40B4-BE49-F238E27FC236}">
                    <a16:creationId xmlns:a16="http://schemas.microsoft.com/office/drawing/2014/main" id="{60F00189-E24F-4745-A107-CC92C0D1E1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1235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8920" name="Rectangle 8">
                <a:extLst>
                  <a:ext uri="{FF2B5EF4-FFF2-40B4-BE49-F238E27FC236}">
                    <a16:creationId xmlns:a16="http://schemas.microsoft.com/office/drawing/2014/main" id="{66521031-E87F-4958-8D51-A08562469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1026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8921" name="Line 9">
                <a:extLst>
                  <a:ext uri="{FF2B5EF4-FFF2-40B4-BE49-F238E27FC236}">
                    <a16:creationId xmlns:a16="http://schemas.microsoft.com/office/drawing/2014/main" id="{CB73C06F-DD29-4090-9ED5-B4E8ABD84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1888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8922" name="Line 10">
                <a:extLst>
                  <a:ext uri="{FF2B5EF4-FFF2-40B4-BE49-F238E27FC236}">
                    <a16:creationId xmlns:a16="http://schemas.microsoft.com/office/drawing/2014/main" id="{B1C03DFF-F5CF-4A2B-836C-F572240E35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7" y="1244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8923" name="Line 11">
                <a:extLst>
                  <a:ext uri="{FF2B5EF4-FFF2-40B4-BE49-F238E27FC236}">
                    <a16:creationId xmlns:a16="http://schemas.microsoft.com/office/drawing/2014/main" id="{E4380032-3DD4-45CC-8095-F2DB8F128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5" y="12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8924" name="Line 12">
              <a:extLst>
                <a:ext uri="{FF2B5EF4-FFF2-40B4-BE49-F238E27FC236}">
                  <a16:creationId xmlns:a16="http://schemas.microsoft.com/office/drawing/2014/main" id="{8B31057C-BE20-46C9-BF12-808D126855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184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8925" name="Line 13">
              <a:extLst>
                <a:ext uri="{FF2B5EF4-FFF2-40B4-BE49-F238E27FC236}">
                  <a16:creationId xmlns:a16="http://schemas.microsoft.com/office/drawing/2014/main" id="{3BA7C5E3-1DDB-4DD7-ADFC-FCA382E630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4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8926" name="Text Box 14">
              <a:extLst>
                <a:ext uri="{FF2B5EF4-FFF2-40B4-BE49-F238E27FC236}">
                  <a16:creationId xmlns:a16="http://schemas.microsoft.com/office/drawing/2014/main" id="{C4DFA686-F8DC-4FD0-BDE5-AB69335275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" y="1900"/>
              <a:ext cx="188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 v</a:t>
              </a:r>
            </a:p>
          </p:txBody>
        </p:sp>
      </p:grpSp>
      <p:sp>
        <p:nvSpPr>
          <p:cNvPr id="38927" name="Line 15">
            <a:extLst>
              <a:ext uri="{FF2B5EF4-FFF2-40B4-BE49-F238E27FC236}">
                <a16:creationId xmlns:a16="http://schemas.microsoft.com/office/drawing/2014/main" id="{2B141F7F-54CA-45AD-9166-1DD1A60DD3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6138" y="34290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8928" name="Line 16">
            <a:extLst>
              <a:ext uri="{FF2B5EF4-FFF2-40B4-BE49-F238E27FC236}">
                <a16:creationId xmlns:a16="http://schemas.microsoft.com/office/drawing/2014/main" id="{7500A5C7-6904-4DEB-8A8E-DAF4ACE3B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8" y="34290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8929" name="Line 17">
            <a:extLst>
              <a:ext uri="{FF2B5EF4-FFF2-40B4-BE49-F238E27FC236}">
                <a16:creationId xmlns:a16="http://schemas.microsoft.com/office/drawing/2014/main" id="{2958421D-39AA-4EAF-B6CA-52E429D47D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3388" y="3429001"/>
            <a:ext cx="4248150" cy="14398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8930" name="Line 18">
            <a:extLst>
              <a:ext uri="{FF2B5EF4-FFF2-40B4-BE49-F238E27FC236}">
                <a16:creationId xmlns:a16="http://schemas.microsoft.com/office/drawing/2014/main" id="{D7223D4B-7CEF-46AF-BD84-E6A05C0A1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56139" y="3429000"/>
            <a:ext cx="136842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8931" name="Line 19">
            <a:extLst>
              <a:ext uri="{FF2B5EF4-FFF2-40B4-BE49-F238E27FC236}">
                <a16:creationId xmlns:a16="http://schemas.microsoft.com/office/drawing/2014/main" id="{07ADA040-C137-484F-89B8-B7E1D180E6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9651" y="3860800"/>
            <a:ext cx="3744913" cy="12969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8932" name="Text Box 20">
            <a:extLst>
              <a:ext uri="{FF2B5EF4-FFF2-40B4-BE49-F238E27FC236}">
                <a16:creationId xmlns:a16="http://schemas.microsoft.com/office/drawing/2014/main" id="{E29F508B-05B9-4390-BB93-55616E8B5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726113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400" b="1"/>
              <a:t>Imagem: imprópria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90070F5-48C9-4996-A8EB-CDCEF1F40C0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52FF5A0B-3CBD-4807-97D5-570AE11230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/>
      <p:bldP spid="38916" grpId="0"/>
      <p:bldP spid="389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7D7E9BD1-BFF7-4C94-9180-1A2245E4A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1" y="146051"/>
            <a:ext cx="59767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chemeClr val="tx2"/>
                </a:solidFill>
              </a:rPr>
              <a:t>FORMAÇÃO DE IMAGEM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D9F25803-D968-45BF-9C69-2EBC4D532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314" y="925513"/>
            <a:ext cx="366459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000" b="1">
                <a:solidFill>
                  <a:schemeClr val="tx2"/>
                </a:solidFill>
              </a:rPr>
              <a:t>ESPELHOS CÔNCAVOS</a:t>
            </a: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E64890EB-8483-4C2A-AEB5-D18F66329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6" y="1503364"/>
            <a:ext cx="4750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tx2"/>
                </a:solidFill>
              </a:rPr>
              <a:t>OBJETO ENTRE O FOCO E O VÉRTICE</a:t>
            </a:r>
          </a:p>
        </p:txBody>
      </p:sp>
      <p:grpSp>
        <p:nvGrpSpPr>
          <p:cNvPr id="40965" name="Group 5">
            <a:extLst>
              <a:ext uri="{FF2B5EF4-FFF2-40B4-BE49-F238E27FC236}">
                <a16:creationId xmlns:a16="http://schemas.microsoft.com/office/drawing/2014/main" id="{765D6E8C-3F97-49DE-8E41-2C09F7831AD6}"/>
              </a:ext>
            </a:extLst>
          </p:cNvPr>
          <p:cNvGrpSpPr>
            <a:grpSpLocks/>
          </p:cNvGrpSpPr>
          <p:nvPr/>
        </p:nvGrpSpPr>
        <p:grpSpPr bwMode="auto">
          <a:xfrm>
            <a:off x="2208214" y="2492375"/>
            <a:ext cx="7127875" cy="2592388"/>
            <a:chOff x="295" y="1026"/>
            <a:chExt cx="4490" cy="1633"/>
          </a:xfrm>
        </p:grpSpPr>
        <p:grpSp>
          <p:nvGrpSpPr>
            <p:cNvPr id="40966" name="Group 6">
              <a:extLst>
                <a:ext uri="{FF2B5EF4-FFF2-40B4-BE49-F238E27FC236}">
                  <a16:creationId xmlns:a16="http://schemas.microsoft.com/office/drawing/2014/main" id="{FDBEC17E-38A0-4A69-87F9-C04D70351F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026"/>
              <a:ext cx="4490" cy="1633"/>
              <a:chOff x="295" y="1026"/>
              <a:chExt cx="4490" cy="1633"/>
            </a:xfrm>
          </p:grpSpPr>
          <p:sp>
            <p:nvSpPr>
              <p:cNvPr id="40967" name="Oval 7">
                <a:extLst>
                  <a:ext uri="{FF2B5EF4-FFF2-40B4-BE49-F238E27FC236}">
                    <a16:creationId xmlns:a16="http://schemas.microsoft.com/office/drawing/2014/main" id="{E3EE6728-CE74-4266-BDED-E2E3D6C811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1235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0968" name="Rectangle 8">
                <a:extLst>
                  <a:ext uri="{FF2B5EF4-FFF2-40B4-BE49-F238E27FC236}">
                    <a16:creationId xmlns:a16="http://schemas.microsoft.com/office/drawing/2014/main" id="{AD9E1F33-913D-40CA-BB16-40E02D4EA7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1026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0969" name="Line 9">
                <a:extLst>
                  <a:ext uri="{FF2B5EF4-FFF2-40B4-BE49-F238E27FC236}">
                    <a16:creationId xmlns:a16="http://schemas.microsoft.com/office/drawing/2014/main" id="{31EBFE12-EEE9-4ABB-9745-B302FA295E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1888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0970" name="Line 10">
                <a:extLst>
                  <a:ext uri="{FF2B5EF4-FFF2-40B4-BE49-F238E27FC236}">
                    <a16:creationId xmlns:a16="http://schemas.microsoft.com/office/drawing/2014/main" id="{C119EFB8-E001-419C-8406-C9192EAF0E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7" y="1244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0971" name="Line 11">
                <a:extLst>
                  <a:ext uri="{FF2B5EF4-FFF2-40B4-BE49-F238E27FC236}">
                    <a16:creationId xmlns:a16="http://schemas.microsoft.com/office/drawing/2014/main" id="{45943FA6-BCF7-4A8D-BAB5-1B73951B9A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5" y="12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0972" name="Line 12">
              <a:extLst>
                <a:ext uri="{FF2B5EF4-FFF2-40B4-BE49-F238E27FC236}">
                  <a16:creationId xmlns:a16="http://schemas.microsoft.com/office/drawing/2014/main" id="{47867740-2C6B-4750-9FC2-67FA8114A9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184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973" name="Line 13">
              <a:extLst>
                <a:ext uri="{FF2B5EF4-FFF2-40B4-BE49-F238E27FC236}">
                  <a16:creationId xmlns:a16="http://schemas.microsoft.com/office/drawing/2014/main" id="{F92BA3E4-1122-4628-89A1-77F7C37FD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4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0974" name="Text Box 14">
              <a:extLst>
                <a:ext uri="{FF2B5EF4-FFF2-40B4-BE49-F238E27FC236}">
                  <a16:creationId xmlns:a16="http://schemas.microsoft.com/office/drawing/2014/main" id="{1858DF2E-8298-4BE7-AC0F-AA44C9BDAC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" y="1900"/>
              <a:ext cx="188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 v</a:t>
              </a:r>
            </a:p>
          </p:txBody>
        </p:sp>
      </p:grpSp>
      <p:sp>
        <p:nvSpPr>
          <p:cNvPr id="40975" name="Line 15">
            <a:extLst>
              <a:ext uri="{FF2B5EF4-FFF2-40B4-BE49-F238E27FC236}">
                <a16:creationId xmlns:a16="http://schemas.microsoft.com/office/drawing/2014/main" id="{224A6D4E-3708-4D7D-879A-8FAB12B474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7938" y="34290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0976" name="Line 16">
            <a:extLst>
              <a:ext uri="{FF2B5EF4-FFF2-40B4-BE49-F238E27FC236}">
                <a16:creationId xmlns:a16="http://schemas.microsoft.com/office/drawing/2014/main" id="{89068EF5-9BDA-409A-B24B-00C0898515F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7938" y="3429000"/>
            <a:ext cx="863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0977" name="Line 17">
            <a:extLst>
              <a:ext uri="{FF2B5EF4-FFF2-40B4-BE49-F238E27FC236}">
                <a16:creationId xmlns:a16="http://schemas.microsoft.com/office/drawing/2014/main" id="{54352FD0-DEED-4886-8ACA-77ED00BA3E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3388" y="3429001"/>
            <a:ext cx="4248150" cy="13684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0978" name="Line 18">
            <a:extLst>
              <a:ext uri="{FF2B5EF4-FFF2-40B4-BE49-F238E27FC236}">
                <a16:creationId xmlns:a16="http://schemas.microsoft.com/office/drawing/2014/main" id="{17A01D45-0F4F-4E0A-B9F6-00C49C2574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7939" y="3429000"/>
            <a:ext cx="936625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0979" name="Line 19">
            <a:extLst>
              <a:ext uri="{FF2B5EF4-FFF2-40B4-BE49-F238E27FC236}">
                <a16:creationId xmlns:a16="http://schemas.microsoft.com/office/drawing/2014/main" id="{C5203475-DA79-4977-806A-91F178F7D7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013" y="3860800"/>
            <a:ext cx="3384550" cy="1728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0980" name="Line 20">
            <a:extLst>
              <a:ext uri="{FF2B5EF4-FFF2-40B4-BE49-F238E27FC236}">
                <a16:creationId xmlns:a16="http://schemas.microsoft.com/office/drawing/2014/main" id="{3BEE3E1A-171D-49DD-B31F-F6CA6BDAD8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99450" y="2636838"/>
            <a:ext cx="0" cy="12239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0981" name="Line 21">
            <a:extLst>
              <a:ext uri="{FF2B5EF4-FFF2-40B4-BE49-F238E27FC236}">
                <a16:creationId xmlns:a16="http://schemas.microsoft.com/office/drawing/2014/main" id="{1D7F1C87-6C5A-403B-9605-FE5571A389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5738" y="1700213"/>
            <a:ext cx="7402512" cy="38465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0982" name="Line 22">
            <a:extLst>
              <a:ext uri="{FF2B5EF4-FFF2-40B4-BE49-F238E27FC236}">
                <a16:creationId xmlns:a16="http://schemas.microsoft.com/office/drawing/2014/main" id="{B0A9B2F9-D240-4AC6-9349-96B9D403F1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74825" y="2060575"/>
            <a:ext cx="8281988" cy="27368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0983" name="Text Box 23">
            <a:extLst>
              <a:ext uri="{FF2B5EF4-FFF2-40B4-BE49-F238E27FC236}">
                <a16:creationId xmlns:a16="http://schemas.microsoft.com/office/drawing/2014/main" id="{BEFD87F2-384B-4108-9544-E621ACCD3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726113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400" b="1"/>
              <a:t>Imagem: maior, direita e virtual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1BC336CC-F47C-431E-AC50-802AE0B25E0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5E998F7A-604A-4B4C-AC33-17AB5CE27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/>
      <p:bldP spid="40964" grpId="0"/>
      <p:bldP spid="4098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4AED06F9-8AF9-40F6-A7D0-57D52FA01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1" y="146051"/>
            <a:ext cx="59767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>
                <a:solidFill>
                  <a:schemeClr val="tx2"/>
                </a:solidFill>
              </a:rPr>
              <a:t>FORMAÇÃO DE IMAGEM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C51156BE-142D-4E72-8AEC-38D743F23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1314" y="925513"/>
            <a:ext cx="36418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000" b="1">
                <a:solidFill>
                  <a:schemeClr val="tx2"/>
                </a:solidFill>
              </a:rPr>
              <a:t>ESPELHOS CONVEXOS</a:t>
            </a:r>
          </a:p>
        </p:txBody>
      </p:sp>
      <p:grpSp>
        <p:nvGrpSpPr>
          <p:cNvPr id="43012" name="Group 4">
            <a:extLst>
              <a:ext uri="{FF2B5EF4-FFF2-40B4-BE49-F238E27FC236}">
                <a16:creationId xmlns:a16="http://schemas.microsoft.com/office/drawing/2014/main" id="{66327D32-D51A-4B4C-AD03-90A9013C8E50}"/>
              </a:ext>
            </a:extLst>
          </p:cNvPr>
          <p:cNvGrpSpPr>
            <a:grpSpLocks/>
          </p:cNvGrpSpPr>
          <p:nvPr/>
        </p:nvGrpSpPr>
        <p:grpSpPr bwMode="auto">
          <a:xfrm>
            <a:off x="2424114" y="2565400"/>
            <a:ext cx="7127875" cy="2592388"/>
            <a:chOff x="567" y="1616"/>
            <a:chExt cx="4490" cy="1633"/>
          </a:xfrm>
        </p:grpSpPr>
        <p:sp>
          <p:nvSpPr>
            <p:cNvPr id="43013" name="Oval 5">
              <a:extLst>
                <a:ext uri="{FF2B5EF4-FFF2-40B4-BE49-F238E27FC236}">
                  <a16:creationId xmlns:a16="http://schemas.microsoft.com/office/drawing/2014/main" id="{004F8DB6-AFCA-4C8F-8D46-497DFB67EF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1825"/>
              <a:ext cx="409" cy="131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014" name="Rectangle 6">
              <a:extLst>
                <a:ext uri="{FF2B5EF4-FFF2-40B4-BE49-F238E27FC236}">
                  <a16:creationId xmlns:a16="http://schemas.microsoft.com/office/drawing/2014/main" id="{64E3CF2F-DF8D-400B-8CF6-DF35CD279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6" y="1616"/>
              <a:ext cx="363" cy="16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3015" name="Line 7">
              <a:extLst>
                <a:ext uri="{FF2B5EF4-FFF2-40B4-BE49-F238E27FC236}">
                  <a16:creationId xmlns:a16="http://schemas.microsoft.com/office/drawing/2014/main" id="{2A03B265-8C6A-46DD-AA22-FC9DFAE51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" y="2478"/>
              <a:ext cx="44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3016" name="Line 8">
              <a:extLst>
                <a:ext uri="{FF2B5EF4-FFF2-40B4-BE49-F238E27FC236}">
                  <a16:creationId xmlns:a16="http://schemas.microsoft.com/office/drawing/2014/main" id="{8FAAA9FA-B9A4-41BD-A38A-694E3FE0A9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43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3017" name="Line 9">
              <a:extLst>
                <a:ext uri="{FF2B5EF4-FFF2-40B4-BE49-F238E27FC236}">
                  <a16:creationId xmlns:a16="http://schemas.microsoft.com/office/drawing/2014/main" id="{540CB442-AF4E-4D28-A509-CDD7D80AC5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7" y="243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3018" name="Text Box 10">
              <a:extLst>
                <a:ext uri="{FF2B5EF4-FFF2-40B4-BE49-F238E27FC236}">
                  <a16:creationId xmlns:a16="http://schemas.microsoft.com/office/drawing/2014/main" id="{AF478457-606C-43B5-8C9F-6AED29AD8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8" y="2490"/>
              <a:ext cx="188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 v</a:t>
              </a:r>
            </a:p>
          </p:txBody>
        </p:sp>
        <p:sp>
          <p:nvSpPr>
            <p:cNvPr id="43019" name="Line 11">
              <a:extLst>
                <a:ext uri="{FF2B5EF4-FFF2-40B4-BE49-F238E27FC236}">
                  <a16:creationId xmlns:a16="http://schemas.microsoft.com/office/drawing/2014/main" id="{8013256B-E4EB-41BA-8F0B-63C649B0EC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98" y="1933"/>
              <a:ext cx="91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3020" name="Line 12">
              <a:extLst>
                <a:ext uri="{FF2B5EF4-FFF2-40B4-BE49-F238E27FC236}">
                  <a16:creationId xmlns:a16="http://schemas.microsoft.com/office/drawing/2014/main" id="{705E78F8-67F2-4382-A05B-0272B81ECC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89" y="1888"/>
              <a:ext cx="91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3021" name="Line 13">
            <a:extLst>
              <a:ext uri="{FF2B5EF4-FFF2-40B4-BE49-F238E27FC236}">
                <a16:creationId xmlns:a16="http://schemas.microsoft.com/office/drawing/2014/main" id="{43A8E33E-5E01-4EB4-B7BB-6704FAF746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4425" y="3213101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3022" name="Line 14">
            <a:extLst>
              <a:ext uri="{FF2B5EF4-FFF2-40B4-BE49-F238E27FC236}">
                <a16:creationId xmlns:a16="http://schemas.microsoft.com/office/drawing/2014/main" id="{F201475F-D028-4037-B0DE-F6A6C6F45C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1" y="3213100"/>
            <a:ext cx="13684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3023" name="Line 15">
            <a:extLst>
              <a:ext uri="{FF2B5EF4-FFF2-40B4-BE49-F238E27FC236}">
                <a16:creationId xmlns:a16="http://schemas.microsoft.com/office/drawing/2014/main" id="{697E450E-FCDD-4833-9B66-F48F465CFE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0463" y="3213101"/>
            <a:ext cx="1223962" cy="7207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3024" name="Line 16">
            <a:extLst>
              <a:ext uri="{FF2B5EF4-FFF2-40B4-BE49-F238E27FC236}">
                <a16:creationId xmlns:a16="http://schemas.microsoft.com/office/drawing/2014/main" id="{B1360695-4CC5-4F30-84F1-34AD5F75A6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2038" y="1844675"/>
            <a:ext cx="3529012" cy="208915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3025" name="Line 17">
            <a:extLst>
              <a:ext uri="{FF2B5EF4-FFF2-40B4-BE49-F238E27FC236}">
                <a16:creationId xmlns:a16="http://schemas.microsoft.com/office/drawing/2014/main" id="{F5829769-466A-4CBA-A234-05E18F55C9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38864" y="1844675"/>
            <a:ext cx="2262187" cy="1339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3026" name="Line 18">
            <a:extLst>
              <a:ext uri="{FF2B5EF4-FFF2-40B4-BE49-F238E27FC236}">
                <a16:creationId xmlns:a16="http://schemas.microsoft.com/office/drawing/2014/main" id="{308ED850-A9CB-496E-A360-468E26946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0463" y="3933825"/>
            <a:ext cx="2735262" cy="15827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3027" name="Line 19">
            <a:extLst>
              <a:ext uri="{FF2B5EF4-FFF2-40B4-BE49-F238E27FC236}">
                <a16:creationId xmlns:a16="http://schemas.microsoft.com/office/drawing/2014/main" id="{C90D1290-4BAE-489C-8EC9-4916B3468A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11676" y="2924176"/>
            <a:ext cx="4176713" cy="2449513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3028" name="Line 20">
            <a:extLst>
              <a:ext uri="{FF2B5EF4-FFF2-40B4-BE49-F238E27FC236}">
                <a16:creationId xmlns:a16="http://schemas.microsoft.com/office/drawing/2014/main" id="{3576A7D5-41F7-46A9-BE54-A0CB448E1D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8313" y="3500439"/>
            <a:ext cx="0" cy="4333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3029" name="Text Box 21">
            <a:extLst>
              <a:ext uri="{FF2B5EF4-FFF2-40B4-BE49-F238E27FC236}">
                <a16:creationId xmlns:a16="http://schemas.microsoft.com/office/drawing/2014/main" id="{9FAE98D1-C020-4B2F-8CC8-9A89316AC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5726113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2400" b="1"/>
              <a:t>Imagem: menor, direita e virtual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54D41118-EBF6-4958-8556-8C4E863EFF9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FCC8D1C0-33A1-4FAA-8280-7459E6BCAB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/>
      <p:bldP spid="430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FE4C2AE0-22CA-4A2C-A45D-109D61A5C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282575"/>
            <a:ext cx="58247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/>
              <a:t>ESTUDO ANALÍTICO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99369B3B-A4C5-4685-97ED-437E2D831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5275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graphicFrame>
        <p:nvGraphicFramePr>
          <p:cNvPr id="45060" name="Object 4">
            <a:extLst>
              <a:ext uri="{FF2B5EF4-FFF2-40B4-BE49-F238E27FC236}">
                <a16:creationId xmlns:a16="http://schemas.microsoft.com/office/drawing/2014/main" id="{CB65FAF8-9E31-4542-9845-3365F1CC20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32175" y="1341438"/>
          <a:ext cx="467995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812520" imgH="419040" progId="Equation.3">
                  <p:embed/>
                </p:oleObj>
              </mc:Choice>
              <mc:Fallback>
                <p:oleObj name="Equation" r:id="rId3" imgW="812520" imgH="419040" progId="Equation.3">
                  <p:embed/>
                  <p:pic>
                    <p:nvPicPr>
                      <p:cNvPr id="45060" name="Object 4">
                        <a:extLst>
                          <a:ext uri="{FF2B5EF4-FFF2-40B4-BE49-F238E27FC236}">
                            <a16:creationId xmlns:a16="http://schemas.microsoft.com/office/drawing/2014/main" id="{CB65FAF8-9E31-4542-9845-3365F1CC20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1341438"/>
                        <a:ext cx="4679950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Text Box 5">
            <a:extLst>
              <a:ext uri="{FF2B5EF4-FFF2-40B4-BE49-F238E27FC236}">
                <a16:creationId xmlns:a16="http://schemas.microsoft.com/office/drawing/2014/main" id="{B0FB6424-9F45-4707-9646-DF2DC027B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0100" y="48895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graphicFrame>
        <p:nvGraphicFramePr>
          <p:cNvPr id="45062" name="Object 6">
            <a:extLst>
              <a:ext uri="{FF2B5EF4-FFF2-40B4-BE49-F238E27FC236}">
                <a16:creationId xmlns:a16="http://schemas.microsoft.com/office/drawing/2014/main" id="{B91852B9-A412-426C-9A52-DCE460BB14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9513" y="4292600"/>
          <a:ext cx="3744912" cy="18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5" imgW="863280" imgH="419040" progId="Equation.3">
                  <p:embed/>
                </p:oleObj>
              </mc:Choice>
              <mc:Fallback>
                <p:oleObj name="Equation" r:id="rId5" imgW="863280" imgH="419040" progId="Equation.3">
                  <p:embed/>
                  <p:pic>
                    <p:nvPicPr>
                      <p:cNvPr id="45062" name="Object 6">
                        <a:extLst>
                          <a:ext uri="{FF2B5EF4-FFF2-40B4-BE49-F238E27FC236}">
                            <a16:creationId xmlns:a16="http://schemas.microsoft.com/office/drawing/2014/main" id="{B91852B9-A412-426C-9A52-DCE460BB14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4292600"/>
                        <a:ext cx="3744912" cy="181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98AD0438-6B20-4D5B-8F7C-74C06C3340A3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431E5A3-07AC-494B-8D8B-07243AECA9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CA2411A6-5B7D-431D-A792-BF6130CD2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11138"/>
            <a:ext cx="627838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 dirty="0"/>
              <a:t>ESPELHOS ESFÉRICOS</a:t>
            </a:r>
          </a:p>
        </p:txBody>
      </p:sp>
      <p:grpSp>
        <p:nvGrpSpPr>
          <p:cNvPr id="98307" name="Group 3">
            <a:extLst>
              <a:ext uri="{FF2B5EF4-FFF2-40B4-BE49-F238E27FC236}">
                <a16:creationId xmlns:a16="http://schemas.microsoft.com/office/drawing/2014/main" id="{293797C3-3107-4DB9-B4A2-E88E71FF08BA}"/>
              </a:ext>
            </a:extLst>
          </p:cNvPr>
          <p:cNvGrpSpPr>
            <a:grpSpLocks/>
          </p:cNvGrpSpPr>
          <p:nvPr/>
        </p:nvGrpSpPr>
        <p:grpSpPr bwMode="auto">
          <a:xfrm>
            <a:off x="4029076" y="2060576"/>
            <a:ext cx="3584575" cy="4321175"/>
            <a:chOff x="1578" y="1298"/>
            <a:chExt cx="2258" cy="2722"/>
          </a:xfrm>
        </p:grpSpPr>
        <p:sp>
          <p:nvSpPr>
            <p:cNvPr id="98308" name="Oval 4">
              <a:extLst>
                <a:ext uri="{FF2B5EF4-FFF2-40B4-BE49-F238E27FC236}">
                  <a16:creationId xmlns:a16="http://schemas.microsoft.com/office/drawing/2014/main" id="{3F57598F-4698-4C0A-AA8B-62C82D893D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778115">
              <a:off x="1709" y="1631"/>
              <a:ext cx="2143" cy="2110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8309" name="Oval 5">
              <a:extLst>
                <a:ext uri="{FF2B5EF4-FFF2-40B4-BE49-F238E27FC236}">
                  <a16:creationId xmlns:a16="http://schemas.microsoft.com/office/drawing/2014/main" id="{484B5D55-1175-4405-A21E-6C26E6AB6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8" y="1298"/>
              <a:ext cx="1406" cy="272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8310" name="Oval 6">
              <a:extLst>
                <a:ext uri="{FF2B5EF4-FFF2-40B4-BE49-F238E27FC236}">
                  <a16:creationId xmlns:a16="http://schemas.microsoft.com/office/drawing/2014/main" id="{729CB2D7-551A-4BEF-8FB9-512D5C3A7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6" y="1616"/>
              <a:ext cx="590" cy="2132"/>
            </a:xfrm>
            <a:prstGeom prst="ellipse">
              <a:avLst/>
            </a:prstGeom>
            <a:gradFill rotWithShape="1">
              <a:gsLst>
                <a:gs pos="0">
                  <a:srgbClr val="CCECFF">
                    <a:gamma/>
                    <a:shade val="46275"/>
                    <a:invGamma/>
                  </a:srgbClr>
                </a:gs>
                <a:gs pos="100000">
                  <a:srgbClr val="CCEC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98311" name="Oval 7">
            <a:extLst>
              <a:ext uri="{FF2B5EF4-FFF2-40B4-BE49-F238E27FC236}">
                <a16:creationId xmlns:a16="http://schemas.microsoft.com/office/drawing/2014/main" id="{A9187B64-3B3F-4EA5-BDEE-0EE4F59929AD}"/>
              </a:ext>
            </a:extLst>
          </p:cNvPr>
          <p:cNvSpPr>
            <a:spLocks noChangeArrowheads="1"/>
          </p:cNvSpPr>
          <p:nvPr/>
        </p:nvSpPr>
        <p:spPr bwMode="auto">
          <a:xfrm rot="5778115">
            <a:off x="4269582" y="2591595"/>
            <a:ext cx="3402013" cy="33496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8312" name="Line 8">
            <a:extLst>
              <a:ext uri="{FF2B5EF4-FFF2-40B4-BE49-F238E27FC236}">
                <a16:creationId xmlns:a16="http://schemas.microsoft.com/office/drawing/2014/main" id="{88AD39D0-C8A7-4EEE-8DD5-9B0A2ECC7C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4221163"/>
            <a:ext cx="42481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8313" name="Line 9">
            <a:extLst>
              <a:ext uri="{FF2B5EF4-FFF2-40B4-BE49-F238E27FC236}">
                <a16:creationId xmlns:a16="http://schemas.microsoft.com/office/drawing/2014/main" id="{72C21682-56A0-42F2-AF01-648DD3AA41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5863" y="4221163"/>
            <a:ext cx="28813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8314" name="Line 10">
            <a:extLst>
              <a:ext uri="{FF2B5EF4-FFF2-40B4-BE49-F238E27FC236}">
                <a16:creationId xmlns:a16="http://schemas.microsoft.com/office/drawing/2014/main" id="{EBA558D7-B4FB-42F1-9424-CED71DE35A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1" y="4221163"/>
            <a:ext cx="1152525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8315" name="Line 11">
            <a:extLst>
              <a:ext uri="{FF2B5EF4-FFF2-40B4-BE49-F238E27FC236}">
                <a16:creationId xmlns:a16="http://schemas.microsoft.com/office/drawing/2014/main" id="{CF110DCE-9C54-417B-A613-05D368A65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0100" y="4076701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8316" name="Text Box 12">
            <a:extLst>
              <a:ext uri="{FF2B5EF4-FFF2-40B4-BE49-F238E27FC236}">
                <a16:creationId xmlns:a16="http://schemas.microsoft.com/office/drawing/2014/main" id="{5BEA9AA6-2CC6-4FDF-B1D3-E56FEFC17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6" y="4292600"/>
            <a:ext cx="1819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b="1" i="1"/>
              <a:t>CENTRO DE CURVATURA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FEAC71D-FBFC-4AFA-B991-475A4FDCB36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A3B8EFEA-869F-42DA-ACEE-4497DB154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5" name="Line 11">
            <a:extLst>
              <a:ext uri="{FF2B5EF4-FFF2-40B4-BE49-F238E27FC236}">
                <a16:creationId xmlns:a16="http://schemas.microsoft.com/office/drawing/2014/main" id="{8649E9BB-2F98-4D65-A3EE-A5D34B3011E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8292" y="4096710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2906059F-CD1D-45AF-AEAA-35C3E72A9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3369" y="4288628"/>
            <a:ext cx="1819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b="1" i="1" dirty="0"/>
              <a:t>VÉRTICE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EEE97587-0767-461C-BDB8-DFDD21E85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0793" y="3851831"/>
            <a:ext cx="18192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b="1" i="1" dirty="0"/>
              <a:t>EIXO PRINCIPAL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20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6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B9A4E99-B588-46C4-8DDA-1BC0E75E9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0387"/>
          </a:xfrm>
        </p:spPr>
        <p:txBody>
          <a:bodyPr>
            <a:normAutofit fontScale="90000"/>
          </a:bodyPr>
          <a:lstStyle/>
          <a:p>
            <a:r>
              <a:rPr lang="pt-BR" altLang="pt-BR" sz="4000" b="1"/>
              <a:t>ÓPTICA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71D30C9-D70A-4D45-B9CB-7501BC6E5B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981076"/>
            <a:ext cx="9144000" cy="15843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t-BR" altLang="pt-BR" sz="2600" b="1"/>
              <a:t>ESPELHOS ESFÉRICOS:</a:t>
            </a:r>
          </a:p>
          <a:p>
            <a:pPr algn="just">
              <a:lnSpc>
                <a:spcPct val="90000"/>
              </a:lnSpc>
            </a:pPr>
            <a:r>
              <a:rPr lang="pt-BR" altLang="pt-BR" sz="2600"/>
              <a:t>Chamamos de Espelhos Esféricos toda superfície refletora com a forma de uma calota esférica. Temos dois tipos de espelhos esféricos: Côncavo e Convexo.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9319EFCA-DB3C-4B99-AE90-03BEAFB8C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781301"/>
            <a:ext cx="43195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000" b="1"/>
              <a:t>ESPELHO ESFÉRICO CÔNCAVO</a:t>
            </a:r>
            <a:r>
              <a:rPr lang="pt-BR" altLang="pt-BR" sz="2000"/>
              <a:t> é aquele espelho cuja face interna da calota é refletora de luz.</a:t>
            </a:r>
          </a:p>
        </p:txBody>
      </p:sp>
      <p:pic>
        <p:nvPicPr>
          <p:cNvPr id="17413" name="Picture 5" descr="espelho2.gif (3371 bytes)">
            <a:extLst>
              <a:ext uri="{FF2B5EF4-FFF2-40B4-BE49-F238E27FC236}">
                <a16:creationId xmlns:a16="http://schemas.microsoft.com/office/drawing/2014/main" id="{0C3BD478-5E1D-4EFE-8C3B-E37B3B31C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671" y="3723631"/>
            <a:ext cx="2705100" cy="273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4" name="Text Box 6">
            <a:extLst>
              <a:ext uri="{FF2B5EF4-FFF2-40B4-BE49-F238E27FC236}">
                <a16:creationId xmlns:a16="http://schemas.microsoft.com/office/drawing/2014/main" id="{D628502F-24F3-472B-8B46-AD0B39A21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3" y="2781301"/>
            <a:ext cx="4248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000" b="1"/>
              <a:t>ESPELHO ESFÉRICO CONVEXO </a:t>
            </a:r>
            <a:r>
              <a:rPr lang="pt-BR" altLang="pt-BR" sz="2000"/>
              <a:t>é aquele espelho cuja face externa da calota é refletora de luz </a:t>
            </a:r>
          </a:p>
        </p:txBody>
      </p:sp>
      <p:pic>
        <p:nvPicPr>
          <p:cNvPr id="17415" name="Picture 7" descr="espelho3.gif (3257 bytes)">
            <a:extLst>
              <a:ext uri="{FF2B5EF4-FFF2-40B4-BE49-F238E27FC236}">
                <a16:creationId xmlns:a16="http://schemas.microsoft.com/office/drawing/2014/main" id="{1FDE98EC-D3FF-4A33-9BC4-66820895F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400" y="3687912"/>
            <a:ext cx="2962275" cy="280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F5E3044-B7D2-427E-801D-280891E54C8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19A0C7C-B01F-47DB-9B95-AA0909634F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340C515-70D0-43BA-9BE3-F993F15D4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25974"/>
            <a:ext cx="10515600" cy="1325563"/>
          </a:xfrm>
        </p:spPr>
        <p:txBody>
          <a:bodyPr/>
          <a:lstStyle/>
          <a:p>
            <a:r>
              <a:rPr lang="pt-BR" altLang="pt-BR" sz="4000" b="1" dirty="0"/>
              <a:t>PRINCIPAIS ELEMENTOS DE UM ESPELHO ESFÉRICO</a:t>
            </a:r>
            <a:r>
              <a:rPr lang="pt-BR" altLang="pt-BR" sz="4000" dirty="0"/>
              <a:t> </a:t>
            </a:r>
          </a:p>
        </p:txBody>
      </p:sp>
      <p:pic>
        <p:nvPicPr>
          <p:cNvPr id="20483" name="Picture 3" descr="espelho4.gif (5031 bytes)">
            <a:extLst>
              <a:ext uri="{FF2B5EF4-FFF2-40B4-BE49-F238E27FC236}">
                <a16:creationId xmlns:a16="http://schemas.microsoft.com/office/drawing/2014/main" id="{01155CFB-78DC-4F38-9599-5087D6E5B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56" y="1027906"/>
            <a:ext cx="10969487" cy="515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5BE7067-13A8-43A9-A14D-F3E8813EE628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B108102-FAF1-4A94-BF69-A56C321592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FOCO ESPELHO CONCAVO">
            <a:extLst>
              <a:ext uri="{FF2B5EF4-FFF2-40B4-BE49-F238E27FC236}">
                <a16:creationId xmlns:a16="http://schemas.microsoft.com/office/drawing/2014/main" id="{C46549FF-8622-4493-815E-F821D1BE1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15" y="2974062"/>
            <a:ext cx="5848276" cy="365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FOCO ESPELHO CONCAVO">
            <a:extLst>
              <a:ext uri="{FF2B5EF4-FFF2-40B4-BE49-F238E27FC236}">
                <a16:creationId xmlns:a16="http://schemas.microsoft.com/office/drawing/2014/main" id="{DCD32C28-4B0F-46A8-A6F6-435AE30BA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610" y="2974062"/>
            <a:ext cx="5863081" cy="365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5253F23-686C-4505-A20E-0A8450C7DBE1}"/>
              </a:ext>
            </a:extLst>
          </p:cNvPr>
          <p:cNvSpPr txBox="1"/>
          <p:nvPr/>
        </p:nvSpPr>
        <p:spPr>
          <a:xfrm>
            <a:off x="917728" y="576775"/>
            <a:ext cx="107898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>
                <a:solidFill>
                  <a:srgbClr val="FF0000"/>
                </a:solidFill>
              </a:rPr>
              <a:t>SIGNIFICADO DO FOCO NOS EXPELHOS ESFÉRICOS</a:t>
            </a:r>
          </a:p>
        </p:txBody>
      </p:sp>
    </p:spTree>
    <p:extLst>
      <p:ext uri="{BB962C8B-B14F-4D97-AF65-F5344CB8AC3E}">
        <p14:creationId xmlns:p14="http://schemas.microsoft.com/office/powerpoint/2010/main" val="28923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9623C2E-AE17-4829-9B0B-DEF95CB35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b="1"/>
              <a:t>CONDIÇÕES DE NITIDEZ DE GAUSS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0E56E992-193C-4DF0-A645-9940E9662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773239"/>
            <a:ext cx="8207375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altLang="pt-BR" sz="2800" b="1">
                <a:solidFill>
                  <a:srgbClr val="FF0000"/>
                </a:solidFill>
              </a:rPr>
              <a:t>O espelho deve ter pequeno ângulo de abertura (</a:t>
            </a:r>
            <a:r>
              <a:rPr lang="el-GR" altLang="pt-BR" sz="2800" b="1">
                <a:solidFill>
                  <a:srgbClr val="FF0000"/>
                </a:solidFill>
                <a:cs typeface="Arial" panose="020B0604020202020204" pitchFamily="34" charset="0"/>
              </a:rPr>
              <a:t>α</a:t>
            </a:r>
            <a:r>
              <a:rPr lang="pt-BR" altLang="pt-BR" sz="2800" b="1">
                <a:solidFill>
                  <a:srgbClr val="FF0000"/>
                </a:solidFill>
                <a:cs typeface="Arial" panose="020B0604020202020204" pitchFamily="34" charset="0"/>
              </a:rPr>
              <a:t> &lt; 10º);</a:t>
            </a:r>
          </a:p>
          <a:p>
            <a:pPr algn="just">
              <a:spcBef>
                <a:spcPct val="50000"/>
              </a:spcBef>
            </a:pPr>
            <a:endParaRPr lang="pt-BR" altLang="pt-BR" sz="2800" b="1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altLang="pt-BR" sz="2800" b="1">
                <a:solidFill>
                  <a:srgbClr val="FF0000"/>
                </a:solidFill>
                <a:cs typeface="Arial" panose="020B0604020202020204" pitchFamily="34" charset="0"/>
              </a:rPr>
              <a:t>Os raios incidentes devem ser próximo ao eixo principal;</a:t>
            </a:r>
          </a:p>
          <a:p>
            <a:pPr algn="just">
              <a:spcBef>
                <a:spcPct val="50000"/>
              </a:spcBef>
            </a:pPr>
            <a:endParaRPr lang="pt-BR" altLang="pt-BR" sz="2800" b="1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pt-BR" altLang="pt-BR" sz="2800" b="1">
                <a:solidFill>
                  <a:srgbClr val="FF0000"/>
                </a:solidFill>
              </a:rPr>
              <a:t>Os raios incidentes devem ser pouco inclinados em relação ao eixo principal.</a:t>
            </a:r>
            <a:endParaRPr lang="el-GR" altLang="pt-BR" sz="2800" b="1">
              <a:solidFill>
                <a:srgbClr val="FF0000"/>
              </a:solidFill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D13132C-7A00-4B17-AE60-E0723673557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51C5DC8-1F76-4321-9AD4-A50B1E0F2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BE33F3B5-2ADE-4A90-9B92-37A61F194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260351"/>
            <a:ext cx="87471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chemeClr val="tx2"/>
                </a:solidFill>
              </a:rPr>
              <a:t>RAIOS PARTICULARES</a:t>
            </a:r>
            <a:r>
              <a:rPr lang="pt-BR" altLang="pt-BR" sz="240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pt-BR" altLang="pt-BR" sz="2400" b="1">
                <a:solidFill>
                  <a:schemeClr val="tx2"/>
                </a:solidFill>
              </a:rPr>
              <a:t>RAIO QUE INCIDE PARALELAMENTE AO EIXO PRINCIPAL</a:t>
            </a:r>
            <a:r>
              <a:rPr lang="pt-BR" altLang="pt-BR" sz="2400" b="1"/>
              <a:t> </a:t>
            </a:r>
          </a:p>
        </p:txBody>
      </p:sp>
      <p:grpSp>
        <p:nvGrpSpPr>
          <p:cNvPr id="24579" name="Group 3">
            <a:extLst>
              <a:ext uri="{FF2B5EF4-FFF2-40B4-BE49-F238E27FC236}">
                <a16:creationId xmlns:a16="http://schemas.microsoft.com/office/drawing/2014/main" id="{217F14D0-7B8F-4C28-A1C1-737B95A559BC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1628775"/>
            <a:ext cx="7127875" cy="2592388"/>
            <a:chOff x="295" y="1026"/>
            <a:chExt cx="4490" cy="1633"/>
          </a:xfrm>
        </p:grpSpPr>
        <p:grpSp>
          <p:nvGrpSpPr>
            <p:cNvPr id="24580" name="Group 4">
              <a:extLst>
                <a:ext uri="{FF2B5EF4-FFF2-40B4-BE49-F238E27FC236}">
                  <a16:creationId xmlns:a16="http://schemas.microsoft.com/office/drawing/2014/main" id="{C94F512B-253F-491E-AF60-2406095812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026"/>
              <a:ext cx="4490" cy="1633"/>
              <a:chOff x="295" y="1026"/>
              <a:chExt cx="4490" cy="1633"/>
            </a:xfrm>
          </p:grpSpPr>
          <p:sp>
            <p:nvSpPr>
              <p:cNvPr id="24581" name="Oval 5">
                <a:extLst>
                  <a:ext uri="{FF2B5EF4-FFF2-40B4-BE49-F238E27FC236}">
                    <a16:creationId xmlns:a16="http://schemas.microsoft.com/office/drawing/2014/main" id="{3A19FCD4-DFE6-48F8-B6BE-78F61F217F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1235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4582" name="Rectangle 6">
                <a:extLst>
                  <a:ext uri="{FF2B5EF4-FFF2-40B4-BE49-F238E27FC236}">
                    <a16:creationId xmlns:a16="http://schemas.microsoft.com/office/drawing/2014/main" id="{0C369C24-7827-4B19-BE64-18969F5153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1026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4583" name="Line 7">
                <a:extLst>
                  <a:ext uri="{FF2B5EF4-FFF2-40B4-BE49-F238E27FC236}">
                    <a16:creationId xmlns:a16="http://schemas.microsoft.com/office/drawing/2014/main" id="{9C66D0A7-949C-49C8-A46F-7F0EF7D577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1888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4584" name="Line 8">
                <a:extLst>
                  <a:ext uri="{FF2B5EF4-FFF2-40B4-BE49-F238E27FC236}">
                    <a16:creationId xmlns:a16="http://schemas.microsoft.com/office/drawing/2014/main" id="{C3F45A90-BA82-45EF-964D-470972B2D1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7" y="1244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4585" name="Line 9">
                <a:extLst>
                  <a:ext uri="{FF2B5EF4-FFF2-40B4-BE49-F238E27FC236}">
                    <a16:creationId xmlns:a16="http://schemas.microsoft.com/office/drawing/2014/main" id="{DBE21D07-FC5A-410D-9C0B-7C5E0E8052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5" y="12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4586" name="Line 10">
              <a:extLst>
                <a:ext uri="{FF2B5EF4-FFF2-40B4-BE49-F238E27FC236}">
                  <a16:creationId xmlns:a16="http://schemas.microsoft.com/office/drawing/2014/main" id="{57CD8CA7-8D33-4839-85D0-83F263B331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184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87" name="Line 11">
              <a:extLst>
                <a:ext uri="{FF2B5EF4-FFF2-40B4-BE49-F238E27FC236}">
                  <a16:creationId xmlns:a16="http://schemas.microsoft.com/office/drawing/2014/main" id="{7D977D22-58EF-429E-BE5A-F89E0472C4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4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88" name="Text Box 12">
              <a:extLst>
                <a:ext uri="{FF2B5EF4-FFF2-40B4-BE49-F238E27FC236}">
                  <a16:creationId xmlns:a16="http://schemas.microsoft.com/office/drawing/2014/main" id="{7B730DAB-190F-448D-9637-622B83AD29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" y="1900"/>
              <a:ext cx="192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 f                       v</a:t>
              </a:r>
            </a:p>
          </p:txBody>
        </p:sp>
      </p:grpSp>
      <p:grpSp>
        <p:nvGrpSpPr>
          <p:cNvPr id="24589" name="Group 13">
            <a:extLst>
              <a:ext uri="{FF2B5EF4-FFF2-40B4-BE49-F238E27FC236}">
                <a16:creationId xmlns:a16="http://schemas.microsoft.com/office/drawing/2014/main" id="{1942AD7D-06BA-416A-8F35-3B7486D76E3C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3860800"/>
            <a:ext cx="7127875" cy="2592388"/>
            <a:chOff x="295" y="2432"/>
            <a:chExt cx="4490" cy="1633"/>
          </a:xfrm>
        </p:grpSpPr>
        <p:grpSp>
          <p:nvGrpSpPr>
            <p:cNvPr id="24590" name="Group 14">
              <a:extLst>
                <a:ext uri="{FF2B5EF4-FFF2-40B4-BE49-F238E27FC236}">
                  <a16:creationId xmlns:a16="http://schemas.microsoft.com/office/drawing/2014/main" id="{0CEC7658-AF5F-43A6-B5DD-6F9A7750B8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2432"/>
              <a:ext cx="4490" cy="1633"/>
              <a:chOff x="295" y="2432"/>
              <a:chExt cx="4490" cy="1633"/>
            </a:xfrm>
          </p:grpSpPr>
          <p:sp>
            <p:nvSpPr>
              <p:cNvPr id="24591" name="Oval 15">
                <a:extLst>
                  <a:ext uri="{FF2B5EF4-FFF2-40B4-BE49-F238E27FC236}">
                    <a16:creationId xmlns:a16="http://schemas.microsoft.com/office/drawing/2014/main" id="{78FB7E4F-4F45-4D73-95B2-448D9C2AC6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2641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4592" name="Rectangle 16">
                <a:extLst>
                  <a:ext uri="{FF2B5EF4-FFF2-40B4-BE49-F238E27FC236}">
                    <a16:creationId xmlns:a16="http://schemas.microsoft.com/office/drawing/2014/main" id="{21F0EF05-FFC4-4AEE-925E-8831E53CB7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2432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4593" name="Line 17">
                <a:extLst>
                  <a:ext uri="{FF2B5EF4-FFF2-40B4-BE49-F238E27FC236}">
                    <a16:creationId xmlns:a16="http://schemas.microsoft.com/office/drawing/2014/main" id="{6474F474-3DA0-4AEA-AEF0-6E7E8C0B84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3294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4594" name="Line 18">
                <a:extLst>
                  <a:ext uri="{FF2B5EF4-FFF2-40B4-BE49-F238E27FC236}">
                    <a16:creationId xmlns:a16="http://schemas.microsoft.com/office/drawing/2014/main" id="{B1C4620F-2BBB-4F0A-B0C9-6DF31E7D45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72" y="2704"/>
                <a:ext cx="136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4595" name="Line 19">
                <a:extLst>
                  <a:ext uri="{FF2B5EF4-FFF2-40B4-BE49-F238E27FC236}">
                    <a16:creationId xmlns:a16="http://schemas.microsoft.com/office/drawing/2014/main" id="{E9C75712-CBDF-49B3-9904-35150F790A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81" y="2750"/>
                <a:ext cx="136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4596" name="Line 20">
              <a:extLst>
                <a:ext uri="{FF2B5EF4-FFF2-40B4-BE49-F238E27FC236}">
                  <a16:creationId xmlns:a16="http://schemas.microsoft.com/office/drawing/2014/main" id="{CD787466-BDBB-4EA7-A988-0D8AA66B29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3249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7" name="Line 21">
              <a:extLst>
                <a:ext uri="{FF2B5EF4-FFF2-40B4-BE49-F238E27FC236}">
                  <a16:creationId xmlns:a16="http://schemas.microsoft.com/office/drawing/2014/main" id="{6303A553-F175-41EF-B5B0-5765D2D447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3249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4598" name="Text Box 22">
              <a:extLst>
                <a:ext uri="{FF2B5EF4-FFF2-40B4-BE49-F238E27FC236}">
                  <a16:creationId xmlns:a16="http://schemas.microsoft.com/office/drawing/2014/main" id="{3B209372-C61F-4C2B-82D1-126673CA30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" y="3317"/>
              <a:ext cx="18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v</a:t>
              </a:r>
            </a:p>
          </p:txBody>
        </p:sp>
      </p:grpSp>
      <p:sp>
        <p:nvSpPr>
          <p:cNvPr id="24599" name="Line 23">
            <a:extLst>
              <a:ext uri="{FF2B5EF4-FFF2-40B4-BE49-F238E27FC236}">
                <a16:creationId xmlns:a16="http://schemas.microsoft.com/office/drawing/2014/main" id="{D58AF931-651B-4264-BA7F-0AA74566BD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2314" y="2349500"/>
            <a:ext cx="3743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600" name="Line 24">
            <a:extLst>
              <a:ext uri="{FF2B5EF4-FFF2-40B4-BE49-F238E27FC236}">
                <a16:creationId xmlns:a16="http://schemas.microsoft.com/office/drawing/2014/main" id="{55762A4C-3809-4423-BF5B-4064A09CF6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0014" y="2349500"/>
            <a:ext cx="3095625" cy="1511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601" name="Line 25">
            <a:extLst>
              <a:ext uri="{FF2B5EF4-FFF2-40B4-BE49-F238E27FC236}">
                <a16:creationId xmlns:a16="http://schemas.microsoft.com/office/drawing/2014/main" id="{35867EDD-F3B6-4EAE-944B-B52ABE70D6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7214" y="4076701"/>
            <a:ext cx="4249737" cy="1152525"/>
          </a:xfrm>
          <a:prstGeom prst="line">
            <a:avLst/>
          </a:prstGeom>
          <a:noFill/>
          <a:ln w="28575">
            <a:solidFill>
              <a:srgbClr val="0000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602" name="Line 26">
            <a:extLst>
              <a:ext uri="{FF2B5EF4-FFF2-40B4-BE49-F238E27FC236}">
                <a16:creationId xmlns:a16="http://schemas.microsoft.com/office/drawing/2014/main" id="{B63168CE-A67B-4F10-9743-D80CAD11CC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35638" y="4868863"/>
            <a:ext cx="33131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4603" name="Line 27">
            <a:extLst>
              <a:ext uri="{FF2B5EF4-FFF2-40B4-BE49-F238E27FC236}">
                <a16:creationId xmlns:a16="http://schemas.microsoft.com/office/drawing/2014/main" id="{8B8E6892-032E-4E9A-AFD6-02A12C2C71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4376" y="4005264"/>
            <a:ext cx="3038475" cy="835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494AE881-21FC-4CA7-A85F-CF05E7E8C71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DBCF7D1A-81BE-4C36-9C27-A200F90BC5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ADE6E168-782F-41D4-A703-9377E7753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139700"/>
            <a:ext cx="7389395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500" b="1">
                <a:solidFill>
                  <a:schemeClr val="tx2"/>
                </a:solidFill>
              </a:rPr>
              <a:t>PROPRIEDADES NO ESPELHO ESFÉRICO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F8ED53FE-F23A-4AC0-B05F-6C482D38C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7" y="927101"/>
            <a:ext cx="39097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tx2"/>
                </a:solidFill>
              </a:rPr>
              <a:t>RAIO QUE INCIDE PELO FOCO</a:t>
            </a:r>
          </a:p>
        </p:txBody>
      </p:sp>
      <p:grpSp>
        <p:nvGrpSpPr>
          <p:cNvPr id="26628" name="Group 4">
            <a:extLst>
              <a:ext uri="{FF2B5EF4-FFF2-40B4-BE49-F238E27FC236}">
                <a16:creationId xmlns:a16="http://schemas.microsoft.com/office/drawing/2014/main" id="{C0F97E3E-378D-451D-AE04-98227746A7C3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1628775"/>
            <a:ext cx="7127875" cy="2592388"/>
            <a:chOff x="295" y="1026"/>
            <a:chExt cx="4490" cy="1633"/>
          </a:xfrm>
        </p:grpSpPr>
        <p:grpSp>
          <p:nvGrpSpPr>
            <p:cNvPr id="26629" name="Group 5">
              <a:extLst>
                <a:ext uri="{FF2B5EF4-FFF2-40B4-BE49-F238E27FC236}">
                  <a16:creationId xmlns:a16="http://schemas.microsoft.com/office/drawing/2014/main" id="{B8F57F7E-340D-460E-B886-D611AEB9BA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026"/>
              <a:ext cx="4490" cy="1633"/>
              <a:chOff x="295" y="1026"/>
              <a:chExt cx="4490" cy="1633"/>
            </a:xfrm>
          </p:grpSpPr>
          <p:sp>
            <p:nvSpPr>
              <p:cNvPr id="26630" name="Oval 6">
                <a:extLst>
                  <a:ext uri="{FF2B5EF4-FFF2-40B4-BE49-F238E27FC236}">
                    <a16:creationId xmlns:a16="http://schemas.microsoft.com/office/drawing/2014/main" id="{675085CE-F055-44A6-9F98-5430195989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1235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31" name="Rectangle 7">
                <a:extLst>
                  <a:ext uri="{FF2B5EF4-FFF2-40B4-BE49-F238E27FC236}">
                    <a16:creationId xmlns:a16="http://schemas.microsoft.com/office/drawing/2014/main" id="{09DFE8AC-A397-4936-909E-3FC8B2B62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1026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32" name="Line 8">
                <a:extLst>
                  <a:ext uri="{FF2B5EF4-FFF2-40B4-BE49-F238E27FC236}">
                    <a16:creationId xmlns:a16="http://schemas.microsoft.com/office/drawing/2014/main" id="{DC04B6BB-7BAD-4163-8137-872678129D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1888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33" name="Line 9">
                <a:extLst>
                  <a:ext uri="{FF2B5EF4-FFF2-40B4-BE49-F238E27FC236}">
                    <a16:creationId xmlns:a16="http://schemas.microsoft.com/office/drawing/2014/main" id="{71C78EB7-BD15-4290-91E0-79E1A46399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7" y="1244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34" name="Line 10">
                <a:extLst>
                  <a:ext uri="{FF2B5EF4-FFF2-40B4-BE49-F238E27FC236}">
                    <a16:creationId xmlns:a16="http://schemas.microsoft.com/office/drawing/2014/main" id="{2546BCEF-F909-4A0C-A027-992ADEA8FE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5" y="12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6635" name="Line 11">
              <a:extLst>
                <a:ext uri="{FF2B5EF4-FFF2-40B4-BE49-F238E27FC236}">
                  <a16:creationId xmlns:a16="http://schemas.microsoft.com/office/drawing/2014/main" id="{5EAE1157-C1A3-4428-9F13-B455D64AF0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184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36" name="Line 12">
              <a:extLst>
                <a:ext uri="{FF2B5EF4-FFF2-40B4-BE49-F238E27FC236}">
                  <a16:creationId xmlns:a16="http://schemas.microsoft.com/office/drawing/2014/main" id="{EF245E9F-3B8E-413F-95A9-DF6A416D30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4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6637" name="Text Box 13">
              <a:extLst>
                <a:ext uri="{FF2B5EF4-FFF2-40B4-BE49-F238E27FC236}">
                  <a16:creationId xmlns:a16="http://schemas.microsoft.com/office/drawing/2014/main" id="{1C803DBE-A73F-4B93-81F8-F9618E9AB0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" y="1900"/>
              <a:ext cx="188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 v</a:t>
              </a:r>
            </a:p>
          </p:txBody>
        </p:sp>
      </p:grpSp>
      <p:sp>
        <p:nvSpPr>
          <p:cNvPr id="26638" name="Line 14">
            <a:extLst>
              <a:ext uri="{FF2B5EF4-FFF2-40B4-BE49-F238E27FC236}">
                <a16:creationId xmlns:a16="http://schemas.microsoft.com/office/drawing/2014/main" id="{6F32B569-077E-47D2-B157-9D33D3B892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0238" y="5157789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1660BAF8-A7CC-4F0C-AC9C-606CB7C861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1813" y="5157789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26640" name="Group 16">
            <a:extLst>
              <a:ext uri="{FF2B5EF4-FFF2-40B4-BE49-F238E27FC236}">
                <a16:creationId xmlns:a16="http://schemas.microsoft.com/office/drawing/2014/main" id="{F1178E03-F0D0-4D0B-A79A-C70C04CA7A0C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3860800"/>
            <a:ext cx="7127875" cy="2592388"/>
            <a:chOff x="295" y="2432"/>
            <a:chExt cx="4490" cy="1633"/>
          </a:xfrm>
        </p:grpSpPr>
        <p:grpSp>
          <p:nvGrpSpPr>
            <p:cNvPr id="26641" name="Group 17">
              <a:extLst>
                <a:ext uri="{FF2B5EF4-FFF2-40B4-BE49-F238E27FC236}">
                  <a16:creationId xmlns:a16="http://schemas.microsoft.com/office/drawing/2014/main" id="{F89ACDED-52D1-4A56-82D7-D9655CB749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2432"/>
              <a:ext cx="4490" cy="1633"/>
              <a:chOff x="295" y="2432"/>
              <a:chExt cx="4490" cy="1633"/>
            </a:xfrm>
          </p:grpSpPr>
          <p:sp>
            <p:nvSpPr>
              <p:cNvPr id="26642" name="Oval 18">
                <a:extLst>
                  <a:ext uri="{FF2B5EF4-FFF2-40B4-BE49-F238E27FC236}">
                    <a16:creationId xmlns:a16="http://schemas.microsoft.com/office/drawing/2014/main" id="{22A0145F-A96E-4135-B165-794D43714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2641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43" name="Rectangle 19">
                <a:extLst>
                  <a:ext uri="{FF2B5EF4-FFF2-40B4-BE49-F238E27FC236}">
                    <a16:creationId xmlns:a16="http://schemas.microsoft.com/office/drawing/2014/main" id="{955F7402-F899-414E-8C6C-47919742A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2432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644" name="Line 20">
                <a:extLst>
                  <a:ext uri="{FF2B5EF4-FFF2-40B4-BE49-F238E27FC236}">
                    <a16:creationId xmlns:a16="http://schemas.microsoft.com/office/drawing/2014/main" id="{2530F373-E93F-4ED0-B4D0-85393528BB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3294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45" name="Line 21">
                <a:extLst>
                  <a:ext uri="{FF2B5EF4-FFF2-40B4-BE49-F238E27FC236}">
                    <a16:creationId xmlns:a16="http://schemas.microsoft.com/office/drawing/2014/main" id="{A7F1D8F4-5DF9-45F8-8239-101716E546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72" y="2704"/>
                <a:ext cx="136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6646" name="Line 22">
                <a:extLst>
                  <a:ext uri="{FF2B5EF4-FFF2-40B4-BE49-F238E27FC236}">
                    <a16:creationId xmlns:a16="http://schemas.microsoft.com/office/drawing/2014/main" id="{25B34051-9C37-4F2F-B5AB-7EEABEBC7D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81" y="2750"/>
                <a:ext cx="136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6647" name="Text Box 23">
              <a:extLst>
                <a:ext uri="{FF2B5EF4-FFF2-40B4-BE49-F238E27FC236}">
                  <a16:creationId xmlns:a16="http://schemas.microsoft.com/office/drawing/2014/main" id="{B1FB9E64-FDA3-40C8-8BB9-B0FC313288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" y="3317"/>
              <a:ext cx="18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v</a:t>
              </a:r>
            </a:p>
          </p:txBody>
        </p:sp>
      </p:grpSp>
      <p:sp>
        <p:nvSpPr>
          <p:cNvPr id="26648" name="Line 24">
            <a:extLst>
              <a:ext uri="{FF2B5EF4-FFF2-40B4-BE49-F238E27FC236}">
                <a16:creationId xmlns:a16="http://schemas.microsoft.com/office/drawing/2014/main" id="{6B2C3918-EE00-4D36-B586-15F2116B82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62151" y="3630613"/>
            <a:ext cx="37433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49" name="Line 25">
            <a:extLst>
              <a:ext uri="{FF2B5EF4-FFF2-40B4-BE49-F238E27FC236}">
                <a16:creationId xmlns:a16="http://schemas.microsoft.com/office/drawing/2014/main" id="{5C425377-3728-4024-ABE0-8EBA2585A5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4301" y="2119313"/>
            <a:ext cx="3095625" cy="1511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0" name="Line 26">
            <a:extLst>
              <a:ext uri="{FF2B5EF4-FFF2-40B4-BE49-F238E27FC236}">
                <a16:creationId xmlns:a16="http://schemas.microsoft.com/office/drawing/2014/main" id="{88D40FA5-7D1E-4B7F-A746-9B4039F69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8501" y="4868863"/>
            <a:ext cx="33131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1" name="Line 27">
            <a:extLst>
              <a:ext uri="{FF2B5EF4-FFF2-40B4-BE49-F238E27FC236}">
                <a16:creationId xmlns:a16="http://schemas.microsoft.com/office/drawing/2014/main" id="{D539AE66-8923-4E07-902E-78FFF0537F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67214" y="4076701"/>
            <a:ext cx="4249737" cy="1152525"/>
          </a:xfrm>
          <a:prstGeom prst="line">
            <a:avLst/>
          </a:prstGeom>
          <a:noFill/>
          <a:ln w="28575">
            <a:solidFill>
              <a:srgbClr val="0000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52" name="Line 28">
            <a:extLst>
              <a:ext uri="{FF2B5EF4-FFF2-40B4-BE49-F238E27FC236}">
                <a16:creationId xmlns:a16="http://schemas.microsoft.com/office/drawing/2014/main" id="{9424065D-37DE-4566-AC23-0C314244F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4376" y="4048126"/>
            <a:ext cx="2879725" cy="792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EC539A85-6E8E-4B33-88CE-6371996A1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139700"/>
            <a:ext cx="7389395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500" b="1">
                <a:solidFill>
                  <a:schemeClr val="tx2"/>
                </a:solidFill>
              </a:rPr>
              <a:t>PROPRIEDADES NO ESPELHO ESFÉRICO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6387C23E-902F-4204-B4C0-6324F73E1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927101"/>
            <a:ext cx="63645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>
                <a:solidFill>
                  <a:schemeClr val="tx2"/>
                </a:solidFill>
              </a:rPr>
              <a:t>RAIO QUE INCIDE PELO CENTRO DE CURVATURA 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id="{E69A07DA-0BA5-479A-9104-2664E368F436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1628775"/>
            <a:ext cx="7127875" cy="2592388"/>
            <a:chOff x="295" y="1026"/>
            <a:chExt cx="4490" cy="1633"/>
          </a:xfrm>
        </p:grpSpPr>
        <p:grpSp>
          <p:nvGrpSpPr>
            <p:cNvPr id="28677" name="Group 5">
              <a:extLst>
                <a:ext uri="{FF2B5EF4-FFF2-40B4-BE49-F238E27FC236}">
                  <a16:creationId xmlns:a16="http://schemas.microsoft.com/office/drawing/2014/main" id="{704E4D6D-6D27-4BF4-BED4-9BF78622C6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1026"/>
              <a:ext cx="4490" cy="1633"/>
              <a:chOff x="295" y="1026"/>
              <a:chExt cx="4490" cy="1633"/>
            </a:xfrm>
          </p:grpSpPr>
          <p:sp>
            <p:nvSpPr>
              <p:cNvPr id="28678" name="Oval 6">
                <a:extLst>
                  <a:ext uri="{FF2B5EF4-FFF2-40B4-BE49-F238E27FC236}">
                    <a16:creationId xmlns:a16="http://schemas.microsoft.com/office/drawing/2014/main" id="{D80B1F78-8CD2-4884-A603-EF4F5AFD16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1235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679" name="Rectangle 7">
                <a:extLst>
                  <a:ext uri="{FF2B5EF4-FFF2-40B4-BE49-F238E27FC236}">
                    <a16:creationId xmlns:a16="http://schemas.microsoft.com/office/drawing/2014/main" id="{41E022BE-D8E2-4DE0-A284-E19D905EF1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1026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680" name="Line 8">
                <a:extLst>
                  <a:ext uri="{FF2B5EF4-FFF2-40B4-BE49-F238E27FC236}">
                    <a16:creationId xmlns:a16="http://schemas.microsoft.com/office/drawing/2014/main" id="{14052AE7-44C6-4E6B-8C31-AC97F674D5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1888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681" name="Line 9">
                <a:extLst>
                  <a:ext uri="{FF2B5EF4-FFF2-40B4-BE49-F238E27FC236}">
                    <a16:creationId xmlns:a16="http://schemas.microsoft.com/office/drawing/2014/main" id="{9E072C3B-BB74-4105-AE14-CDEE217F99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7" y="1244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682" name="Line 10">
                <a:extLst>
                  <a:ext uri="{FF2B5EF4-FFF2-40B4-BE49-F238E27FC236}">
                    <a16:creationId xmlns:a16="http://schemas.microsoft.com/office/drawing/2014/main" id="{FF7F1294-A23B-4473-916B-116201FDB7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35" y="1271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8683" name="Line 11">
              <a:extLst>
                <a:ext uri="{FF2B5EF4-FFF2-40B4-BE49-F238E27FC236}">
                  <a16:creationId xmlns:a16="http://schemas.microsoft.com/office/drawing/2014/main" id="{7A34285E-0CFC-4447-A7A2-473D4354D4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1842"/>
              <a:ext cx="0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684" name="Line 12">
              <a:extLst>
                <a:ext uri="{FF2B5EF4-FFF2-40B4-BE49-F238E27FC236}">
                  <a16:creationId xmlns:a16="http://schemas.microsoft.com/office/drawing/2014/main" id="{6777B6E8-F952-42C6-9899-1FBF6CCE80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184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685" name="Text Box 13">
              <a:extLst>
                <a:ext uri="{FF2B5EF4-FFF2-40B4-BE49-F238E27FC236}">
                  <a16:creationId xmlns:a16="http://schemas.microsoft.com/office/drawing/2014/main" id="{7A9466B9-F48C-4915-B251-B6301B481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6" y="1900"/>
              <a:ext cx="192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 v</a:t>
              </a:r>
            </a:p>
          </p:txBody>
        </p:sp>
      </p:grpSp>
      <p:grpSp>
        <p:nvGrpSpPr>
          <p:cNvPr id="28686" name="Group 14">
            <a:extLst>
              <a:ext uri="{FF2B5EF4-FFF2-40B4-BE49-F238E27FC236}">
                <a16:creationId xmlns:a16="http://schemas.microsoft.com/office/drawing/2014/main" id="{983CD250-A912-4C2F-A06F-AF304DD693AB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3860800"/>
            <a:ext cx="7127875" cy="2592388"/>
            <a:chOff x="295" y="2432"/>
            <a:chExt cx="4490" cy="1633"/>
          </a:xfrm>
        </p:grpSpPr>
        <p:grpSp>
          <p:nvGrpSpPr>
            <p:cNvPr id="28687" name="Group 15">
              <a:extLst>
                <a:ext uri="{FF2B5EF4-FFF2-40B4-BE49-F238E27FC236}">
                  <a16:creationId xmlns:a16="http://schemas.microsoft.com/office/drawing/2014/main" id="{E4018627-2D67-4CF1-9D96-CD238019C7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2432"/>
              <a:ext cx="4490" cy="1633"/>
              <a:chOff x="295" y="2432"/>
              <a:chExt cx="4490" cy="1633"/>
            </a:xfrm>
          </p:grpSpPr>
          <p:sp>
            <p:nvSpPr>
              <p:cNvPr id="28688" name="Oval 16">
                <a:extLst>
                  <a:ext uri="{FF2B5EF4-FFF2-40B4-BE49-F238E27FC236}">
                    <a16:creationId xmlns:a16="http://schemas.microsoft.com/office/drawing/2014/main" id="{86394781-0120-4F2D-B375-B89B3B8CE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2641"/>
                <a:ext cx="409" cy="131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689" name="Rectangle 17">
                <a:extLst>
                  <a:ext uri="{FF2B5EF4-FFF2-40B4-BE49-F238E27FC236}">
                    <a16:creationId xmlns:a16="http://schemas.microsoft.com/office/drawing/2014/main" id="{65CB2B4D-F22B-439D-999B-0D70BD7606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4" y="2432"/>
                <a:ext cx="363" cy="163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690" name="Line 18">
                <a:extLst>
                  <a:ext uri="{FF2B5EF4-FFF2-40B4-BE49-F238E27FC236}">
                    <a16:creationId xmlns:a16="http://schemas.microsoft.com/office/drawing/2014/main" id="{7C60DF92-0BAE-4132-8D19-ABFAAA91BB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" y="3294"/>
                <a:ext cx="44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691" name="Line 19">
                <a:extLst>
                  <a:ext uri="{FF2B5EF4-FFF2-40B4-BE49-F238E27FC236}">
                    <a16:creationId xmlns:a16="http://schemas.microsoft.com/office/drawing/2014/main" id="{2A00ECFD-B506-43E4-B25E-6B12586FE1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72" y="2704"/>
                <a:ext cx="136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692" name="Line 20">
                <a:extLst>
                  <a:ext uri="{FF2B5EF4-FFF2-40B4-BE49-F238E27FC236}">
                    <a16:creationId xmlns:a16="http://schemas.microsoft.com/office/drawing/2014/main" id="{7933526B-606F-4B72-A5E8-FFA55D8096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481" y="2750"/>
                <a:ext cx="136" cy="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28693" name="Line 21">
              <a:extLst>
                <a:ext uri="{FF2B5EF4-FFF2-40B4-BE49-F238E27FC236}">
                  <a16:creationId xmlns:a16="http://schemas.microsoft.com/office/drawing/2014/main" id="{615F10A1-C5D4-432B-B3F6-A18DCBE034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7" y="3249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694" name="Line 22">
              <a:extLst>
                <a:ext uri="{FF2B5EF4-FFF2-40B4-BE49-F238E27FC236}">
                  <a16:creationId xmlns:a16="http://schemas.microsoft.com/office/drawing/2014/main" id="{024B9E58-30D3-4E9F-9E89-1526DD9783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3249"/>
              <a:ext cx="0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28695" name="Text Box 23">
              <a:extLst>
                <a:ext uri="{FF2B5EF4-FFF2-40B4-BE49-F238E27FC236}">
                  <a16:creationId xmlns:a16="http://schemas.microsoft.com/office/drawing/2014/main" id="{573CDF34-B123-4FAA-B36C-0C90312068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0" y="3317"/>
              <a:ext cx="18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dirty="0"/>
                <a:t> c                        f                      v</a:t>
              </a:r>
            </a:p>
          </p:txBody>
        </p:sp>
      </p:grpSp>
      <p:sp>
        <p:nvSpPr>
          <p:cNvPr id="28696" name="Line 24">
            <a:extLst>
              <a:ext uri="{FF2B5EF4-FFF2-40B4-BE49-F238E27FC236}">
                <a16:creationId xmlns:a16="http://schemas.microsoft.com/office/drawing/2014/main" id="{15A262BC-7EFE-43AC-BC3B-ABDAB868A4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9288" y="2420938"/>
            <a:ext cx="3816350" cy="7921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97" name="Line 25">
            <a:extLst>
              <a:ext uri="{FF2B5EF4-FFF2-40B4-BE49-F238E27FC236}">
                <a16:creationId xmlns:a16="http://schemas.microsoft.com/office/drawing/2014/main" id="{27447A47-9235-46A0-8765-B70E453F12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1814" y="4076701"/>
            <a:ext cx="5545137" cy="1152525"/>
          </a:xfrm>
          <a:prstGeom prst="line">
            <a:avLst/>
          </a:prstGeom>
          <a:noFill/>
          <a:ln w="9525">
            <a:solidFill>
              <a:srgbClr val="0000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98" name="Line 26">
            <a:extLst>
              <a:ext uri="{FF2B5EF4-FFF2-40B4-BE49-F238E27FC236}">
                <a16:creationId xmlns:a16="http://schemas.microsoft.com/office/drawing/2014/main" id="{F539C8C8-A7CC-40E0-904A-ACF746B764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35638" y="4048125"/>
            <a:ext cx="2938462" cy="6048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699" name="Line 27">
            <a:extLst>
              <a:ext uri="{FF2B5EF4-FFF2-40B4-BE49-F238E27FC236}">
                <a16:creationId xmlns:a16="http://schemas.microsoft.com/office/drawing/2014/main" id="{5E9C85D5-53EF-4B1F-ADC2-682BA88967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9288" y="2565400"/>
            <a:ext cx="3168650" cy="647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8700" name="Line 28">
            <a:extLst>
              <a:ext uri="{FF2B5EF4-FFF2-40B4-BE49-F238E27FC236}">
                <a16:creationId xmlns:a16="http://schemas.microsoft.com/office/drawing/2014/main" id="{38B4F75A-5B87-4878-A99A-28B4EB473E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51538" y="4005264"/>
            <a:ext cx="2938462" cy="6048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447</Words>
  <Application>Microsoft Office PowerPoint</Application>
  <PresentationFormat>Widescreen</PresentationFormat>
  <Paragraphs>90</Paragraphs>
  <Slides>17</Slides>
  <Notes>13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Palace Script MT</vt:lpstr>
      <vt:lpstr>Tema do Office</vt:lpstr>
      <vt:lpstr>Equation</vt:lpstr>
      <vt:lpstr>ESPELHOS ESFÉRICOS</vt:lpstr>
      <vt:lpstr>Apresentação do PowerPoint</vt:lpstr>
      <vt:lpstr>ÓPTICA</vt:lpstr>
      <vt:lpstr>PRINCIPAIS ELEMENTOS DE UM ESPELHO ESFÉRICO </vt:lpstr>
      <vt:lpstr>Apresentação do PowerPoint</vt:lpstr>
      <vt:lpstr>CONDIÇÕES DE NITIDEZ DE GAUSS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ESPELHOS ESFÉRICOS</dc:title>
  <dc:creator>estefânio franco maciel</dc:creator>
  <cp:lastModifiedBy>estefânio franco maciel</cp:lastModifiedBy>
  <cp:revision>2</cp:revision>
  <dcterms:created xsi:type="dcterms:W3CDTF">2019-08-15T17:36:58Z</dcterms:created>
  <dcterms:modified xsi:type="dcterms:W3CDTF">2019-08-15T17:47:37Z</dcterms:modified>
</cp:coreProperties>
</file>