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8" r:id="rId4"/>
    <p:sldId id="269" r:id="rId5"/>
    <p:sldId id="277" r:id="rId6"/>
    <p:sldId id="278" r:id="rId7"/>
    <p:sldId id="259" r:id="rId8"/>
    <p:sldId id="260" r:id="rId9"/>
    <p:sldId id="279" r:id="rId10"/>
    <p:sldId id="261" r:id="rId11"/>
    <p:sldId id="270" r:id="rId12"/>
    <p:sldId id="263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4026-ADC8-4101-AA4F-386279F6B362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36648-4E7A-4B2F-B744-95857E88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6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6648-4E7A-4B2F-B744-95857E8810E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35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8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79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54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59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57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95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87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87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6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50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28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4ED8-4FFA-4FB4-9BE8-9279BB4CDD7C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51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escola.com/wp-content/uploads/2009/04/piet&#224;-fra-angelico_149120063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1466" TargetMode="External"/><Relationship Id="rId3" Type="http://schemas.openxmlformats.org/officeDocument/2006/relationships/hyperlink" Target="https://pt.wikipedia.org/wiki/1386" TargetMode="External"/><Relationship Id="rId7" Type="http://schemas.openxmlformats.org/officeDocument/2006/relationships/hyperlink" Target="https://pt.wikipedia.org/wiki/13_de_dezembro" TargetMode="External"/><Relationship Id="rId2" Type="http://schemas.openxmlformats.org/officeDocument/2006/relationships/hyperlink" Target="https://pt.wikipedia.org/wiki/Circ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It%C3%A1lia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s://pt.wikipedia.org/wiki/Rep%C3%BAblica_Florentina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pt.wikipedia.org/wiki/Floren%C3%A7a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pt.wikipedia.org/wiki/Ficheiro:Portrait_of_a_Man_by_Jan_van_Eyck-smal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40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314700" cy="4095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7852"/>
            <a:ext cx="3810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678627" y="1811629"/>
            <a:ext cx="620700" cy="27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678627" y="2332736"/>
            <a:ext cx="620700" cy="27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52770"/>
            <a:ext cx="4787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 para a direita 9"/>
          <p:cNvSpPr/>
          <p:nvPr/>
        </p:nvSpPr>
        <p:spPr>
          <a:xfrm>
            <a:off x="3678627" y="2843063"/>
            <a:ext cx="620700" cy="27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83" y="2827279"/>
            <a:ext cx="2393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para a direita 11"/>
          <p:cNvSpPr/>
          <p:nvPr/>
        </p:nvSpPr>
        <p:spPr>
          <a:xfrm>
            <a:off x="3678627" y="3416176"/>
            <a:ext cx="620700" cy="27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74" y="3326685"/>
            <a:ext cx="413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Resultado de imag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353"/>
            <a:ext cx="3255818" cy="34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6453336"/>
            <a:ext cx="2448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Dante Alighieri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78495" y="4237104"/>
            <a:ext cx="45720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sz="2400" dirty="0" smtClean="0"/>
              <a:t>“O </a:t>
            </a:r>
            <a:r>
              <a:rPr lang="pt-BR" sz="2400" dirty="0"/>
              <a:t>medo se deve somente àquelas coisas que podem causar algum tipo de dano; As outras não, pois não fazem nenhum mal</a:t>
            </a:r>
            <a:r>
              <a:rPr lang="pt-BR" sz="2400" dirty="0" smtClean="0"/>
              <a:t>.”</a:t>
            </a:r>
          </a:p>
          <a:p>
            <a:endParaRPr lang="pt-BR" sz="2400" dirty="0"/>
          </a:p>
          <a:p>
            <a:r>
              <a:rPr lang="pt-BR" sz="2400" i="1" dirty="0" smtClean="0"/>
              <a:t>A divina comédia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1132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92"/>
            <a:ext cx="6715728" cy="504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" y="693464"/>
            <a:ext cx="6715728" cy="604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6732239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3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O casamento de maria e josé Rafael Sanz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escola de atenas rafael sanz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0"/>
            <a:ext cx="5162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6237312"/>
            <a:ext cx="35638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Rafael </a:t>
            </a:r>
            <a:r>
              <a:rPr lang="pt-BR" dirty="0" err="1" smtClean="0"/>
              <a:t>Sanzio</a:t>
            </a:r>
            <a:r>
              <a:rPr lang="pt-BR" dirty="0" smtClean="0"/>
              <a:t> – Casamento de Maria e José (Séc. XV)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44008" y="6488668"/>
            <a:ext cx="35638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Rafael </a:t>
            </a:r>
            <a:r>
              <a:rPr lang="pt-BR" dirty="0" err="1" smtClean="0"/>
              <a:t>Sanzio</a:t>
            </a:r>
            <a:r>
              <a:rPr lang="pt-BR" dirty="0" smtClean="0"/>
              <a:t> – Escola de Atenas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939797" y="0"/>
            <a:ext cx="1879168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Caracterização:</a:t>
            </a:r>
          </a:p>
          <a:p>
            <a:pPr algn="ctr"/>
            <a:r>
              <a:rPr lang="pt-BR" sz="2000" dirty="0" smtClean="0"/>
              <a:t>PERSPECTIVA</a:t>
            </a:r>
          </a:p>
          <a:p>
            <a:pPr algn="ctr"/>
            <a:r>
              <a:rPr lang="pt-BR" sz="2000" dirty="0" smtClean="0"/>
              <a:t>PROFUNDIDADE</a:t>
            </a:r>
          </a:p>
          <a:p>
            <a:pPr algn="ctr"/>
            <a:r>
              <a:rPr lang="pt-BR" sz="2000" dirty="0" smtClean="0"/>
              <a:t>REALISMO</a:t>
            </a:r>
          </a:p>
          <a:p>
            <a:pPr algn="ctr"/>
            <a:r>
              <a:rPr lang="pt-BR" sz="2000" dirty="0" smtClean="0"/>
              <a:t>CLÁSSICO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394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" y="188640"/>
            <a:ext cx="345945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35896" y="188640"/>
            <a:ext cx="5256584" cy="2215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ESCREVE UM TRATADO </a:t>
            </a:r>
            <a:r>
              <a:rPr lang="pt-BR" sz="2400" i="1" dirty="0" smtClean="0"/>
              <a:t>Da pintura</a:t>
            </a:r>
          </a:p>
          <a:p>
            <a:r>
              <a:rPr lang="pt-BR" sz="2400" i="1" dirty="0" smtClean="0"/>
              <a:t>PERSPECTIVA ALBERTIANA</a:t>
            </a:r>
            <a:endParaRPr lang="pt-BR" sz="2400" i="1" dirty="0"/>
          </a:p>
          <a:p>
            <a:r>
              <a:rPr lang="pt-BR" sz="2400" i="1" dirty="0" smtClean="0"/>
              <a:t>“o artista deve se distanciar daquilo que não vê e apenas representar aquilo que aparece aos olhos</a:t>
            </a:r>
            <a:r>
              <a:rPr lang="pt-BR" i="1" dirty="0" smtClean="0"/>
              <a:t>” (1404 – 1472 )</a:t>
            </a:r>
          </a:p>
          <a:p>
            <a:endParaRPr lang="pt-BR" dirty="0"/>
          </a:p>
        </p:txBody>
      </p:sp>
      <p:pic>
        <p:nvPicPr>
          <p:cNvPr id="8196" name="Picture 4" descr="Resultado de imagem para esquema gráfico de Leon Battista Alber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19" y="2095500"/>
            <a:ext cx="5427577" cy="4762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2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o homem vitruvi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 descr="C:\Users\Carlos\Desktop\Sociologia\3 ano\H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471601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rlos\Desktop\Sociologia\3 ano\gioco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283968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5517232"/>
            <a:ext cx="471601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 O homem </a:t>
            </a:r>
            <a:r>
              <a:rPr lang="pt-BR" dirty="0" err="1" smtClean="0"/>
              <a:t>vitruviano</a:t>
            </a:r>
            <a:r>
              <a:rPr lang="pt-BR" dirty="0" smtClean="0"/>
              <a:t> – medidas ideais e harmônicas do corpo humano.  </a:t>
            </a:r>
          </a:p>
          <a:p>
            <a:r>
              <a:rPr lang="pt-BR" dirty="0" smtClean="0"/>
              <a:t>Redução do corpo.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60032" y="5517232"/>
            <a:ext cx="42839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 La Gioconda – O imutável do desenho.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5575" y="160338"/>
            <a:ext cx="888092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LEONARDO DA VINCI – Séc. XV e XVI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948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los\Desktop\Sociologia\3 ano\santa-ce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25165"/>
            <a:ext cx="8742363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476672"/>
            <a:ext cx="8038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A Santa Ceia – Uso da Simetria e Perspectiva: Observas as linhas e o ponto central </a:t>
            </a:r>
          </a:p>
          <a:p>
            <a:r>
              <a:rPr lang="pt-BR" dirty="0" smtClean="0"/>
              <a:t>Em Cristo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5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6" y="369332"/>
            <a:ext cx="3768353" cy="41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ESCULTURAS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38657" y="836712"/>
            <a:ext cx="2561535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/>
              <a:t>Naturalismo e Realismo</a:t>
            </a:r>
          </a:p>
          <a:p>
            <a:pPr algn="ctr"/>
            <a:r>
              <a:rPr lang="pt-BR" sz="2000" b="1" u="sng" dirty="0" smtClean="0"/>
              <a:t>Personalidade</a:t>
            </a:r>
            <a:endParaRPr lang="pt-BR" sz="2000" b="1" u="sng" dirty="0"/>
          </a:p>
        </p:txBody>
      </p:sp>
      <p:sp>
        <p:nvSpPr>
          <p:cNvPr id="8" name="CaixaDeTexto 7"/>
          <p:cNvSpPr txBox="1"/>
          <p:nvPr/>
        </p:nvSpPr>
        <p:spPr>
          <a:xfrm>
            <a:off x="-29698" y="4077072"/>
            <a:ext cx="37683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 smtClean="0"/>
              <a:t>Donatello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8" name="Picture 4" descr="Resultado de imagem para davi de michelangelo florenç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0"/>
            <a:ext cx="2843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300192" y="6453336"/>
            <a:ext cx="28438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 smtClean="0"/>
              <a:t>Michelângelo</a:t>
            </a:r>
            <a:r>
              <a:rPr lang="pt-BR" dirty="0"/>
              <a:t> </a:t>
            </a:r>
            <a:r>
              <a:rPr lang="pt-BR" dirty="0" smtClean="0"/>
              <a:t>Séc. XVI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18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95736" y="260648"/>
            <a:ext cx="6696744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„Miséria e injustiça acabarão por desaparecer se for permitido à pura luz da razão penetrar nas cavernas escuras da ignorância, da superstição e do ódio.“ — Erasmo de Rotterdam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Referência: https://citacoes.in/autores/erasmo-de-rotterdam</a:t>
            </a:r>
            <a:r>
              <a:rPr lang="pt-BR" sz="2400" dirty="0" smtClean="0"/>
              <a:t>/</a:t>
            </a:r>
            <a:endParaRPr lang="pt-BR" sz="2400" dirty="0"/>
          </a:p>
        </p:txBody>
      </p:sp>
      <p:pic>
        <p:nvPicPr>
          <p:cNvPr id="1026" name="Picture 2" descr="Erasmo de Rotterdam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497"/>
            <a:ext cx="2016224" cy="27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293830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Erasmo de Rotterdam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85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0"/>
            <a:ext cx="8582025" cy="2771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7956376" y="908720"/>
            <a:ext cx="9066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3074" idx="1"/>
            <a:endCxn id="3074" idx="3"/>
          </p:cNvCxnSpPr>
          <p:nvPr/>
        </p:nvCxnSpPr>
        <p:spPr>
          <a:xfrm>
            <a:off x="280987" y="1385888"/>
            <a:ext cx="85820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80987" y="1772816"/>
            <a:ext cx="42910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571999" y="1385887"/>
            <a:ext cx="0" cy="3869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7956376" y="476672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810115" y="3933056"/>
            <a:ext cx="138562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788023" y="5157192"/>
            <a:ext cx="29865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de seta reta 2"/>
          <p:cNvCxnSpPr/>
          <p:nvPr/>
        </p:nvCxnSpPr>
        <p:spPr>
          <a:xfrm>
            <a:off x="2987824" y="1772816"/>
            <a:ext cx="936104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4067944" y="3212976"/>
            <a:ext cx="479506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Contrapunham politicamente os valores anteriores: divisão social estanque, teocentrismo, sistema nobiliárquico.</a:t>
            </a:r>
            <a:endParaRPr lang="pt-BR" sz="2400" dirty="0"/>
          </a:p>
        </p:txBody>
      </p:sp>
      <p:cxnSp>
        <p:nvCxnSpPr>
          <p:cNvPr id="10" name="Conector de seta reta 9"/>
          <p:cNvCxnSpPr>
            <a:endCxn id="16" idx="2"/>
          </p:cNvCxnSpPr>
          <p:nvPr/>
        </p:nvCxnSpPr>
        <p:spPr>
          <a:xfrm flipH="1">
            <a:off x="1502926" y="1772816"/>
            <a:ext cx="692810" cy="2664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0" y="4437112"/>
            <a:ext cx="36358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Os patrocinadores desta arte: As classes burguesas (que surgiam)</a:t>
            </a:r>
            <a:endParaRPr lang="pt-BR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067944" y="4869160"/>
            <a:ext cx="3920337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O </a:t>
            </a:r>
            <a:r>
              <a:rPr lang="pt-BR" sz="2000" b="1" dirty="0" smtClean="0"/>
              <a:t>Maneirismo</a:t>
            </a:r>
            <a:r>
              <a:rPr lang="pt-BR" sz="2000" dirty="0" smtClean="0"/>
              <a:t> e a internacionalização da </a:t>
            </a:r>
            <a:r>
              <a:rPr lang="pt-BR" sz="2000" b="1" dirty="0" smtClean="0"/>
              <a:t>Renascença: A </a:t>
            </a:r>
            <a:r>
              <a:rPr lang="pt-BR" sz="2000" dirty="0" smtClean="0"/>
              <a:t>palavra maneiro servia para significar o </a:t>
            </a:r>
            <a:r>
              <a:rPr lang="pt-BR" sz="2000" b="1" dirty="0" smtClean="0"/>
              <a:t>estilo da arte. (século XVI) </a:t>
            </a:r>
          </a:p>
          <a:p>
            <a:endParaRPr lang="pt-BR" sz="2000" b="1" dirty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6876256" y="1196752"/>
            <a:ext cx="1080120" cy="384052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428396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Na Pintura</a:t>
            </a:r>
            <a:endParaRPr lang="pt-BR" sz="2800" dirty="0"/>
          </a:p>
        </p:txBody>
      </p:sp>
      <p:pic>
        <p:nvPicPr>
          <p:cNvPr id="2050" name="Picture 2" descr="Resultado de imagem para A lamentação sobre a morte de 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148"/>
            <a:ext cx="6023142" cy="62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6225016"/>
            <a:ext cx="51125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lamentação sobre a morte de Cristo – </a:t>
            </a:r>
            <a:r>
              <a:rPr lang="pt-BR" dirty="0" err="1" smtClean="0"/>
              <a:t>Giotto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Bondone</a:t>
            </a:r>
            <a:r>
              <a:rPr lang="pt-BR" dirty="0" smtClean="0"/>
              <a:t> </a:t>
            </a:r>
            <a:r>
              <a:rPr lang="pt-BR" dirty="0" err="1" smtClean="0"/>
              <a:t>séc</a:t>
            </a:r>
            <a:r>
              <a:rPr lang="pt-BR" dirty="0" smtClean="0"/>
              <a:t> XIII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23142" y="764704"/>
            <a:ext cx="3120858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PRIMEIRAS CARACTERÍSTICAS DO PERÍODO </a:t>
            </a:r>
            <a:r>
              <a:rPr lang="pt-BR" sz="2400" i="1" dirty="0" smtClean="0"/>
              <a:t>TRECENTO E QUATROCENTO</a:t>
            </a:r>
          </a:p>
          <a:p>
            <a:endParaRPr lang="pt-BR" sz="2400" i="1" dirty="0" smtClean="0"/>
          </a:p>
          <a:p>
            <a:r>
              <a:rPr lang="pt-BR" sz="2400" dirty="0" smtClean="0"/>
              <a:t>1) </a:t>
            </a:r>
            <a:r>
              <a:rPr lang="pt-BR" sz="2400" dirty="0" err="1" smtClean="0"/>
              <a:t>Páthos</a:t>
            </a:r>
            <a:r>
              <a:rPr lang="pt-BR" sz="2400" dirty="0" smtClean="0"/>
              <a:t> – paixões, expressões, temperamento (preocupação com o estado de espírito)</a:t>
            </a:r>
            <a:endParaRPr lang="pt-BR" sz="2400" dirty="0"/>
          </a:p>
        </p:txBody>
      </p:sp>
      <p:pic>
        <p:nvPicPr>
          <p:cNvPr id="2" name="Picture 2" descr="Resultado de imagem para a crucificação giot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8148"/>
            <a:ext cx="6046147" cy="56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5373216"/>
            <a:ext cx="60231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A crucificação (</a:t>
            </a:r>
            <a:r>
              <a:rPr lang="pt-BR" dirty="0" err="1"/>
              <a:t>Giotto</a:t>
            </a:r>
            <a:r>
              <a:rPr lang="pt-BR" dirty="0"/>
              <a:t>, c. 1330)</a:t>
            </a:r>
          </a:p>
        </p:txBody>
      </p:sp>
    </p:spTree>
    <p:extLst>
      <p:ext uri="{BB962C8B-B14F-4D97-AF65-F5344CB8AC3E}">
        <p14:creationId xmlns:p14="http://schemas.microsoft.com/office/powerpoint/2010/main" val="4687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Fra Angel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672"/>
            <a:ext cx="2866575" cy="36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5293" y="3645023"/>
            <a:ext cx="4572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sz="2400" dirty="0"/>
              <a:t>Giovanni da </a:t>
            </a:r>
            <a:r>
              <a:rPr lang="pt-BR" sz="2400" dirty="0" err="1"/>
              <a:t>Fiesole</a:t>
            </a:r>
            <a:r>
              <a:rPr lang="pt-BR" sz="2400" dirty="0"/>
              <a:t>, nascido Guido </a:t>
            </a:r>
            <a:r>
              <a:rPr lang="pt-BR" sz="2400" dirty="0" err="1"/>
              <a:t>di</a:t>
            </a:r>
            <a:r>
              <a:rPr lang="pt-BR" sz="2400" dirty="0"/>
              <a:t> Pietro </a:t>
            </a:r>
            <a:r>
              <a:rPr lang="pt-BR" sz="2400" dirty="0" err="1"/>
              <a:t>Trosini</a:t>
            </a:r>
            <a:r>
              <a:rPr lang="pt-BR" sz="2400" dirty="0"/>
              <a:t>, mais conhecido como </a:t>
            </a:r>
            <a:r>
              <a:rPr lang="pt-BR" sz="2400" dirty="0" err="1"/>
              <a:t>Fra</a:t>
            </a:r>
            <a:r>
              <a:rPr lang="pt-BR" sz="2400" dirty="0"/>
              <a:t> </a:t>
            </a:r>
            <a:r>
              <a:rPr lang="pt-BR" sz="2400" dirty="0" err="1"/>
              <a:t>Angelico</a:t>
            </a:r>
            <a:r>
              <a:rPr lang="pt-BR" sz="2400" dirty="0"/>
              <a:t>, foi um pintor italiano, beatificado pela Igreja Católica</a:t>
            </a:r>
            <a:r>
              <a:rPr lang="pt-BR" sz="2400" u="sng" dirty="0">
                <a:solidFill>
                  <a:srgbClr val="FF0000"/>
                </a:solidFill>
              </a:rPr>
              <a:t>, considerado o artista </a:t>
            </a:r>
            <a:r>
              <a:rPr lang="pt-BR" sz="2400" u="sng">
                <a:solidFill>
                  <a:srgbClr val="FF0000"/>
                </a:solidFill>
              </a:rPr>
              <a:t>mais </a:t>
            </a:r>
            <a:r>
              <a:rPr lang="pt-BR" sz="2400" u="sng" smtClean="0">
                <a:solidFill>
                  <a:srgbClr val="FF0000"/>
                </a:solidFill>
              </a:rPr>
              <a:t>importante </a:t>
            </a:r>
            <a:r>
              <a:rPr lang="pt-BR" sz="2400" u="sng" dirty="0">
                <a:solidFill>
                  <a:srgbClr val="FF0000"/>
                </a:solidFill>
              </a:rPr>
              <a:t>na época do Gótico Tardio ao início do Renascimento.</a:t>
            </a:r>
          </a:p>
        </p:txBody>
      </p:sp>
      <p:pic>
        <p:nvPicPr>
          <p:cNvPr id="3076" name="Picture 4" descr="https://www.infoescola.com/wp-content/uploads/2009/04/pietà-fra-angelico_149120063-1000x82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82" y="21672"/>
            <a:ext cx="4563617" cy="68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80382" y="6453336"/>
            <a:ext cx="45636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"</a:t>
            </a:r>
            <a:r>
              <a:rPr lang="pt-BR" dirty="0" err="1"/>
              <a:t>Pietà</a:t>
            </a:r>
            <a:r>
              <a:rPr lang="pt-BR" dirty="0"/>
              <a:t>" (1438–1443) - </a:t>
            </a:r>
            <a:r>
              <a:rPr lang="pt-BR" dirty="0" err="1"/>
              <a:t>Fra</a:t>
            </a:r>
            <a:r>
              <a:rPr lang="pt-BR" dirty="0"/>
              <a:t> </a:t>
            </a:r>
            <a:r>
              <a:rPr lang="pt-BR" dirty="0" err="1"/>
              <a:t>Angelico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3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65738" y="103031"/>
            <a:ext cx="2923505" cy="882673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6482" y="0"/>
            <a:ext cx="7276564" cy="881734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Donatello</a:t>
            </a:r>
            <a:endParaRPr lang="pt-BR" sz="4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90604"/>
              </p:ext>
            </p:extLst>
          </p:nvPr>
        </p:nvGraphicFramePr>
        <p:xfrm>
          <a:off x="0" y="4356554"/>
          <a:ext cx="3754192" cy="2567635"/>
        </p:xfrm>
        <a:graphic>
          <a:graphicData uri="http://schemas.openxmlformats.org/drawingml/2006/table">
            <a:tbl>
              <a:tblPr/>
              <a:tblGrid>
                <a:gridCol w="1877096"/>
                <a:gridCol w="1877096"/>
              </a:tblGrid>
              <a:tr h="1381612"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effectLst/>
                        </a:rPr>
                        <a:t>Nascimento</a:t>
                      </a:r>
                    </a:p>
                  </a:txBody>
                  <a:tcPr marL="14288" marR="28575" marT="38100" marB="381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2" tooltip="Circa"/>
                        </a:rPr>
                        <a:t>c.</a:t>
                      </a:r>
                      <a:r>
                        <a:rPr lang="pt-BR" dirty="0">
                          <a:effectLst/>
                        </a:rPr>
                        <a:t> </a:t>
                      </a:r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3" tooltip="1386"/>
                        </a:rPr>
                        <a:t>1386</a:t>
                      </a:r>
                      <a:r>
                        <a:rPr lang="pt-BR" dirty="0">
                          <a:effectLst/>
                        </a:rPr>
                        <a:t/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4" tooltip="Florença"/>
                        </a:rPr>
                        <a:t>Florença</a:t>
                      </a:r>
                      <a:r>
                        <a:rPr lang="pt-BR" dirty="0">
                          <a:effectLst/>
                        </a:rPr>
                        <a:t>,  </a:t>
                      </a:r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5" tooltip="República Florentina"/>
                        </a:rPr>
                        <a:t>República Florentina</a:t>
                      </a:r>
                      <a:r>
                        <a:rPr lang="pt-BR" dirty="0">
                          <a:effectLst/>
                        </a:rPr>
                        <a:t> (atual  </a:t>
                      </a:r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6" tooltip="Itália"/>
                        </a:rPr>
                        <a:t>Itália</a:t>
                      </a:r>
                      <a:r>
                        <a:rPr lang="pt-BR" dirty="0">
                          <a:effectLst/>
                        </a:rPr>
                        <a:t>)</a:t>
                      </a:r>
                    </a:p>
                  </a:txBody>
                  <a:tcPr marL="14288" marR="28575" marT="38100" marB="381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119835"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effectLst/>
                        </a:rPr>
                        <a:t>Morte</a:t>
                      </a:r>
                    </a:p>
                  </a:txBody>
                  <a:tcPr marL="14288" marR="28575" marT="38100" marB="381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u="sng" dirty="0">
                          <a:solidFill>
                            <a:srgbClr val="0B0080"/>
                          </a:solidFill>
                          <a:effectLst/>
                          <a:hlinkClick r:id="rId7"/>
                        </a:rPr>
                        <a:t>13 de dezembro</a:t>
                      </a:r>
                      <a:r>
                        <a:rPr lang="pt-BR" dirty="0">
                          <a:effectLst/>
                        </a:rPr>
                        <a:t> de </a:t>
                      </a:r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8" tooltip="1466"/>
                        </a:rPr>
                        <a:t>1466</a:t>
                      </a:r>
                      <a:r>
                        <a:rPr lang="pt-BR" dirty="0">
                          <a:effectLst/>
                        </a:rPr>
                        <a:t/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>
                          <a:effectLst/>
                        </a:rPr>
                        <a:t>Florença</a:t>
                      </a:r>
                    </a:p>
                  </a:txBody>
                  <a:tcPr marL="14288" marR="28575" marT="38100" marB="381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081584" y="1709566"/>
            <a:ext cx="506461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222222"/>
                </a:solidFill>
                <a:latin typeface="Arial" panose="020B0604020202020204" pitchFamily="34" charset="0"/>
              </a:rPr>
              <a:t>Foi 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um escultor renascentista italiano. Trabalhou em Florença, </a:t>
            </a:r>
            <a:r>
              <a:rPr lang="pt-BR" dirty="0" smtClean="0">
                <a:solidFill>
                  <a:srgbClr val="0B0080"/>
                </a:solidFill>
                <a:latin typeface="Arial" panose="020B0604020202020204" pitchFamily="34" charset="0"/>
              </a:rPr>
              <a:t>Prato</a:t>
            </a:r>
            <a:r>
              <a:rPr lang="pt-BR" dirty="0" smtClean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dirty="0">
                <a:solidFill>
                  <a:srgbClr val="0B0080"/>
                </a:solidFill>
                <a:latin typeface="Arial" panose="020B0604020202020204" pitchFamily="34" charset="0"/>
              </a:rPr>
              <a:t>Siena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e </a:t>
            </a:r>
            <a:r>
              <a:rPr lang="pt-BR" dirty="0">
                <a:solidFill>
                  <a:srgbClr val="0B0080"/>
                </a:solidFill>
                <a:latin typeface="Arial" panose="020B0604020202020204" pitchFamily="34" charset="0"/>
              </a:rPr>
              <a:t>Pádua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, recorrendo a várias técnicas para a confecção de esculturas em baixo-relevo (</a:t>
            </a:r>
            <a:r>
              <a:rPr lang="pt-BR" i="1" dirty="0" err="1">
                <a:solidFill>
                  <a:srgbClr val="222222"/>
                </a:solidFill>
                <a:latin typeface="Arial" panose="020B0604020202020204" pitchFamily="34" charset="0"/>
              </a:rPr>
              <a:t>tuttotondo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pt-BR" i="1" dirty="0" err="1">
                <a:solidFill>
                  <a:srgbClr val="222222"/>
                </a:solidFill>
                <a:latin typeface="Arial" panose="020B0604020202020204" pitchFamily="34" charset="0"/>
              </a:rPr>
              <a:t>stiacciato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) com o uso de materiais diversos como Canudos, </a:t>
            </a:r>
            <a:r>
              <a:rPr lang="pt-BR" dirty="0">
                <a:solidFill>
                  <a:srgbClr val="0B0080"/>
                </a:solidFill>
                <a:latin typeface="Arial" panose="020B0604020202020204" pitchFamily="34" charset="0"/>
              </a:rPr>
              <a:t>mármore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pt-BR" dirty="0">
                <a:solidFill>
                  <a:srgbClr val="0B0080"/>
                </a:solidFill>
                <a:latin typeface="Arial" panose="020B0604020202020204" pitchFamily="34" charset="0"/>
              </a:rPr>
              <a:t>bronze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e </a:t>
            </a:r>
            <a:r>
              <a:rPr lang="pt-BR" dirty="0">
                <a:solidFill>
                  <a:srgbClr val="0B0080"/>
                </a:solidFill>
                <a:latin typeface="Arial" panose="020B0604020202020204" pitchFamily="34" charset="0"/>
              </a:rPr>
              <a:t>madeira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  <p:pic>
        <p:nvPicPr>
          <p:cNvPr id="1029" name="Picture 5" descr="Resultado de imagem para donatell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3905"/>
            <a:ext cx="3976352" cy="32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211960" y="41490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https://upload.wikimedia.org/wikipedia/commons/thumb/f/f7/Stmark.jpg/320px-Stmar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46" y="3870711"/>
            <a:ext cx="2529701" cy="29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m para donatello obra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02" y="3793160"/>
            <a:ext cx="2598722" cy="30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"/>
            <a:ext cx="86963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34138"/>
            <a:ext cx="2924175" cy="6946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21196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1916"/>
            <a:ext cx="4211960" cy="8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772815"/>
            <a:ext cx="46440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95385"/>
            <a:ext cx="4644007" cy="86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9"/>
            <a:ext cx="54483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4143375" cy="51435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Seta para a direita 3"/>
          <p:cNvSpPr/>
          <p:nvPr/>
        </p:nvSpPr>
        <p:spPr>
          <a:xfrm>
            <a:off x="2816156" y="1556792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Pentágono regular 4"/>
          <p:cNvSpPr/>
          <p:nvPr/>
        </p:nvSpPr>
        <p:spPr>
          <a:xfrm>
            <a:off x="4080682" y="1314476"/>
            <a:ext cx="2867582" cy="1106412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GEOMETRIA ESPACIAL E ABSTRAÇÃO</a:t>
            </a:r>
            <a:endParaRPr lang="pt-B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2041424"/>
            <a:ext cx="3668804" cy="481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6093297"/>
            <a:ext cx="3668804" cy="7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baixo 6"/>
          <p:cNvSpPr/>
          <p:nvPr/>
        </p:nvSpPr>
        <p:spPr>
          <a:xfrm rot="20162310">
            <a:off x="242316" y="148871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405080">
            <a:off x="1896045" y="263691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148064" y="2420888"/>
            <a:ext cx="216024" cy="13681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uvem 10"/>
          <p:cNvSpPr/>
          <p:nvPr/>
        </p:nvSpPr>
        <p:spPr>
          <a:xfrm>
            <a:off x="4080682" y="3933056"/>
            <a:ext cx="2867582" cy="165618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INTERPRETAÇÃO –</a:t>
            </a:r>
          </a:p>
          <a:p>
            <a:pPr algn="ctr"/>
            <a:r>
              <a:rPr lang="pt-BR" dirty="0" smtClean="0"/>
              <a:t>PRESENÇA DA TRINDADE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83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s://upload.wikimedia.org/wikipedia/commons/thumb/8/8b/Portrait_of_a_Man_by_Jan_van_Eyck-small.jpg/200px-Portrait_of_a_Man_by_Jan_van_Eyck-small.jpg">
            <a:hlinkClick r:id="rId2" tooltip="Jan van Eyc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55562"/>
            <a:ext cx="2620044" cy="3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3645024"/>
            <a:ext cx="26369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Jan van </a:t>
            </a:r>
            <a:r>
              <a:rPr lang="pt-BR" b="1" dirty="0" err="1"/>
              <a:t>Eyck</a:t>
            </a:r>
            <a:r>
              <a:rPr lang="pt-BR" b="1" dirty="0"/>
              <a:t> </a:t>
            </a:r>
            <a:endParaRPr lang="pt-BR" dirty="0"/>
          </a:p>
        </p:txBody>
      </p:sp>
      <p:pic>
        <p:nvPicPr>
          <p:cNvPr id="4101" name="Picture 5" descr="Resultado de imagem para jan van eyck o casal arnolf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"/>
            <a:ext cx="6174013" cy="68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98765" y="5373216"/>
            <a:ext cx="61740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i="1" dirty="0"/>
              <a:t>O Casal </a:t>
            </a:r>
            <a:r>
              <a:rPr lang="pt-BR" b="1" i="1" dirty="0" err="1" smtClean="0"/>
              <a:t>Arnolfini</a:t>
            </a:r>
            <a:r>
              <a:rPr lang="pt-BR" b="1" i="1" dirty="0" smtClean="0"/>
              <a:t>- 1432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4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11118</TotalTime>
  <Words>371</Words>
  <Application>Microsoft Office PowerPoint</Application>
  <PresentationFormat>Apresentação na tela (4:3)</PresentationFormat>
  <Paragraphs>51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Gonçalves</cp:lastModifiedBy>
  <cp:revision>44</cp:revision>
  <dcterms:created xsi:type="dcterms:W3CDTF">2017-08-23T22:55:38Z</dcterms:created>
  <dcterms:modified xsi:type="dcterms:W3CDTF">2019-09-04T17:04:10Z</dcterms:modified>
</cp:coreProperties>
</file>