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6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91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39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0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5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1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5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13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8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56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67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61BE-5162-4082-9F8C-7228107A289A}" type="datetimeFigureOut">
              <a:rPr lang="pt-BR" smtClean="0"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3D5D2-746D-4AC4-980E-B29B7BB15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9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sador.com/autor/gaston_bachelard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renas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8" y="0"/>
            <a:ext cx="9159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116632"/>
            <a:ext cx="3312368" cy="5693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Ciência, Ética e Política na Filosofia Moderna-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Modernidade e Renascimento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/>
              <a:t>Estados Nacionais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/>
              <a:t>Reformas Religiosas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/>
              <a:t>Renascimento Cultural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/>
              <a:t>Revolução científica</a:t>
            </a:r>
          </a:p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151179"/>
            <a:ext cx="5148064" cy="6555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- Politicamente: como o Estado (organização e </a:t>
            </a:r>
            <a:r>
              <a:rPr lang="pt-BR" sz="2800" u="sng" dirty="0"/>
              <a:t>fundamento do poder nas relações sociais</a:t>
            </a:r>
            <a:r>
              <a:rPr lang="pt-BR" sz="2800" dirty="0"/>
              <a:t>) deve ser organizado?</a:t>
            </a:r>
          </a:p>
          <a:p>
            <a:r>
              <a:rPr lang="pt-BR" sz="2800" dirty="0"/>
              <a:t>- Moralmente: Redefinição de valores e comportamentos que, </a:t>
            </a:r>
            <a:r>
              <a:rPr lang="pt-BR" sz="2800" u="sng" dirty="0"/>
              <a:t>pensados coletivamente remete à reflexão ética e do direito</a:t>
            </a:r>
            <a:r>
              <a:rPr lang="pt-BR" sz="2800" dirty="0"/>
              <a:t>. Direito Divino – Direito Natural e Direito Positivo.</a:t>
            </a:r>
          </a:p>
          <a:p>
            <a:r>
              <a:rPr lang="pt-BR" sz="2800" dirty="0"/>
              <a:t>- Cientificamente: as diferenças entre a filosofia e a ciência. </a:t>
            </a:r>
            <a:r>
              <a:rPr lang="pt-BR" sz="2800" u="sng" dirty="0"/>
              <a:t>Emancipação da ciência no discurso Metafísico.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146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11013"/>
            <a:ext cx="4932040" cy="63709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b="1" dirty="0"/>
              <a:t>FILOSOFIA POLÍTICA - </a:t>
            </a:r>
            <a:r>
              <a:rPr lang="pt-BR" sz="2400" dirty="0"/>
              <a:t> </a:t>
            </a:r>
          </a:p>
          <a:p>
            <a:r>
              <a:rPr lang="pt-BR" sz="2400" dirty="0"/>
              <a:t>Nicolau Maquiavel: 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2400" dirty="0"/>
              <a:t>Platão e Aristóteles: suas questões políticas e o bem comum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2400" dirty="0"/>
              <a:t>O Realismo Político de Maquiavel  e o termo maquiavélico. 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2400" dirty="0"/>
              <a:t>Política e prática: os fatos. É melhor ser temido ou amado? – Análise da humanidade; caprichosos, volúveis, dissimulados e ambiciosos... (jogos de poder)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2400" dirty="0"/>
              <a:t>Agir pelas circunstâncias: </a:t>
            </a:r>
            <a:r>
              <a:rPr lang="pt-BR" sz="2400" dirty="0" err="1"/>
              <a:t>virtu</a:t>
            </a:r>
            <a:r>
              <a:rPr lang="pt-BR" sz="2400" dirty="0"/>
              <a:t> e fortuna. 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2400" dirty="0"/>
              <a:t>Política é conflito de interesses: governante agir como raposa. 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2400" dirty="0"/>
              <a:t>República como melhor forma de governo: Instituições e Monarquia. </a:t>
            </a:r>
          </a:p>
        </p:txBody>
      </p:sp>
      <p:pic>
        <p:nvPicPr>
          <p:cNvPr id="8194" name="Picture 2" descr="Resultado de imagem para nICOLAU mAQUI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21196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filosofia e ciê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9" y="94425"/>
            <a:ext cx="915845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116632"/>
            <a:ext cx="914400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Quem acha sem procurar é quem longamente buscou sem encontrar.</a:t>
            </a:r>
          </a:p>
          <a:p>
            <a:r>
              <a:rPr lang="pt-BR" sz="2800" dirty="0">
                <a:hlinkClick r:id="rId3"/>
              </a:rPr>
              <a:t>Gaston </a:t>
            </a:r>
            <a:r>
              <a:rPr lang="pt-BR" sz="2800" dirty="0" err="1">
                <a:hlinkClick r:id="rId3"/>
              </a:rPr>
              <a:t>Bachelard</a:t>
            </a:r>
            <a:r>
              <a:rPr lang="pt-BR" sz="2800" dirty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844824"/>
            <a:ext cx="9144000" cy="41549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dirty="0"/>
              <a:t>Ciência – Discurso construído para conferir valor de verdade à opinião. No </a:t>
            </a:r>
            <a:r>
              <a:rPr lang="pt-BR" sz="2400" u="sng" dirty="0"/>
              <a:t>Estado moderno o saber científico é superior e inquestionável quando atinge a meta de ser verdadeiro</a:t>
            </a:r>
            <a:r>
              <a:rPr lang="pt-BR" sz="2400" dirty="0"/>
              <a:t>. Exemplo: Os equipamentos eletrônicos (avanço tecnológico: medicina, educação, comunicação e interação social). </a:t>
            </a:r>
          </a:p>
          <a:p>
            <a:pPr lvl="0"/>
            <a:r>
              <a:rPr lang="pt-BR" sz="2400" dirty="0"/>
              <a:t>Ciência se baseia em: </a:t>
            </a:r>
            <a:r>
              <a:rPr lang="pt-BR" sz="2400" u="sng" dirty="0"/>
              <a:t>Observação, Experimento e Regularidade (método para estudo do objeto)</a:t>
            </a:r>
            <a:r>
              <a:rPr lang="pt-BR" sz="2400" dirty="0"/>
              <a:t>. Conhecimentos procedentes dos sentidos e racionalizados metodicamente. A intenção é aplicar esse conhecimento das leis naturais em forma de técnicas que sirvam ao interesse social e econômico. 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35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-14460" y="1844824"/>
            <a:ext cx="9158459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dirty="0"/>
              <a:t>Filosofia – Conhecimento que, </a:t>
            </a:r>
            <a:r>
              <a:rPr lang="pt-BR" sz="2400" u="sng" dirty="0"/>
              <a:t>muitas vezes extrapola os sentidos, se baseando em supostos argumentos metafísicos da realidade</a:t>
            </a:r>
            <a:r>
              <a:rPr lang="pt-BR" sz="2400" dirty="0"/>
              <a:t>. Exemplo: M. Heidegger – Diferença entre Ser e Ente – O ser como impossibilidade (ausência e angustia) e o Ente como determinado.  </a:t>
            </a:r>
          </a:p>
          <a:p>
            <a:pPr lvl="0"/>
            <a:r>
              <a:rPr lang="pt-BR" sz="2400" dirty="0"/>
              <a:t>Filosofia: Descartes (1596-1650) e Francis Bacon (1561-1626): O primeiro se preocupou com </a:t>
            </a:r>
            <a:r>
              <a:rPr lang="pt-BR" sz="2400" b="1" u="sng" dirty="0"/>
              <a:t>a obtenção de conhecimentos uteis e seguros que, permitam ao ser humano o domínio da natureza.</a:t>
            </a:r>
            <a:r>
              <a:rPr lang="pt-BR" sz="2400" u="sng" dirty="0"/>
              <a:t> </a:t>
            </a:r>
            <a:r>
              <a:rPr lang="pt-BR" sz="2400" dirty="0"/>
              <a:t>O segundo, fala sobre o caminho do entendimento científico como método para investigações científicas.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384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fRANCIS bA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55976" y="0"/>
            <a:ext cx="47880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err="1" smtClean="0"/>
              <a:t>Novum</a:t>
            </a:r>
            <a:r>
              <a:rPr lang="pt-BR" dirty="0" smtClean="0"/>
              <a:t> </a:t>
            </a:r>
            <a:r>
              <a:rPr lang="pt-BR" dirty="0" err="1"/>
              <a:t>Organum</a:t>
            </a:r>
            <a:r>
              <a:rPr lang="pt-BR" dirty="0"/>
              <a:t>: Filosofia como conhecimento prático para a ciência, no sentido de criar </a:t>
            </a:r>
            <a:r>
              <a:rPr lang="pt-BR" b="1" dirty="0"/>
              <a:t>técnicas que dominem a natureza.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SABER verdadeiro é aquele que aplicado à prática: OBJETIVIDADE. </a:t>
            </a:r>
            <a:r>
              <a:rPr lang="pt-BR" b="1" dirty="0"/>
              <a:t>Saber é Poder. </a:t>
            </a:r>
            <a:r>
              <a:rPr lang="pt-BR" dirty="0"/>
              <a:t>(Caráter Científico e não Político).  Conhecer: Extrair saber legítimo da natureza – Por hipóteses. 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MÉTODO</a:t>
            </a:r>
            <a:r>
              <a:rPr lang="pt-BR" dirty="0"/>
              <a:t>: Observação e Registro dos Experimentos – Objetos: Dados Confiáveis – Conclusão: </a:t>
            </a:r>
            <a:r>
              <a:rPr lang="pt-BR" u="sng" dirty="0"/>
              <a:t>Fatos devem ser evidenciados na realidade.  Só o Juízo de Fato, importa. O juízo de valor não importa </a:t>
            </a:r>
            <a:r>
              <a:rPr lang="pt-BR" dirty="0"/>
              <a:t>(O conhecimento deve ser neutro.)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51621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 </a:t>
            </a:r>
            <a:r>
              <a:rPr lang="pt-BR" sz="2800" b="1" dirty="0"/>
              <a:t>A QUESTÃO ÉTICA NA </a:t>
            </a:r>
            <a:r>
              <a:rPr lang="pt-BR" sz="2800" b="1" dirty="0" smtClean="0"/>
              <a:t>MODERNIDADE - </a:t>
            </a:r>
            <a:r>
              <a:rPr lang="pt-BR" sz="2800" dirty="0"/>
              <a:t>variáveis (utilitarismo) ou com preceitos irredutíveis (dogmatismo)?</a:t>
            </a:r>
            <a:r>
              <a:rPr lang="pt-BR" sz="2800" b="1" dirty="0" smtClean="0"/>
              <a:t> 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-1" y="1760274"/>
            <a:ext cx="4932041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FILOSOFIA MORAL DE IMMANUEL KANT (1724-1804):</a:t>
            </a:r>
          </a:p>
          <a:p>
            <a:r>
              <a:rPr lang="pt-BR" sz="2000" dirty="0"/>
              <a:t>- </a:t>
            </a:r>
            <a:r>
              <a:rPr lang="pt-BR" sz="2000" b="1" u="sng" dirty="0">
                <a:solidFill>
                  <a:srgbClr val="FF0000"/>
                </a:solidFill>
              </a:rPr>
              <a:t>Conhecimento metafísico </a:t>
            </a:r>
            <a:r>
              <a:rPr lang="pt-BR" sz="2000" dirty="0"/>
              <a:t>(não fenômenos): Deus, Liberdade e Alma. Porém, vistas como questões importantes à </a:t>
            </a:r>
            <a:r>
              <a:rPr lang="pt-BR" sz="2000" b="1" u="sng" dirty="0">
                <a:solidFill>
                  <a:srgbClr val="FF0000"/>
                </a:solidFill>
              </a:rPr>
              <a:t>humanidade</a:t>
            </a:r>
            <a:r>
              <a:rPr lang="pt-BR" sz="2000" dirty="0"/>
              <a:t> (sobre a impossibilidade de ser comprovada ou provada).</a:t>
            </a:r>
          </a:p>
          <a:p>
            <a:r>
              <a:rPr lang="pt-BR" sz="2000" dirty="0"/>
              <a:t>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- </a:t>
            </a:r>
            <a:r>
              <a:rPr lang="pt-BR" sz="2000" dirty="0"/>
              <a:t>Sobre a Ética, Kant observa a liberdade é </a:t>
            </a:r>
            <a:r>
              <a:rPr lang="pt-BR" sz="2000" b="1" u="sng" dirty="0">
                <a:solidFill>
                  <a:srgbClr val="FF0000"/>
                </a:solidFill>
              </a:rPr>
              <a:t>conceito incompatível com o determinismo</a:t>
            </a:r>
            <a:r>
              <a:rPr lang="pt-BR" sz="2000" dirty="0"/>
              <a:t>. O ser humano possui um plano sensível e outro inteligível (que representa o campo da vontade capaz de negar o desejo). </a:t>
            </a:r>
          </a:p>
          <a:p>
            <a:endParaRPr lang="pt-BR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Resultado de imagem para iMMANUEL k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71529"/>
            <a:ext cx="4201732" cy="54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i="1" u="sng" dirty="0"/>
              <a:t>PROBLEMÁTICA: Como conciliar determinismo e liberdade? Na prática, como respeitar as culturas locais e os direitos universais?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A FELICIDADE QUADRIN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76256" y="6441137"/>
            <a:ext cx="9134903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- Máximas, por exemplo, a mentira: O que se julga é a ação, não a consequência. A mentira: quando podemos quebrar uma promessa? Quebrar uma promessa pode ser uma ação universal? É preciso analisar as situações da RAZÃO (BOA VONTADE EM SI) e das INCLINAÇÕES NATURAIS. </a:t>
            </a:r>
          </a:p>
          <a:p>
            <a:r>
              <a:rPr lang="pt-BR" sz="2800" dirty="0"/>
              <a:t>EXEMPLO: UMA SITUAÇÃO NAZISTA.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35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097" y="476672"/>
            <a:ext cx="9144000" cy="594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dirty="0" smtClean="0"/>
              <a:t>KANT </a:t>
            </a:r>
            <a:r>
              <a:rPr lang="pt-BR" sz="2000" dirty="0"/>
              <a:t>estabelece o princípio moral universal: a BOA VONTADE. A vida não tem como objetivo final a felicidade. </a:t>
            </a:r>
          </a:p>
          <a:p>
            <a:endParaRPr lang="pt-BR" sz="2000" dirty="0"/>
          </a:p>
          <a:p>
            <a:pPr marL="342900" indent="-342900">
              <a:buFontTx/>
              <a:buChar char="-"/>
            </a:pPr>
            <a:r>
              <a:rPr lang="pt-BR" sz="2000" dirty="0" smtClean="0"/>
              <a:t>BOA </a:t>
            </a:r>
            <a:r>
              <a:rPr lang="pt-BR" sz="2000" dirty="0"/>
              <a:t>VONTADE: É a ação racional que tem como fim o AGIR POR DEVER – ESTÁ acima de qualquer circunstância</a:t>
            </a:r>
            <a:r>
              <a:rPr lang="pt-BR" sz="2000" dirty="0" smtClean="0"/>
              <a:t>.</a:t>
            </a:r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r>
              <a:rPr lang="pt-BR" sz="2000" dirty="0" smtClean="0"/>
              <a:t>EXISTEM DOIS TIPOS DE AÇÕES:</a:t>
            </a:r>
          </a:p>
          <a:p>
            <a:r>
              <a:rPr lang="pt-BR" sz="2000" dirty="0" smtClean="0"/>
              <a:t>1  </a:t>
            </a:r>
            <a:r>
              <a:rPr lang="pt-BR" sz="2000" dirty="0"/>
              <a:t>– Ações conforme o DEVER: </a:t>
            </a:r>
            <a:r>
              <a:rPr lang="pt-BR" sz="2000" dirty="0">
                <a:solidFill>
                  <a:srgbClr val="FF0000"/>
                </a:solidFill>
              </a:rPr>
              <a:t>aspirações egoístas e inclinação imediata</a:t>
            </a:r>
            <a:r>
              <a:rPr lang="pt-BR" sz="2000" dirty="0"/>
              <a:t>. Exemplos: Situação de idoso na fila de banco. Eu o deixo passar porque se não o fizer serei preso (aspiração egoísta)? Colocar o cinto porque tem medo da polícia vigiando (inclinação imediata – medo, amizade, ódio, amor)? Desta forma, para ética Kantiana, pode-se julgar benéfico o fim de uma conduta, sem que a ação (meio) seja uma conduta moralmente valiosa.</a:t>
            </a:r>
          </a:p>
          <a:p>
            <a:r>
              <a:rPr lang="pt-BR" sz="2000" dirty="0"/>
              <a:t>2 – Agir POR DEVER: aplicação que contraria desejos, sentimentos e propensões individuais. Este tipo de ação é universal, imperativos categóricos</a:t>
            </a:r>
            <a:r>
              <a:rPr lang="pt-BR" sz="2000" b="1" dirty="0"/>
              <a:t>. IMPERATIVO HIPOTÉTICO (n possui viés moral) X IMPERATIVO CATEGÓRICO (incondicionais – independe de circunstâncias) 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032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579613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ÉTICA UTILITARISTA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915825"/>
            <a:ext cx="57961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Princípio na Filosofia de David Hume, que defende as ações morais têm fundamentos, </a:t>
            </a:r>
            <a:r>
              <a:rPr lang="pt-BR" sz="2000" b="1" u="sng" dirty="0">
                <a:solidFill>
                  <a:srgbClr val="FF0000"/>
                </a:solidFill>
              </a:rPr>
              <a:t>tanto no contexto racional como no dos Sentimentos.</a:t>
            </a:r>
            <a:r>
              <a:rPr lang="pt-BR" sz="2000" dirty="0"/>
              <a:t> </a:t>
            </a:r>
            <a:r>
              <a:rPr lang="pt-BR" dirty="0"/>
              <a:t>Deliberação (cálculos racionais) e Inclinação para uma ação moral (sentimento).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/>
              <a:t>O que vai contar é a </a:t>
            </a:r>
            <a:r>
              <a:rPr lang="pt-BR" b="1" dirty="0"/>
              <a:t>utilidade</a:t>
            </a:r>
            <a:r>
              <a:rPr lang="pt-BR" dirty="0"/>
              <a:t> da ação para benefícios públicos e nos verdadeiros interesses da humanidade (</a:t>
            </a:r>
            <a:r>
              <a:rPr lang="pt-BR" b="1" dirty="0"/>
              <a:t>benevolência</a:t>
            </a:r>
            <a:r>
              <a:rPr lang="pt-BR" dirty="0"/>
              <a:t>). </a:t>
            </a:r>
            <a:r>
              <a:rPr lang="pt-BR" u="sng" dirty="0"/>
              <a:t>Por exemplo: Existe alguma situação em que a justiça é inútil? O meio-termo entre a penúria e a abundância. E o egoísmo?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- </a:t>
            </a:r>
            <a:r>
              <a:rPr lang="pt-BR" dirty="0">
                <a:solidFill>
                  <a:srgbClr val="FF0000"/>
                </a:solidFill>
              </a:rPr>
              <a:t>Utilitarismo: Ações que beneficiam </a:t>
            </a:r>
            <a:r>
              <a:rPr lang="pt-BR" dirty="0"/>
              <a:t>o maior número de pessoas (felicidade), ações condenáveis são aquelas que produzem infelicidade. Importante levar em </a:t>
            </a:r>
            <a:r>
              <a:rPr lang="pt-BR" dirty="0">
                <a:solidFill>
                  <a:srgbClr val="FF0000"/>
                </a:solidFill>
              </a:rPr>
              <a:t>conta o </a:t>
            </a:r>
            <a:r>
              <a:rPr lang="pt-BR" b="1" dirty="0">
                <a:solidFill>
                  <a:srgbClr val="FF0000"/>
                </a:solidFill>
              </a:rPr>
              <a:t>cálculo de consequências. </a:t>
            </a:r>
            <a:r>
              <a:rPr lang="pt-BR" dirty="0">
                <a:solidFill>
                  <a:srgbClr val="FF0000"/>
                </a:solidFill>
              </a:rPr>
              <a:t>Finalidade: Bem-estar.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Resultado de imagem para dAVID h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334786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42839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Jeremy </a:t>
            </a:r>
            <a:r>
              <a:rPr lang="pt-BR" b="1" dirty="0" err="1"/>
              <a:t>Bentham</a:t>
            </a:r>
            <a:r>
              <a:rPr lang="pt-BR" b="1" dirty="0"/>
              <a:t> (1748-1832) </a:t>
            </a:r>
            <a:endParaRPr lang="pt-BR" dirty="0"/>
          </a:p>
        </p:txBody>
      </p:sp>
      <p:pic>
        <p:nvPicPr>
          <p:cNvPr id="7170" name="Picture 2" descr="Resultado de imagem para jEREMY bEN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" y="369332"/>
            <a:ext cx="4285812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12924" y="4557"/>
            <a:ext cx="42839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John Stuart Mill (1806-1873)</a:t>
            </a:r>
            <a:endParaRPr lang="pt-BR" dirty="0"/>
          </a:p>
        </p:txBody>
      </p:sp>
      <p:pic>
        <p:nvPicPr>
          <p:cNvPr id="7172" name="Picture 4" descr="Resultado de imagem para John Stuart Mill (1806-187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4" y="369331"/>
            <a:ext cx="4283968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844" y="2888144"/>
            <a:ext cx="4285812" cy="39703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ser humano busca o prazer e evita a dor. A felicidade para o maior número de pessoas. Não é hedonista pelo fato de conter o </a:t>
            </a:r>
            <a:r>
              <a:rPr lang="pt-BR" b="1" u="sng" dirty="0"/>
              <a:t>cálculo racional-moral</a:t>
            </a:r>
            <a:r>
              <a:rPr lang="pt-BR" dirty="0"/>
              <a:t>. Variáveis: Intensidade (prazer ou dor), Duração (tempo da dor ou prazer), Certeza (garantia racional da ação), proximidade (tempo entre uma ação e outra – prazer a dor), fecundidade (prazer ou dor com sensações de mesma natureza), pureza (prazer ou dor gerar sensações contrárias) e extensão (número de pessoas a serem atendidas – prazer ou dor).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12924" y="2850593"/>
            <a:ext cx="4283968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u="sng" dirty="0"/>
              <a:t>Situações que devem ser examinadas. Prazeres intelectuais e não os Sensoriais como princípio para a reflexão útil. </a:t>
            </a:r>
            <a:r>
              <a:rPr lang="pt-BR" dirty="0"/>
              <a:t>Utilitarismo da </a:t>
            </a:r>
            <a:r>
              <a:rPr lang="pt-BR" b="1" u="sng" dirty="0"/>
              <a:t>Norma</a:t>
            </a:r>
            <a:r>
              <a:rPr lang="pt-BR" dirty="0"/>
              <a:t>: Ações normativas que visão promover o bem comum. Ética de circunstância. </a:t>
            </a:r>
          </a:p>
        </p:txBody>
      </p:sp>
    </p:spTree>
    <p:extLst>
      <p:ext uri="{BB962C8B-B14F-4D97-AF65-F5344CB8AC3E}">
        <p14:creationId xmlns:p14="http://schemas.microsoft.com/office/powerpoint/2010/main" val="1935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1115</Words>
  <Application>Microsoft Office PowerPoint</Application>
  <PresentationFormat>Apresentação na tela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12</cp:revision>
  <dcterms:created xsi:type="dcterms:W3CDTF">2019-08-16T22:45:31Z</dcterms:created>
  <dcterms:modified xsi:type="dcterms:W3CDTF">2019-09-04T17:06:21Z</dcterms:modified>
</cp:coreProperties>
</file>