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2586C-42EE-46EB-905E-74C87488E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52B2EB-DC14-43DE-9986-4DB1A6550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E4C2F-1EE3-4A29-B492-EE0056A7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2F11B7-C1CE-45D6-9EAF-04A3E2EE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2550F-D161-444C-BF56-85FB545D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59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2AEBB-DE88-4F88-B2C1-7EDFB7FC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6397E2-24DC-4460-95BC-13ECE71F3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CA9A0D-5F03-416C-9896-86EC9EE7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02B7BC-2D78-4973-9DC2-7276220B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DC3217-B1F3-4BE1-B7D9-E231A464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90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7DA9A2-6447-4E95-8628-B76A741A1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E49C90-AB4F-462B-B99B-0C30EE04B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1C9F4B-BED6-4C37-B9CF-4D91003D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049B5-4301-4858-A585-40D83710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BAEC00-0222-41EB-B145-D5937A6E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33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9158-9850-43D6-820F-22F26020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903E52-B138-4DB6-8911-E05CB66F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2920E2-5792-4257-85E1-8526DDD5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70BB2D-71C0-4E69-B60E-87D4FC62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EA69ED-BFBC-4456-B49A-D9168593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2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04A04-48D4-4EE5-B57D-DD16CABC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4EBE-01CF-48AC-9561-34649F680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EEF651-4FA9-41DE-88FE-06819891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559BE-8DAB-47E5-840F-C440EDEA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B2CF14-0B2B-4306-A462-C83F98CF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93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F0DFA-21A3-41A2-9A15-FA235167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100275-4BE8-410E-B69D-4168AF068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7A7F13-4DE5-4E92-8007-94CFFA3D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8DD82B-3636-4F7F-BA5E-8BB965E7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60AB01-BE83-4125-81DA-376CF2CD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BBF578-8394-430E-9794-AD69F2D0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03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EEE9A-BA3D-4BD9-B733-6B60DC4B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7CE043-5373-46B4-9741-3868BFBC8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03BD5E-A1B6-4356-A96E-1009E437D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570BF3-32AF-4C0E-A7CB-CAF9325F6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56EE9A-F13F-4F7A-A0B3-059A7B645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0096D7-0B68-400A-953F-C9E023E8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DFDB1A-046A-4260-A914-44192753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F6E844-9841-461D-85DB-C07CC2BC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59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2F5CA-6E50-4751-A311-2FE6B49F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B99855-8A94-4037-B714-5C8071E4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8C9973-EB01-4E7E-A956-3AB4A000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16B677-D915-4843-AB10-2BC3CBFA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9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C47A098-0849-4F4B-A8F0-4194D5F8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086E3B6-D3EF-41FB-8110-5C02F2E9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5C16DF-5E07-4C04-961D-528DD70B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86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DA689-4193-4597-B6A4-5239D141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BC415C-B36A-43DB-94B5-C4DDE03B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45783D-ECE0-4F0F-9829-2B869DC33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A78D8A-FA00-4A88-A07E-D5231F33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35BE2B-0FB6-4285-B6FE-D20D2391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8876BE-7BF8-440E-84FF-CC26FCF9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72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53BD6-D06E-4164-8FAA-6EB51CE2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AFC0A5D-87BE-41D4-9086-1BC698D98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216249-422D-4EE8-87DA-7B65A316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504C60-D0C0-451B-B8BA-64CFDC3E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A3F563-C74A-4C05-9CF7-4BFEFBA2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611FBB-AC45-45E1-9332-8BFCB826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8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04D626-ED78-42FA-8E04-A04B2DB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C03B27-B8F3-4361-9876-CB4EF56C3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95A745-5A21-42ED-A20C-B6B208F2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F6F3-EE15-4C6C-B1AE-3866CDF1FA0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24E1A7-1664-4B66-9B8D-114694EA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4C09EB-AB69-432B-9B23-159B3EB22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6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251E81CB-AE01-4756-9136-9F90EEF6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556E465-0326-46E8-99EA-016E02AABDBD}"/>
              </a:ext>
            </a:extLst>
          </p:cNvPr>
          <p:cNvSpPr txBox="1"/>
          <p:nvPr/>
        </p:nvSpPr>
        <p:spPr>
          <a:xfrm>
            <a:off x="7977809" y="5327374"/>
            <a:ext cx="3735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/>
              <a:t>Professora Viviane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41E83D-786C-434C-9443-BC8C9EBAC432}"/>
              </a:ext>
            </a:extLst>
          </p:cNvPr>
          <p:cNvSpPr txBox="1"/>
          <p:nvPr/>
        </p:nvSpPr>
        <p:spPr>
          <a:xfrm>
            <a:off x="8865704" y="1139687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#Aula 5</a:t>
            </a:r>
          </a:p>
        </p:txBody>
      </p:sp>
    </p:spTree>
    <p:extLst>
      <p:ext uri="{BB962C8B-B14F-4D97-AF65-F5344CB8AC3E}">
        <p14:creationId xmlns:p14="http://schemas.microsoft.com/office/powerpoint/2010/main" val="80206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27317FFB-2153-4438-93F2-E1B41564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9" y="1043609"/>
            <a:ext cx="5316506" cy="47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6FFCD9-9284-4687-AAEC-A1D4A48DC1CD}"/>
              </a:ext>
            </a:extLst>
          </p:cNvPr>
          <p:cNvSpPr/>
          <p:nvPr/>
        </p:nvSpPr>
        <p:spPr>
          <a:xfrm>
            <a:off x="5780331" y="122839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latin typeface="+mj-lt"/>
              </a:rPr>
              <a:t>Estudos sobre a </a:t>
            </a:r>
            <a:r>
              <a:rPr lang="pt-BR" sz="2000" b="1" dirty="0">
                <a:latin typeface="+mj-lt"/>
              </a:rPr>
              <a:t>automedicação no Brasil </a:t>
            </a:r>
            <a:r>
              <a:rPr lang="pt-BR" sz="2000" dirty="0">
                <a:latin typeface="+mj-lt"/>
              </a:rPr>
              <a:t>apresentam os seguintes fatores como principais causas para o elevado índice de consumo de medicamentos: </a:t>
            </a:r>
          </a:p>
          <a:p>
            <a:endParaRPr lang="pt-BR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população não educada (desinformação);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propaganda excessiva e indutora;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fiscalização sanitária deficiente;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dificuldade de acesso às consultas médicas tanto no serviço público quanto na rede privada;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Preferência por sites de busca na internet.</a:t>
            </a:r>
          </a:p>
        </p:txBody>
      </p:sp>
    </p:spTree>
    <p:extLst>
      <p:ext uri="{BB962C8B-B14F-4D97-AF65-F5344CB8AC3E}">
        <p14:creationId xmlns:p14="http://schemas.microsoft.com/office/powerpoint/2010/main" val="353708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2FA987-BC7B-44D1-9560-D9704B832E19}"/>
              </a:ext>
            </a:extLst>
          </p:cNvPr>
          <p:cNvSpPr txBox="1"/>
          <p:nvPr/>
        </p:nvSpPr>
        <p:spPr>
          <a:xfrm>
            <a:off x="431288" y="564377"/>
            <a:ext cx="1159446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b="1" i="1" dirty="0">
                <a:solidFill>
                  <a:srgbClr val="FF0000"/>
                </a:solidFill>
              </a:rPr>
              <a:t>Utilização de conhecimentos amplos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"A saúde é conservada pelo conhecimento e observação do próprio corpo."</a:t>
            </a:r>
          </a:p>
          <a:p>
            <a:pPr algn="ctr" fontAlgn="base"/>
            <a:r>
              <a:rPr lang="pt-BR" sz="2000" b="1" dirty="0"/>
              <a:t>Cícero   </a:t>
            </a:r>
          </a:p>
          <a:p>
            <a:pPr algn="just" fontAlgn="base"/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"A saúde é o resultado não só de nossos atos como também de nossos pensamentos."</a:t>
            </a:r>
          </a:p>
          <a:p>
            <a:pPr algn="ctr" fontAlgn="base"/>
            <a:r>
              <a:rPr lang="pt-BR" sz="2000" b="1" dirty="0"/>
              <a:t>Mahatma Gandhi   </a:t>
            </a:r>
            <a:endParaRPr lang="pt-BR" sz="2000" dirty="0"/>
          </a:p>
          <a:p>
            <a:pPr algn="just" fontAlgn="base"/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“Saúde é o estado de completo bem-estar físico, mental e social e não somente a ausência de doença.”</a:t>
            </a:r>
          </a:p>
          <a:p>
            <a:pPr algn="just" fontAlgn="base"/>
            <a:r>
              <a:rPr lang="pt-BR" sz="2000" dirty="0"/>
              <a:t>                                                                  </a:t>
            </a:r>
            <a:r>
              <a:rPr lang="pt-BR" sz="2000" b="1" dirty="0"/>
              <a:t>Organização Mundial de Saúde</a:t>
            </a:r>
          </a:p>
          <a:p>
            <a:pPr algn="just" fontAlgn="base"/>
            <a:endParaRPr lang="pt-BR" sz="2000" b="1" dirty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 “A saúde é direito de todos e dever do estado, garantido mediante políticas sociais e econômicas que visem a redução do risco de doenças e de outros agravos e ao acesso universal e igualitário às ações e serviços para a sua promoção, proteção e recuperação.”</a:t>
            </a:r>
          </a:p>
          <a:p>
            <a:pPr algn="just" fontAlgn="base"/>
            <a:r>
              <a:rPr lang="pt-BR" sz="2000" dirty="0"/>
              <a:t>                                                                 </a:t>
            </a:r>
            <a:r>
              <a:rPr lang="pt-BR" sz="2000" b="1" dirty="0"/>
              <a:t> Constituição do Brasil</a:t>
            </a:r>
            <a:endParaRPr lang="pt-BR" sz="2000" dirty="0"/>
          </a:p>
          <a:p>
            <a:pPr algn="just" fontAlgn="base"/>
            <a:r>
              <a:rPr lang="pt-BR" sz="2000" dirty="0"/>
              <a:t> 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“A saúde do ser humano é determinada pelo seu comportamento, sua alimentação e condições do ambiente.”</a:t>
            </a:r>
          </a:p>
          <a:p>
            <a:pPr algn="just" fontAlgn="base"/>
            <a:r>
              <a:rPr lang="pt-BR" sz="2000" dirty="0"/>
              <a:t>                                                                  </a:t>
            </a:r>
            <a:r>
              <a:rPr lang="pt-BR" sz="2000" b="1" dirty="0"/>
              <a:t>John Knowles</a:t>
            </a:r>
            <a:endParaRPr lang="pt-BR" sz="2000" dirty="0"/>
          </a:p>
          <a:p>
            <a:pPr algn="just" fontAlgn="base"/>
            <a:endParaRPr lang="pt-BR" sz="2000" dirty="0"/>
          </a:p>
          <a:p>
            <a:pPr algn="just" fontAlgn="base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78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0E6459-9303-4B46-B499-069222930A73}"/>
              </a:ext>
            </a:extLst>
          </p:cNvPr>
          <p:cNvSpPr txBox="1"/>
          <p:nvPr/>
        </p:nvSpPr>
        <p:spPr>
          <a:xfrm>
            <a:off x="410816" y="384314"/>
            <a:ext cx="114631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/>
              <a:t>“A saúde como direito de todos e dever do Estado é uma demagogia e ainda tira a responsabilidade dos cidadãos sobre o próprio bem-estar: se Estado é quem cuida, não sou eu.”</a:t>
            </a:r>
          </a:p>
          <a:p>
            <a:pPr algn="ctr"/>
            <a:r>
              <a:rPr lang="pt-BR" sz="2000" b="1" dirty="0"/>
              <a:t>Dráuzio Varella</a:t>
            </a:r>
          </a:p>
          <a:p>
            <a:pPr algn="ctr"/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/>
              <a:t>“Se alguém procura a saúde, pergunta-lhe primeiro se está disposto a evitar no futuro as causas da doença; em caso contrário, abstém-te de o ajudar.”</a:t>
            </a:r>
          </a:p>
          <a:p>
            <a:pPr algn="ctr"/>
            <a:r>
              <a:rPr lang="pt-BR" sz="2000" b="1" dirty="0"/>
              <a:t>Sócrates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i="1" u="sng" dirty="0">
                <a:solidFill>
                  <a:srgbClr val="002060"/>
                </a:solidFill>
              </a:rPr>
              <a:t>Citação extra: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pt-BR" sz="2000" b="1" i="1" dirty="0">
                <a:solidFill>
                  <a:srgbClr val="002060"/>
                </a:solidFill>
              </a:rPr>
              <a:t>“Os estados não são agentes morais, as pessoas são.”</a:t>
            </a:r>
          </a:p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Noam Chomsky – linguista e filósofo americano</a:t>
            </a:r>
          </a:p>
          <a:p>
            <a:pPr algn="ctr"/>
            <a:r>
              <a:rPr lang="pt-BR" sz="2000" b="1" i="1" dirty="0"/>
              <a:t>(Atentar para o papel da sociedade civil, combatendo a negligência social)</a:t>
            </a:r>
          </a:p>
          <a:p>
            <a:endParaRPr lang="pt-BR" sz="2000" b="1" dirty="0"/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Vale salientar que: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i="1" dirty="0">
                <a:solidFill>
                  <a:srgbClr val="FF0000"/>
                </a:solidFill>
              </a:rPr>
              <a:t>     Em 1948, a Declaração Universal dos Direitos Humanos reconheceu a saúde como direito inalienável de toda e qualquer pessoa e como um valor social a ser perseguido por toda a humanidade. </a:t>
            </a:r>
            <a:endParaRPr lang="pt-B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ensamento">
            <a:extLst>
              <a:ext uri="{FF2B5EF4-FFF2-40B4-BE49-F238E27FC236}">
                <a16:creationId xmlns:a16="http://schemas.microsoft.com/office/drawing/2014/main" id="{AEAF9A11-C02E-42AB-9214-27A55654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" y="767798"/>
            <a:ext cx="440324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A69D58E-4ECE-4CA0-92DB-3483CD9DE843}"/>
              </a:ext>
            </a:extLst>
          </p:cNvPr>
          <p:cNvSpPr txBox="1"/>
          <p:nvPr/>
        </p:nvSpPr>
        <p:spPr>
          <a:xfrm>
            <a:off x="5910469" y="901148"/>
            <a:ext cx="546752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Orientações temáticas:</a:t>
            </a:r>
          </a:p>
          <a:p>
            <a:endParaRPr lang="pt-BR" sz="2800" b="1" dirty="0"/>
          </a:p>
          <a:p>
            <a:r>
              <a:rPr lang="pt-BR" sz="2800" b="1" i="1" dirty="0">
                <a:solidFill>
                  <a:srgbClr val="FF0000"/>
                </a:solidFill>
              </a:rPr>
              <a:t>Como associar temas diversos?</a:t>
            </a:r>
          </a:p>
          <a:p>
            <a:r>
              <a:rPr lang="pt-BR" sz="2800" b="1" i="1" dirty="0"/>
              <a:t> </a:t>
            </a:r>
          </a:p>
          <a:p>
            <a:endParaRPr lang="pt-BR" sz="2800" b="1" i="1" dirty="0"/>
          </a:p>
          <a:p>
            <a:r>
              <a:rPr lang="pt-BR" sz="2800" b="1" i="1" dirty="0">
                <a:solidFill>
                  <a:srgbClr val="002060"/>
                </a:solidFill>
              </a:rPr>
              <a:t>Quais os pontos em comum?</a:t>
            </a:r>
          </a:p>
          <a:p>
            <a:endParaRPr lang="pt-BR" sz="2800" b="1" i="1" dirty="0"/>
          </a:p>
          <a:p>
            <a:endParaRPr lang="pt-BR" sz="2800" b="1" i="1" dirty="0"/>
          </a:p>
          <a:p>
            <a:r>
              <a:rPr lang="pt-BR" sz="2800" b="1" i="1" dirty="0">
                <a:solidFill>
                  <a:srgbClr val="003300"/>
                </a:solidFill>
              </a:rPr>
              <a:t>Como redirecionar conhecimentos?</a:t>
            </a:r>
          </a:p>
          <a:p>
            <a:endParaRPr lang="pt-BR" sz="2800" b="1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53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ducaÃ§Ã£o alimentar e nutricional">
            <a:extLst>
              <a:ext uri="{FF2B5EF4-FFF2-40B4-BE49-F238E27FC236}">
                <a16:creationId xmlns:a16="http://schemas.microsoft.com/office/drawing/2014/main" id="{2CA1C77F-864C-4A41-98E8-C9D740A4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4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BE20692-C63A-48E4-B0A4-200B1D1AFB4D}"/>
              </a:ext>
            </a:extLst>
          </p:cNvPr>
          <p:cNvSpPr txBox="1"/>
          <p:nvPr/>
        </p:nvSpPr>
        <p:spPr>
          <a:xfrm>
            <a:off x="6639339" y="291548"/>
            <a:ext cx="535387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Jornada de Educação Alimentar e Nutricional nas Escolas de Educação Infantil Atendidas pelo Programa Nacional de Alimentação Escolar</a:t>
            </a:r>
          </a:p>
          <a:p>
            <a:pPr algn="ctr"/>
            <a:endParaRPr lang="pt-BR" sz="2400" b="1" dirty="0"/>
          </a:p>
          <a:p>
            <a:pPr algn="just" fontAlgn="base"/>
            <a:r>
              <a:rPr lang="pt-BR" sz="2000" dirty="0"/>
              <a:t>       Alimentação de qualidade, incentivo às refeições sadias e difusão dos bons exemplos no ambiente escolar. Diretores de escolas e nutricionistas do Programa Nacional de Alimentação Escolar (</a:t>
            </a:r>
            <a:r>
              <a:rPr lang="pt-BR" sz="2000" dirty="0" err="1"/>
              <a:t>Pnae</a:t>
            </a:r>
            <a:r>
              <a:rPr lang="pt-BR" sz="2000" dirty="0"/>
              <a:t>), conhecedores de ações educacionais deste tema, devem anotar na agenda: as inscrições para a segunda edição da Jornada de Educação Alimentar e Nutricional vão até 6 de maio de 2018.</a:t>
            </a:r>
          </a:p>
          <a:p>
            <a:pPr algn="just" fontAlgn="base"/>
            <a:r>
              <a:rPr lang="pt-BR" sz="2000" dirty="0"/>
              <a:t>       A campanha é promovida pelo Fundo Nacional de Desenvolvimento da Educação (FNDE), autarquia vinculada ao Ministério da Educação, e tem o objetivo de dar visibilidade às boas práticas de educação alimentar e nutricional já desenvolvidas em escolas públicas de educação infantil e entre o primeiro e o quinto anos do ensino fundamental.</a:t>
            </a:r>
          </a:p>
          <a:p>
            <a:pPr algn="ctr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7283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05095F-6C34-456C-96A7-44EC474C324D}"/>
              </a:ext>
            </a:extLst>
          </p:cNvPr>
          <p:cNvSpPr txBox="1"/>
          <p:nvPr/>
        </p:nvSpPr>
        <p:spPr>
          <a:xfrm>
            <a:off x="424071" y="821635"/>
            <a:ext cx="114233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 objetivo da jornada foi incentivar o debate e a prática das ações de EAN no ambiente escolar e dar visibilidade àquelas já desenvolvidas nas escolas públicas de educação infantil, tendo como tema norteador a promoção da alimentação saudável e a prevenção da obesidade infantil no ambiente escolar. 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Composta por 6 (seis) temas :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1: Alimentação complementar e Prevenção da obesidade infantil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2: Alimentos regionais brasileiros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3: Prevenção e redução de perdas e desperdícios de alimentos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4: Horta escolar pedagógica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5: Agricultura familiar na escola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6: Atividades lúdicas para o desenvolvimento social e relacionado ao ato de comer</a:t>
            </a:r>
            <a:r>
              <a:rPr lang="pt-BR" sz="24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36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vacinaÃ§Ã£o Ã© prevenÃ§Ã£o">
            <a:extLst>
              <a:ext uri="{FF2B5EF4-FFF2-40B4-BE49-F238E27FC236}">
                <a16:creationId xmlns:a16="http://schemas.microsoft.com/office/drawing/2014/main" id="{FD5EE7DF-2AB8-4BF8-ACC6-4CE8061C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00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E92D87-E611-4404-B9D5-67938D0588C7}"/>
              </a:ext>
            </a:extLst>
          </p:cNvPr>
          <p:cNvSpPr txBox="1"/>
          <p:nvPr/>
        </p:nvSpPr>
        <p:spPr>
          <a:xfrm>
            <a:off x="6507019" y="458956"/>
            <a:ext cx="539343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     </a:t>
            </a:r>
            <a:r>
              <a:rPr lang="pt-BR" sz="2000" dirty="0"/>
              <a:t>Desde 2013, a cobertura de</a:t>
            </a:r>
            <a:r>
              <a:rPr lang="pt-BR" sz="2000" b="1" dirty="0"/>
              <a:t> vacinação</a:t>
            </a:r>
            <a:r>
              <a:rPr lang="pt-BR" sz="2000" dirty="0"/>
              <a:t> para doenças como caxumba, sarampo e rubéola vem caindo ano a ano em todo o país e ameaça criar bolsões de pessoas suscetíveis a doenças antigas, mas fatais. O desabastecimento de vacinas essenciais, municípios com menos recursos para gerir programas de imunização e pais que se recusam a vacinar seus filhos são alguns dos fatores que podem estar por trás da drástica queda nas taxas de </a:t>
            </a:r>
            <a:r>
              <a:rPr lang="pt-BR" sz="2000" b="1" dirty="0"/>
              <a:t>vacinação</a:t>
            </a:r>
            <a:r>
              <a:rPr lang="pt-BR" sz="2000" dirty="0"/>
              <a:t> do país.</a:t>
            </a:r>
          </a:p>
          <a:p>
            <a:pPr algn="just"/>
            <a:r>
              <a:rPr lang="pt-BR" sz="2000" dirty="0"/>
              <a:t>       O Ministério da Saúde informou, por meio de nota, que “tem atuado fortemente na disseminação de informações junto à sociedade alertando sobre os riscos de baixas coberturas”. Disse também que a queda nas coberturas vacinais, principalmente em crianças menores de cinco anos, acendeu uma luz vermelha no País e que elas são a principal preocupação da pasta neste momento. […]</a:t>
            </a:r>
          </a:p>
        </p:txBody>
      </p:sp>
    </p:spTree>
    <p:extLst>
      <p:ext uri="{BB962C8B-B14F-4D97-AF65-F5344CB8AC3E}">
        <p14:creationId xmlns:p14="http://schemas.microsoft.com/office/powerpoint/2010/main" val="188126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70C1F7E-A3DC-4A48-B6E5-11CBEC88CC15}"/>
              </a:ext>
            </a:extLst>
          </p:cNvPr>
          <p:cNvSpPr txBox="1"/>
          <p:nvPr/>
        </p:nvSpPr>
        <p:spPr>
          <a:xfrm>
            <a:off x="818322" y="1033670"/>
            <a:ext cx="105553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dirty="0"/>
            </a:br>
            <a:r>
              <a:rPr lang="pt-BR" dirty="0"/>
              <a:t>→</a:t>
            </a:r>
            <a:r>
              <a:rPr lang="pt-BR" sz="2000" dirty="0"/>
              <a:t> </a:t>
            </a:r>
            <a:r>
              <a:rPr lang="pt-BR" sz="2400" b="1" dirty="0"/>
              <a:t>Por que a vacinação é importante?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Redução dos números de casos de doenças infecciosas em toda a comunidade, uma vez que a transmissão é diminuída;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Diminuição do número de hospitalizações;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Redução de gastos com medicamentos;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Redução da mortandade;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Erradicação de doenças.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400" b="1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400" b="1" i="1" dirty="0"/>
          </a:p>
          <a:p>
            <a:r>
              <a:rPr lang="pt-BR" sz="2400" b="1" dirty="0">
                <a:solidFill>
                  <a:srgbClr val="FF0000"/>
                </a:solidFill>
              </a:rPr>
              <a:t>Vacinação: desde 1973, os brasileiros têm acesso a programas de imunização.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8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procura por vacinaÃ§Ã£o no Brasil  capas de revista">
            <a:extLst>
              <a:ext uri="{FF2B5EF4-FFF2-40B4-BE49-F238E27FC236}">
                <a16:creationId xmlns:a16="http://schemas.microsoft.com/office/drawing/2014/main" id="{BEAB4246-CC7C-4E3D-A485-BCCEFE61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76734"/>
            <a:ext cx="9303025" cy="67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8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o esporte como ferramenta de inclusÃ£o social no brasil">
            <a:extLst>
              <a:ext uri="{FF2B5EF4-FFF2-40B4-BE49-F238E27FC236}">
                <a16:creationId xmlns:a16="http://schemas.microsoft.com/office/drawing/2014/main" id="{35905895-C060-4515-B80D-5CA230C86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2" b="3297"/>
          <a:stretch/>
        </p:blipFill>
        <p:spPr bwMode="auto">
          <a:xfrm>
            <a:off x="496542" y="521183"/>
            <a:ext cx="4844084" cy="391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F8D8824-2A3C-420E-BB4D-8790E6946642}"/>
              </a:ext>
            </a:extLst>
          </p:cNvPr>
          <p:cNvSpPr txBox="1"/>
          <p:nvPr/>
        </p:nvSpPr>
        <p:spPr>
          <a:xfrm flipH="1">
            <a:off x="5611630" y="521183"/>
            <a:ext cx="58249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      O esporte é uma importante arma social para melhor desenvolvimento da nação, visando aproximar os povos e fazer com que estes exercitem não somente o corpo, mas também a mente, para que possam obter resultados mais expressivos na sua vida, seja ela profissional, estudantil ou dedicada ao lazer.</a:t>
            </a:r>
            <a:br>
              <a:rPr lang="pt-BR" sz="2000" dirty="0"/>
            </a:br>
            <a:r>
              <a:rPr lang="pt-BR" sz="2000" dirty="0"/>
              <a:t>       Segundo a definição do dicionário Houaiss </a:t>
            </a:r>
            <a:r>
              <a:rPr lang="pt-BR" sz="2000" b="1" dirty="0">
                <a:solidFill>
                  <a:srgbClr val="FF0000"/>
                </a:solidFill>
              </a:rPr>
              <a:t>“esporte é a atividade física regular, com fins de recreação e/ou manutenção do condicionamento corporal e da saúde.”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Relaciona-se ainda: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F4A7B4-925E-439D-B710-2A2A182A2F04}"/>
              </a:ext>
            </a:extLst>
          </p:cNvPr>
          <p:cNvSpPr txBox="1"/>
          <p:nvPr/>
        </p:nvSpPr>
        <p:spPr>
          <a:xfrm>
            <a:off x="641811" y="4744278"/>
            <a:ext cx="108421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Prevenção de drogas, do alcoolismo dentre outras doenças e distúrbios mentais e/ou emocionais;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Promoção da ética e das relações interpessoais;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Autoestima, disposição;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Ansiedade e distúrbios do sono;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Memória, superação.</a:t>
            </a:r>
          </a:p>
        </p:txBody>
      </p:sp>
    </p:spTree>
    <p:extLst>
      <p:ext uri="{BB962C8B-B14F-4D97-AF65-F5344CB8AC3E}">
        <p14:creationId xmlns:p14="http://schemas.microsoft.com/office/powerpoint/2010/main" val="4097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uso indiscriminado de medicamentos no brasil">
            <a:extLst>
              <a:ext uri="{FF2B5EF4-FFF2-40B4-BE49-F238E27FC236}">
                <a16:creationId xmlns:a16="http://schemas.microsoft.com/office/drawing/2014/main" id="{47C441C8-048B-4523-ABF8-9681BBE4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79504"/>
            <a:ext cx="5632174" cy="46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485B17AB-FC6A-4F6B-B209-9EABC5D2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3" y="79504"/>
            <a:ext cx="6003236" cy="47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6FBAF23-E964-49D3-89CF-599E861FB65E}"/>
              </a:ext>
            </a:extLst>
          </p:cNvPr>
          <p:cNvSpPr txBox="1"/>
          <p:nvPr/>
        </p:nvSpPr>
        <p:spPr>
          <a:xfrm>
            <a:off x="251791" y="4787704"/>
            <a:ext cx="1159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Brasil possui cerca de 80 mil farmácias, distribuídas sem critérios geográficos, demográficos ou epidemiológicos, com forte apelo mercantil. Pesquisas recentes apontam que o hábito de usar medicamentos sem a orientação de médicos e farmacêuticos chega a índices alarmantes. Mais de 76% dos entrevistados admitem se automedicarem com base em informações de propagandas e “dicas” de amigos e vizinhos</a:t>
            </a:r>
          </a:p>
        </p:txBody>
      </p:sp>
    </p:spTree>
    <p:extLst>
      <p:ext uri="{BB962C8B-B14F-4D97-AF65-F5344CB8AC3E}">
        <p14:creationId xmlns:p14="http://schemas.microsoft.com/office/powerpoint/2010/main" val="2685943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603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Carrijo de Oliveira</dc:creator>
  <cp:lastModifiedBy>Viviane Carrijo de Oliveira</cp:lastModifiedBy>
  <cp:revision>25</cp:revision>
  <dcterms:created xsi:type="dcterms:W3CDTF">2018-08-24T22:18:26Z</dcterms:created>
  <dcterms:modified xsi:type="dcterms:W3CDTF">2019-09-09T01:12:35Z</dcterms:modified>
</cp:coreProperties>
</file>