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57" r:id="rId20"/>
    <p:sldId id="258" r:id="rId21"/>
    <p:sldId id="259" r:id="rId22"/>
    <p:sldId id="260" r:id="rId23"/>
    <p:sldId id="261" r:id="rId24"/>
    <p:sldId id="262" r:id="rId25"/>
    <p:sldId id="266" r:id="rId26"/>
    <p:sldId id="265" r:id="rId27"/>
    <p:sldId id="267" r:id="rId28"/>
    <p:sldId id="268" r:id="rId29"/>
    <p:sldId id="263" r:id="rId30"/>
    <p:sldId id="264" r:id="rId31"/>
    <p:sldId id="28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8804B-8D3D-4747-B6F5-DF72F9FF3143}" v="175" dt="2018-08-23T12:31:08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D1D8804B-8D3D-4747-B6F5-DF72F9FF3143}"/>
    <pc:docChg chg="addSld modSld modMainMaster">
      <pc:chgData name="estefânio franco maciel" userId="259ff5323b21ecc1" providerId="LiveId" clId="{D1D8804B-8D3D-4747-B6F5-DF72F9FF3143}" dt="2018-08-23T12:31:08.641" v="170" actId="20577"/>
      <pc:docMkLst>
        <pc:docMk/>
      </pc:docMkLst>
      <pc:sldChg chg="addSp modSp">
        <pc:chgData name="estefânio franco maciel" userId="259ff5323b21ecc1" providerId="LiveId" clId="{D1D8804B-8D3D-4747-B6F5-DF72F9FF3143}" dt="2018-08-22T14:56:32.858" v="83" actId="1076"/>
        <pc:sldMkLst>
          <pc:docMk/>
          <pc:sldMk cId="2269569548" sldId="25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269569548" sldId="256"/>
            <ac:spMk id="4" creationId="{AB38BE95-EC70-4E90-9D9D-E13B6B60519C}"/>
          </ac:spMkLst>
        </pc:spChg>
        <pc:spChg chg="mod ord">
          <ac:chgData name="estefânio franco maciel" userId="259ff5323b21ecc1" providerId="LiveId" clId="{D1D8804B-8D3D-4747-B6F5-DF72F9FF3143}" dt="2018-08-22T14:56:32.858" v="83" actId="1076"/>
          <ac:spMkLst>
            <pc:docMk/>
            <pc:sldMk cId="2269569548" sldId="256"/>
            <ac:spMk id="6" creationId="{D1DB7521-1172-4163-AC98-8A7EEA184B42}"/>
          </ac:spMkLst>
        </pc:spChg>
        <pc:spChg chg="mod ord">
          <ac:chgData name="estefânio franco maciel" userId="259ff5323b21ecc1" providerId="LiveId" clId="{D1D8804B-8D3D-4747-B6F5-DF72F9FF3143}" dt="2018-08-22T14:56:32.858" v="83" actId="1076"/>
          <ac:spMkLst>
            <pc:docMk/>
            <pc:sldMk cId="2269569548" sldId="256"/>
            <ac:spMk id="7" creationId="{5B01B812-89DF-460F-B9DF-152CAD1710AF}"/>
          </ac:spMkLst>
        </pc:spChg>
        <pc:picChg chg="add mod">
          <ac:chgData name="estefânio franco maciel" userId="259ff5323b21ecc1" providerId="LiveId" clId="{D1D8804B-8D3D-4747-B6F5-DF72F9FF3143}" dt="2018-08-22T14:54:21.602" v="72" actId="14100"/>
          <ac:picMkLst>
            <pc:docMk/>
            <pc:sldMk cId="2269569548" sldId="256"/>
            <ac:picMk id="31746" creationId="{E6601698-21EE-48F9-B037-BDF6EB2F0484}"/>
          </ac:picMkLst>
        </pc:pic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201816718" sldId="257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201816718" sldId="257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071016211" sldId="258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071016211" sldId="258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739293791" sldId="259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739293791" sldId="259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535296638" sldId="260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535296638" sldId="260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290297389" sldId="261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290297389" sldId="261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772709555" sldId="262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772709555" sldId="262"/>
            <ac:spMk id="4" creationId="{F043B52B-8A8B-44CA-8C06-BD1DC354C7B6}"/>
          </ac:spMkLst>
        </pc:spChg>
      </pc:sldChg>
      <pc:sldChg chg="modSp setBg">
        <pc:chgData name="estefânio franco maciel" userId="259ff5323b21ecc1" providerId="LiveId" clId="{D1D8804B-8D3D-4747-B6F5-DF72F9FF3143}" dt="2018-08-22T14:49:40.799" v="60"/>
        <pc:sldMkLst>
          <pc:docMk/>
          <pc:sldMk cId="4039528585" sldId="263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039528585" sldId="263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626047540" sldId="264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626047540" sldId="264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2984056642" sldId="265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984056642" sldId="265"/>
            <ac:spMk id="4" creationId="{F043B52B-8A8B-44CA-8C06-BD1DC354C7B6}"/>
          </ac:spMkLst>
        </pc:spChg>
      </pc:sldChg>
      <pc:sldChg chg="addSp modSp modAnim">
        <pc:chgData name="estefânio franco maciel" userId="259ff5323b21ecc1" providerId="LiveId" clId="{D1D8804B-8D3D-4747-B6F5-DF72F9FF3143}" dt="2018-08-23T12:29:11.102" v="126"/>
        <pc:sldMkLst>
          <pc:docMk/>
          <pc:sldMk cId="1847593909" sldId="26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1847593909" sldId="266"/>
            <ac:spMk id="4" creationId="{F043B52B-8A8B-44CA-8C06-BD1DC354C7B6}"/>
          </ac:spMkLst>
        </pc:spChg>
        <pc:spChg chg="add mod">
          <ac:chgData name="estefânio franco maciel" userId="259ff5323b21ecc1" providerId="LiveId" clId="{D1D8804B-8D3D-4747-B6F5-DF72F9FF3143}" dt="2018-08-23T12:29:07.797" v="125" actId="1076"/>
          <ac:spMkLst>
            <pc:docMk/>
            <pc:sldMk cId="1847593909" sldId="266"/>
            <ac:spMk id="6" creationId="{AD0F01D0-623E-4447-9C2D-86A420A2A8FE}"/>
          </ac:spMkLst>
        </pc:spChg>
      </pc:sldChg>
      <pc:sldChg chg="addSp modSp">
        <pc:chgData name="estefânio franco maciel" userId="259ff5323b21ecc1" providerId="LiveId" clId="{D1D8804B-8D3D-4747-B6F5-DF72F9FF3143}" dt="2018-08-23T12:31:08.641" v="170" actId="20577"/>
        <pc:sldMkLst>
          <pc:docMk/>
          <pc:sldMk cId="4032509565" sldId="267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032509565" sldId="267"/>
            <ac:spMk id="4" creationId="{F043B52B-8A8B-44CA-8C06-BD1DC354C7B6}"/>
          </ac:spMkLst>
        </pc:spChg>
        <pc:spChg chg="add mod">
          <ac:chgData name="estefânio franco maciel" userId="259ff5323b21ecc1" providerId="LiveId" clId="{D1D8804B-8D3D-4747-B6F5-DF72F9FF3143}" dt="2018-08-23T12:31:00.889" v="169" actId="164"/>
          <ac:spMkLst>
            <pc:docMk/>
            <pc:sldMk cId="4032509565" sldId="267"/>
            <ac:spMk id="6" creationId="{EA715CE6-BA42-48C1-98E5-ED0A93ADC3C4}"/>
          </ac:spMkLst>
        </pc:spChg>
        <pc:spChg chg="add mod">
          <ac:chgData name="estefânio franco maciel" userId="259ff5323b21ecc1" providerId="LiveId" clId="{D1D8804B-8D3D-4747-B6F5-DF72F9FF3143}" dt="2018-08-23T12:31:08.641" v="170" actId="20577"/>
          <ac:spMkLst>
            <pc:docMk/>
            <pc:sldMk cId="4032509565" sldId="267"/>
            <ac:spMk id="9" creationId="{1015C46F-66FD-4A16-AD47-1D0F70BA0AC2}"/>
          </ac:spMkLst>
        </pc:spChg>
        <pc:grpChg chg="mod">
          <ac:chgData name="estefânio franco maciel" userId="259ff5323b21ecc1" providerId="LiveId" clId="{D1D8804B-8D3D-4747-B6F5-DF72F9FF3143}" dt="2018-08-23T12:31:00.889" v="169" actId="164"/>
          <ac:grpSpMkLst>
            <pc:docMk/>
            <pc:sldMk cId="4032509565" sldId="267"/>
            <ac:grpSpMk id="3" creationId="{E6B43C81-A1AE-4E3D-BF0E-9D63349C2D74}"/>
          </ac:grpSpMkLst>
        </pc:grpChg>
        <pc:grpChg chg="add mod">
          <ac:chgData name="estefânio franco maciel" userId="259ff5323b21ecc1" providerId="LiveId" clId="{D1D8804B-8D3D-4747-B6F5-DF72F9FF3143}" dt="2018-08-23T12:31:00.889" v="169" actId="164"/>
          <ac:grpSpMkLst>
            <pc:docMk/>
            <pc:sldMk cId="4032509565" sldId="267"/>
            <ac:grpSpMk id="7" creationId="{AF36F255-595F-44D2-B8F5-EEFF30EBD5DD}"/>
          </ac:grpSpMkLst>
        </pc:gr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877310127" sldId="268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877310127" sldId="268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1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1"/>
            <ac:spMk id="9" creationId="{4D9B87BB-FDBE-4A31-8E5A-DF9846571E2E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2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2"/>
            <ac:spMk id="7" creationId="{0F3E2FDF-8F34-4060-8A4A-8BA698F2C66A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3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3"/>
            <ac:spMk id="6" creationId="{B77931A1-E1B4-434D-BB97-DBC470A834ED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4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4"/>
            <ac:spMk id="6" creationId="{7C3E95C2-706F-4989-A215-DD82913524E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5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5"/>
            <ac:spMk id="6" creationId="{994F8669-5D03-4ACA-A303-1540F778FAE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6"/>
            <ac:spMk id="8" creationId="{E402DAE1-C6B3-4FA9-A929-047495413DBF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7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7"/>
            <ac:spMk id="10" creationId="{E4E023DE-7B14-4DED-91A8-3B31C44E421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8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8"/>
            <ac:spMk id="7" creationId="{15B68951-926A-45E7-8D93-2A30CD69847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9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9"/>
            <ac:spMk id="6" creationId="{90C904D3-D7F0-4E2F-96E3-E4E7374B11C4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80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80"/>
            <ac:spMk id="11" creationId="{CC58EA20-345C-4E5C-A13D-2FE38027FE98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81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81"/>
            <ac:spMk id="6" creationId="{3D8B832F-C74D-40D5-B72C-C4C801D9692D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82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82"/>
            <ac:spMk id="9" creationId="{390D2140-EEB6-4F81-A77A-3518A0F4DBBB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2267339259" sldId="283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267339259" sldId="283"/>
            <ac:spMk id="4" creationId="{65BFF45F-6127-440D-8176-DFB88D912AB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791607184" sldId="284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791607184" sldId="284"/>
            <ac:spMk id="4" creationId="{65BFF45F-6127-440D-8176-DFB88D912AB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2640178086" sldId="285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640178086" sldId="285"/>
            <ac:spMk id="10" creationId="{E4E023DE-7B14-4DED-91A8-3B31C44E421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253690234" sldId="28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253690234" sldId="286"/>
            <ac:spMk id="4" creationId="{65BFF45F-6127-440D-8176-DFB88D912ABC}"/>
          </ac:spMkLst>
        </pc:spChg>
      </pc:sldChg>
      <pc:sldChg chg="addSp modSp add">
        <pc:chgData name="estefânio franco maciel" userId="259ff5323b21ecc1" providerId="LiveId" clId="{D1D8804B-8D3D-4747-B6F5-DF72F9FF3143}" dt="2018-08-22T14:52:59.097" v="65" actId="1076"/>
        <pc:sldMkLst>
          <pc:docMk/>
          <pc:sldMk cId="4074329713" sldId="287"/>
        </pc:sldMkLst>
        <pc:picChg chg="add mod">
          <ac:chgData name="estefânio franco maciel" userId="259ff5323b21ecc1" providerId="LiveId" clId="{D1D8804B-8D3D-4747-B6F5-DF72F9FF3143}" dt="2018-08-22T14:52:59.097" v="65" actId="1076"/>
          <ac:picMkLst>
            <pc:docMk/>
            <pc:sldMk cId="4074329713" sldId="287"/>
            <ac:picMk id="30722" creationId="{ACDC5B58-F935-452B-A7B2-3AD8191B42D7}"/>
          </ac:picMkLst>
        </pc:picChg>
      </pc:sldChg>
      <pc:sldChg chg="addSp modSp add">
        <pc:chgData name="estefânio franco maciel" userId="259ff5323b21ecc1" providerId="LiveId" clId="{D1D8804B-8D3D-4747-B6F5-DF72F9FF3143}" dt="2018-08-22T15:06:45.844" v="88" actId="14100"/>
        <pc:sldMkLst>
          <pc:docMk/>
          <pc:sldMk cId="2503359110" sldId="288"/>
        </pc:sldMkLst>
        <pc:picChg chg="add mod">
          <ac:chgData name="estefânio franco maciel" userId="259ff5323b21ecc1" providerId="LiveId" clId="{D1D8804B-8D3D-4747-B6F5-DF72F9FF3143}" dt="2018-08-22T15:06:45.844" v="88" actId="14100"/>
          <ac:picMkLst>
            <pc:docMk/>
            <pc:sldMk cId="2503359110" sldId="288"/>
            <ac:picMk id="32770" creationId="{F2ACAA57-C76C-43AE-BED4-CD56CAB84243}"/>
          </ac:picMkLst>
        </pc:picChg>
      </pc:sldChg>
      <pc:sldMasterChg chg="setBg modSldLayout">
        <pc:chgData name="estefânio franco maciel" userId="259ff5323b21ecc1" providerId="LiveId" clId="{D1D8804B-8D3D-4747-B6F5-DF72F9FF3143}" dt="2018-08-22T14:49:40.799" v="60"/>
        <pc:sldMasterMkLst>
          <pc:docMk/>
          <pc:sldMasterMk cId="3207192646" sldId="2147483648"/>
        </pc:sldMasterMkLst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523575003" sldId="2147483649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280073018" sldId="2147483650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027278139" sldId="2147483651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79628768" sldId="2147483652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1618775520" sldId="2147483653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1628140702" sldId="2147483654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2273628671" sldId="2147483655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1903922987" sldId="2147483656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4239584371" sldId="2147483657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4284670566" sldId="2147483658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844066645" sldId="2147483659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911029431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E83EE-B6B4-4277-A8C3-3880715F0193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7C83-FC06-4687-92E2-A15216FEA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B9DAA3-85A3-40CC-BA8B-C80B6FD1A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A717-AC2E-46B1-8940-281177A95B2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BA0F5A-BA99-4B18-B92B-AF032DD2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FC37B-D119-43FD-8ABF-FC756C74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F1BD2-E768-4AA1-BD9D-04BD8C7FB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35EB59-5A5A-4E94-8866-8F42A2EF8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B7CB18-E6E8-4B0D-9529-DAB8FF6A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2D438C-F1BD-4586-82BC-C98F6E44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1629CE-961A-485E-9507-A5F427D3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7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B3630-9521-4A0F-AF13-0980F9C0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878B1F-7CCF-4E18-9686-7195A54A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9B166-9B25-408D-A4CE-ED8B7668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25F8AE-264D-454D-ABDD-7D6A328B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629827-8B07-40E0-8131-AB6040BC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D39EF3-35D7-46DC-9FDE-7698D5EB0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F93379-FBE2-4F6A-A8B6-D12B7E75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D2EEBA-70A9-4A8E-9BD0-9B0828B4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E6902B-44BA-4189-8081-383CD936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2F5E73-FA75-411B-8C71-04AE4EF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06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A8E7F-ECDC-4DCB-A15C-F739B14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3" y="275123"/>
            <a:ext cx="10972076" cy="11420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DDE00A-EEA3-43FD-A0B2-3C38B0422C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962" y="1600583"/>
            <a:ext cx="5399159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5E993A-DB50-41EF-AA29-0565E2AF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79" y="1600583"/>
            <a:ext cx="5399160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DAFD3C-64A6-4C1C-9937-1711F91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962" y="6244706"/>
            <a:ext cx="2845283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29782B-7EED-44C0-B384-F4EDDB9C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757" y="6244706"/>
            <a:ext cx="3862489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35FC5-DDDA-47D0-AA43-B2382623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>
            <a:lvl1pPr>
              <a:defRPr/>
            </a:lvl1pPr>
          </a:lstStyle>
          <a:p>
            <a:fld id="{5AC5B493-68DA-4F4F-AAB7-1D5C897D7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10294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BFEBD-64F7-469A-AECD-7E0F6AD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473F96-0A63-4A78-AB16-AFFDCB62C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FADF6D-541A-4143-943F-B3749FF7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454E78-5A0F-428D-A55F-814EC5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B549-223D-40B3-AF23-1232EE4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0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91633-6146-4DE6-A81A-6034FB53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C845E0-09A5-450C-9A2F-E8348FFA1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0BC0A9-ADF1-4D22-9779-593A8DD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112038-AF03-4C50-A86E-765484E5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264131-F5C5-4B21-A004-C7F07FD0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2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B81CB-0FC3-4068-9CDF-9005CB7D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9AD44-EBF7-402B-97CE-85D221E14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FC7A64-32A3-4ECD-9C02-783F980A9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9D186D-C895-426C-903C-BFBED229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336609-1BCA-401A-95A2-AEC97389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C5F2EF-9B32-42E0-B83E-1D011934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2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C4C05-4C94-4491-BD9B-F023B6A0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4247B6-B122-4808-9692-301E21E4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CB8A4C-A3F9-45B4-BCD3-FC6FE790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29BEC0-C563-4D87-BB95-8437DB5E8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357472-E4FB-4FB7-A15D-6A7B49F40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114A10-D036-4172-84E2-AE159181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498C4A-515F-432F-B3D0-4E795777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FA8484-906A-457C-B7F8-C4E9A47D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7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6D40D-F2F7-4B58-A7FF-D01EE4E5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A475D8-D95E-41B2-966F-D22D5F87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C630FA-067E-4957-8368-73CB090E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480133-6B5A-454B-AE66-D747CC2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3D660A-D6E6-4D3E-BFC0-63785459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E87FF2-E319-4210-B5E4-107BA9B2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5718EF-7B1F-429F-923E-085CC809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62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5DB9B-D5C5-4FC7-97C9-EC56B6DD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99D35-5DAF-40D1-87DB-569704B57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7B8FC3-C642-445A-BE0A-A0C7F57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32F1AF-B89A-4B70-80F8-334AEEB1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72D04F-6F3B-4ECB-AE1B-FB5CD1A9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65DF6-D7DD-4B7E-938F-761D40E1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92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37377-7BD8-4681-AC37-FF61146E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18CA9C-E0FF-4913-B22C-68EC3B295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D9BDF2-9B7A-4E2C-BFF5-839587726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2CEE9B-2723-4D29-85C6-A68138C4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ECC5C-5463-4D71-9BBC-3E9AFE3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033A51-79AA-4970-91D5-C6B4E2C3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58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E17FFA-8F0E-447D-BD2C-A97D91D1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AC9CF8-36E9-4813-83B3-C94E22A3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46BEB-52B2-4836-8E40-91DD11004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BB80-D5CA-4CFA-8B14-603200638197}" type="datetimeFigureOut">
              <a:rPr lang="pt-BR" smtClean="0"/>
              <a:t>12/09/2019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7E95F-0285-4B49-8DF3-81F0BF59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63AF3A-4151-4A67-A384-AFF1BAAAD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1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6.bin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B38BE95-EC70-4E90-9D9D-E13B6B60519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DF5AE5-B7E3-4B76-9152-942454DA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31746" name="Picture 2" descr="Resultado de imagem para GEOMETRIA PLANA">
            <a:extLst>
              <a:ext uri="{FF2B5EF4-FFF2-40B4-BE49-F238E27FC236}">
                <a16:creationId xmlns:a16="http://schemas.microsoft.com/office/drawing/2014/main" id="{E6601698-21EE-48F9-B037-BDF6EB2F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DB7521-1172-4163-AC98-8A7EEA184B42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01B812-89DF-460F-B9DF-152CAD1710AF}"/>
              </a:ext>
            </a:extLst>
          </p:cNvPr>
          <p:cNvSpPr txBox="1"/>
          <p:nvPr/>
        </p:nvSpPr>
        <p:spPr>
          <a:xfrm>
            <a:off x="2240227" y="2745996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226956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697D20AA-84C3-4E77-9FF2-D1B91F5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510F37-FC74-4AC2-80BD-03CCD3F310AB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E023DE-7B14-4DED-91A8-3B31C44E421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F282E4-5A46-4EAF-8452-238C3E59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8674" name="Picture 2" descr="Resultado de imagem para angulos na circunferÃªncia">
            <a:extLst>
              <a:ext uri="{FF2B5EF4-FFF2-40B4-BE49-F238E27FC236}">
                <a16:creationId xmlns:a16="http://schemas.microsoft.com/office/drawing/2014/main" id="{C64379E2-887B-465D-B0B3-770B444F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48" y="-17236"/>
            <a:ext cx="9287703" cy="64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7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B3304ED7-EBE2-4D6F-91C4-E2725171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C8AF-0583-4364-9635-B645088F7907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EEA545BA-0E7B-4118-BCFE-D2646AC2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00" y="239300"/>
            <a:ext cx="2199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Triângulos</a:t>
            </a:r>
          </a:p>
        </p:txBody>
      </p:sp>
      <p:graphicFrame>
        <p:nvGraphicFramePr>
          <p:cNvPr id="18451" name="Object 19">
            <a:extLst>
              <a:ext uri="{FF2B5EF4-FFF2-40B4-BE49-F238E27FC236}">
                <a16:creationId xmlns:a16="http://schemas.microsoft.com/office/drawing/2014/main" id="{D371D54F-7349-4907-A6EA-A38F1FE0C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962" y="1036009"/>
          <a:ext cx="8305259" cy="194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m de bitmap" r:id="rId3" imgW="6552381" imgH="1314286" progId="Paint.Picture">
                  <p:embed/>
                </p:oleObj>
              </mc:Choice>
              <mc:Fallback>
                <p:oleObj name="Imagem de bitmap" r:id="rId3" imgW="6552381" imgH="1314286" progId="Paint.Picture">
                  <p:embed/>
                  <p:pic>
                    <p:nvPicPr>
                      <p:cNvPr id="18451" name="Object 19">
                        <a:extLst>
                          <a:ext uri="{FF2B5EF4-FFF2-40B4-BE49-F238E27FC236}">
                            <a16:creationId xmlns:a16="http://schemas.microsoft.com/office/drawing/2014/main" id="{D371D54F-7349-4907-A6EA-A38F1FE0C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962" y="1036009"/>
                        <a:ext cx="8305259" cy="1948784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 Box 20">
            <a:extLst>
              <a:ext uri="{FF2B5EF4-FFF2-40B4-BE49-F238E27FC236}">
                <a16:creationId xmlns:a16="http://schemas.microsoft.com/office/drawing/2014/main" id="{D38C2CFF-D887-4D5F-812D-FD960251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934" y="3851715"/>
            <a:ext cx="3225524" cy="15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25" b="1">
                <a:latin typeface="Verdana" panose="020B0604030504040204" pitchFamily="34" charset="0"/>
              </a:rPr>
              <a:t>Triângulos </a:t>
            </a:r>
            <a:r>
              <a:rPr lang="pt-BR" altLang="pt-BR" sz="1625">
                <a:latin typeface="Verdana" panose="020B0604030504040204" pitchFamily="34" charset="0"/>
              </a:rPr>
              <a:t>são polígonos que possuem três lados.</a:t>
            </a:r>
          </a:p>
          <a:p>
            <a:endParaRPr lang="pt-BR" altLang="pt-BR" sz="1625">
              <a:latin typeface="Verdana" panose="020B0604030504040204" pitchFamily="34" charset="0"/>
            </a:endParaRPr>
          </a:p>
          <a:p>
            <a:r>
              <a:rPr lang="pt-BR" altLang="pt-BR" sz="1625">
                <a:latin typeface="Verdana" panose="020B0604030504040204" pitchFamily="34" charset="0"/>
              </a:rPr>
              <a:t>Possuem também três vértices e três ângulos internos.</a:t>
            </a:r>
          </a:p>
        </p:txBody>
      </p:sp>
      <p:pic>
        <p:nvPicPr>
          <p:cNvPr id="18453" name="Picture 21" descr="geom - 4">
            <a:extLst>
              <a:ext uri="{FF2B5EF4-FFF2-40B4-BE49-F238E27FC236}">
                <a16:creationId xmlns:a16="http://schemas.microsoft.com/office/drawing/2014/main" id="{3A6989A1-9917-4A87-98BE-A8357CCB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32" y="3272811"/>
            <a:ext cx="3076500" cy="26623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5B68951-926A-45E7-8D93-2A30CD69847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153AC6-CEEC-412B-BC67-A15C86248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F4136055-D9D2-4DBF-B6A2-D0AAD991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1D-3731-4B4F-AF1C-20D1DD72422F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EC03286A-8577-46F8-A5BA-FBAA8940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2" y="2938585"/>
            <a:ext cx="5430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Classificação dos triângulos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C904D3-D7F0-4E2F-96E3-E4E7374B11C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0E277B-6D66-49CA-97E0-CFBFBB03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8196" name="Picture 4" descr="Resultado de imagem para classificaÃ§Ã£o dos triangulos">
            <a:extLst>
              <a:ext uri="{FF2B5EF4-FFF2-40B4-BE49-F238E27FC236}">
                <a16:creationId xmlns:a16="http://schemas.microsoft.com/office/drawing/2014/main" id="{0DC8DF56-711D-463E-9F3F-10423C13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45" y="-1"/>
            <a:ext cx="6242737" cy="63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55BADA14-058D-4EC7-8A2B-BF83CE87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327B-124A-4741-A102-A627CCD64B71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3027B792-A1BE-4D02-B12D-3B78E33A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90" y="266263"/>
            <a:ext cx="4485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Desigualdade triangular</a:t>
            </a:r>
          </a:p>
        </p:txBody>
      </p:sp>
      <p:graphicFrame>
        <p:nvGraphicFramePr>
          <p:cNvPr id="43024" name="Object 16">
            <a:extLst>
              <a:ext uri="{FF2B5EF4-FFF2-40B4-BE49-F238E27FC236}">
                <a16:creationId xmlns:a16="http://schemas.microsoft.com/office/drawing/2014/main" id="{C23610D6-0D3A-49D8-BB99-CCB78A474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5322" y="929972"/>
          <a:ext cx="3364518" cy="212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m de bitmap" r:id="rId3" imgW="2333333" imgH="1276190" progId="Paint.Picture">
                  <p:embed/>
                </p:oleObj>
              </mc:Choice>
              <mc:Fallback>
                <p:oleObj name="Imagem de bitmap" r:id="rId3" imgW="2333333" imgH="1276190" progId="Paint.Picture">
                  <p:embed/>
                  <p:pic>
                    <p:nvPicPr>
                      <p:cNvPr id="43024" name="Object 16">
                        <a:extLst>
                          <a:ext uri="{FF2B5EF4-FFF2-40B4-BE49-F238E27FC236}">
                            <a16:creationId xmlns:a16="http://schemas.microsoft.com/office/drawing/2014/main" id="{C23610D6-0D3A-49D8-BB99-CCB78A474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322" y="929972"/>
                        <a:ext cx="3364518" cy="212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Text Box 17">
            <a:extLst>
              <a:ext uri="{FF2B5EF4-FFF2-40B4-BE49-F238E27FC236}">
                <a16:creationId xmlns:a16="http://schemas.microsoft.com/office/drawing/2014/main" id="{C595076E-BBCD-4DB8-AAFF-F7A9CA282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785" y="3169640"/>
            <a:ext cx="4225709" cy="591064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</a:pPr>
            <a:r>
              <a:rPr lang="pt-BR" altLang="pt-BR" sz="1625">
                <a:latin typeface="Verdana" panose="020B0604030504040204" pitchFamily="34" charset="0"/>
              </a:rPr>
              <a:t>A partir dos segmentos AB, BC e CA, vamos tentar montar um triângulo.</a:t>
            </a:r>
          </a:p>
        </p:txBody>
      </p:sp>
      <p:graphicFrame>
        <p:nvGraphicFramePr>
          <p:cNvPr id="43026" name="Object 18">
            <a:extLst>
              <a:ext uri="{FF2B5EF4-FFF2-40B4-BE49-F238E27FC236}">
                <a16:creationId xmlns:a16="http://schemas.microsoft.com/office/drawing/2014/main" id="{B87C26B0-CF66-4722-BB8B-52613B818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8532" y="1857077"/>
          <a:ext cx="3845982" cy="10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magem de bitmap" r:id="rId5" imgW="2209524" imgH="581106" progId="Paint.Picture">
                  <p:embed/>
                </p:oleObj>
              </mc:Choice>
              <mc:Fallback>
                <p:oleObj name="Imagem de bitmap" r:id="rId5" imgW="2209524" imgH="581106" progId="Paint.Picture">
                  <p:embed/>
                  <p:pic>
                    <p:nvPicPr>
                      <p:cNvPr id="43026" name="Object 18">
                        <a:extLst>
                          <a:ext uri="{FF2B5EF4-FFF2-40B4-BE49-F238E27FC236}">
                            <a16:creationId xmlns:a16="http://schemas.microsoft.com/office/drawing/2014/main" id="{B87C26B0-CF66-4722-BB8B-52613B818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532" y="1857077"/>
                        <a:ext cx="3845982" cy="107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Text Box 19">
            <a:extLst>
              <a:ext uri="{FF2B5EF4-FFF2-40B4-BE49-F238E27FC236}">
                <a16:creationId xmlns:a16="http://schemas.microsoft.com/office/drawing/2014/main" id="{CC2A70C7-72A7-42D4-B37A-346AD216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51" y="3169640"/>
            <a:ext cx="4197050" cy="84113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</a:pPr>
            <a:r>
              <a:rPr lang="pt-BR" altLang="pt-BR" sz="1625">
                <a:latin typeface="Verdana" panose="020B0604030504040204" pitchFamily="34" charset="0"/>
              </a:rPr>
              <a:t>Não foi possível montar o triângulo porque os segmentos CA e AB não se juntaram.</a:t>
            </a:r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735A1524-AC80-451B-A736-911D6E10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53" y="5704493"/>
            <a:ext cx="8815382" cy="59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625" b="1">
                <a:latin typeface="Verdana" panose="020B0604030504040204" pitchFamily="34" charset="0"/>
              </a:rPr>
              <a:t>Em qualquer triângulo, um lado é menor que a soma dos outros dois lados.</a:t>
            </a:r>
          </a:p>
        </p:txBody>
      </p:sp>
      <p:graphicFrame>
        <p:nvGraphicFramePr>
          <p:cNvPr id="43031" name="Object 23">
            <a:extLst>
              <a:ext uri="{FF2B5EF4-FFF2-40B4-BE49-F238E27FC236}">
                <a16:creationId xmlns:a16="http://schemas.microsoft.com/office/drawing/2014/main" id="{A640BE3A-4CE7-4510-B109-8A365BAC9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1084" y="3960617"/>
          <a:ext cx="4228574" cy="15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Imagem de bitmap" r:id="rId7" imgW="3038095" imgH="942857" progId="Paint.Picture">
                  <p:embed/>
                </p:oleObj>
              </mc:Choice>
              <mc:Fallback>
                <p:oleObj name="Imagem de bitmap" r:id="rId7" imgW="3038095" imgH="942857" progId="Paint.Picture">
                  <p:embed/>
                  <p:pic>
                    <p:nvPicPr>
                      <p:cNvPr id="43031" name="Object 23">
                        <a:extLst>
                          <a:ext uri="{FF2B5EF4-FFF2-40B4-BE49-F238E27FC236}">
                            <a16:creationId xmlns:a16="http://schemas.microsoft.com/office/drawing/2014/main" id="{A640BE3A-4CE7-4510-B109-8A365BAC9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084" y="3960617"/>
                        <a:ext cx="4228574" cy="1541832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24">
            <a:extLst>
              <a:ext uri="{FF2B5EF4-FFF2-40B4-BE49-F238E27FC236}">
                <a16:creationId xmlns:a16="http://schemas.microsoft.com/office/drawing/2014/main" id="{4DE7C577-C4D4-4BC0-B8B1-6D9A0208F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155" y="4201350"/>
          <a:ext cx="2470370" cy="129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9" imgW="647640" imgH="647640" progId="Equation.DSMT4">
                  <p:embed/>
                </p:oleObj>
              </mc:Choice>
              <mc:Fallback>
                <p:oleObj name="Equation" r:id="rId9" imgW="647640" imgH="647640" progId="Equation.DSMT4">
                  <p:embed/>
                  <p:pic>
                    <p:nvPicPr>
                      <p:cNvPr id="43032" name="Object 24">
                        <a:extLst>
                          <a:ext uri="{FF2B5EF4-FFF2-40B4-BE49-F238E27FC236}">
                            <a16:creationId xmlns:a16="http://schemas.microsoft.com/office/drawing/2014/main" id="{4DE7C577-C4D4-4BC0-B8B1-6D9A0208F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155" y="4201350"/>
                        <a:ext cx="2470370" cy="12996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58EA20-345C-4E5C-A13D-2FE38027FE9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DCB9958-351F-44FF-BD3A-4AB2E84E57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275AE5-F721-4422-A72C-1EEDEE6C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882A-4E3C-4CA4-B569-4FD3A98D79C5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FC492BF5-34F7-46F3-8664-A32B90DF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81" y="530185"/>
            <a:ext cx="8165201" cy="4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237" tIns="42243" rIns="81237" bIns="42243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 internos e externos de um triângulo</a:t>
            </a:r>
          </a:p>
        </p:txBody>
      </p:sp>
      <p:graphicFrame>
        <p:nvGraphicFramePr>
          <p:cNvPr id="45072" name="Object 16">
            <a:extLst>
              <a:ext uri="{FF2B5EF4-FFF2-40B4-BE49-F238E27FC236}">
                <a16:creationId xmlns:a16="http://schemas.microsoft.com/office/drawing/2014/main" id="{DBB13557-253C-46A1-AF0F-4792066B3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6359" y="1268144"/>
          <a:ext cx="4189885" cy="413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Imagem de bitmap" r:id="rId3" imgW="2895238" imgH="2495238" progId="Paint.Picture">
                  <p:embed/>
                </p:oleObj>
              </mc:Choice>
              <mc:Fallback>
                <p:oleObj name="Imagem de bitmap" r:id="rId3" imgW="2895238" imgH="2495238" progId="Paint.Picture">
                  <p:embed/>
                  <p:pic>
                    <p:nvPicPr>
                      <p:cNvPr id="45072" name="Object 16">
                        <a:extLst>
                          <a:ext uri="{FF2B5EF4-FFF2-40B4-BE49-F238E27FC236}">
                            <a16:creationId xmlns:a16="http://schemas.microsoft.com/office/drawing/2014/main" id="{DBB13557-253C-46A1-AF0F-4792066B3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59" y="1268144"/>
                        <a:ext cx="4189885" cy="413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Text Box 17">
            <a:extLst>
              <a:ext uri="{FF2B5EF4-FFF2-40B4-BE49-F238E27FC236}">
                <a16:creationId xmlns:a16="http://schemas.microsoft.com/office/drawing/2014/main" id="{D78BFEA6-833B-41D6-8887-19D01E3D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44" y="1140869"/>
            <a:ext cx="5659351" cy="479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 dirty="0">
                <a:latin typeface="Verdana" panose="020B0604030504040204" pitchFamily="34" charset="0"/>
              </a:rPr>
              <a:t>Ângulos internos </a:t>
            </a:r>
            <a:r>
              <a:rPr lang="pt-BR" altLang="pt-BR" dirty="0">
                <a:latin typeface="Verdana" panose="020B0604030504040204" pitchFamily="34" charset="0"/>
              </a:rPr>
              <a:t>são ângulos formados pelos lados do triângulo que estão do lado de dentro.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a</a:t>
            </a:r>
            <a:r>
              <a:rPr lang="pt-BR" altLang="pt-BR" dirty="0">
                <a:latin typeface="Verdana" panose="020B0604030504040204" pitchFamily="34" charset="0"/>
              </a:rPr>
              <a:t>,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b</a:t>
            </a:r>
            <a:r>
              <a:rPr lang="pt-BR" altLang="pt-BR" dirty="0">
                <a:latin typeface="Verdana" panose="020B0604030504040204" pitchFamily="34" charset="0"/>
              </a:rPr>
              <a:t>, e</a:t>
            </a:r>
            <a:r>
              <a:rPr lang="pt-BR" altLang="pt-BR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c</a:t>
            </a:r>
            <a:r>
              <a:rPr lang="pt-BR" altLang="pt-BR" dirty="0">
                <a:latin typeface="Verdana" panose="020B0604030504040204" pitchFamily="34" charset="0"/>
              </a:rPr>
              <a:t> são ângulos internos do triângulo.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Se prolongarmos o segmento AB obtemos o ângulo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d</a:t>
            </a:r>
            <a:r>
              <a:rPr lang="pt-BR" altLang="pt-BR" dirty="0">
                <a:latin typeface="Verdana" panose="020B0604030504040204" pitchFamily="34" charset="0"/>
              </a:rPr>
              <a:t>. Prolongando o segmento CB obtemos o ângulo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</a:t>
            </a:r>
            <a:r>
              <a:rPr lang="pt-BR" altLang="pt-BR" dirty="0" err="1"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prolongando o segmento AC obtemos o ângulo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f</a:t>
            </a:r>
            <a:r>
              <a:rPr lang="pt-BR" altLang="pt-BR" dirty="0">
                <a:latin typeface="Verdana" panose="020B0604030504040204" pitchFamily="34" charset="0"/>
              </a:rPr>
              <a:t>.</a:t>
            </a:r>
          </a:p>
          <a:p>
            <a:endParaRPr lang="pt-BR" altLang="pt-BR" dirty="0">
              <a:solidFill>
                <a:srgbClr val="3366FF"/>
              </a:solidFill>
              <a:latin typeface="Verdana" panose="020B0604030504040204" pitchFamily="34" charset="0"/>
            </a:endParaRPr>
          </a:p>
          <a:p>
            <a:r>
              <a:rPr lang="pt-BR" altLang="pt-BR" b="1" dirty="0">
                <a:latin typeface="Verdana" panose="020B0604030504040204" pitchFamily="34" charset="0"/>
              </a:rPr>
              <a:t>Ângulos externos</a:t>
            </a:r>
            <a:r>
              <a:rPr lang="pt-BR" altLang="pt-BR" dirty="0">
                <a:latin typeface="Verdana" panose="020B0604030504040204" pitchFamily="34" charset="0"/>
              </a:rPr>
              <a:t> são ângulos que estão fora do triângulo.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d</a:t>
            </a:r>
            <a:r>
              <a:rPr lang="pt-BR" altLang="pt-BR" dirty="0">
                <a:latin typeface="Verdana" panose="020B0604030504040204" pitchFamily="34" charset="0"/>
              </a:rPr>
              <a:t>,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</a:t>
            </a:r>
            <a:r>
              <a:rPr lang="pt-BR" altLang="pt-BR" dirty="0" err="1"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f </a:t>
            </a:r>
            <a:r>
              <a:rPr lang="pt-BR" altLang="pt-BR" dirty="0">
                <a:latin typeface="Verdana" panose="020B0604030504040204" pitchFamily="34" charset="0"/>
              </a:rPr>
              <a:t>são ângulos externos do triângulo.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8B832F-C74D-40D5-B72C-C4C801D969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001446-05F0-4C40-B832-56E74E9F0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AEB02DAF-4C78-47DD-AC6E-52B27F8A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B9A8-8A63-40F3-8964-6692FC274A81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5C06F989-CBF6-4F32-83F1-F55ED02F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781" y="419850"/>
            <a:ext cx="4846433" cy="4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37" tIns="42243" rIns="81237" bIns="42243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Soma dos ângulos internos</a:t>
            </a:r>
            <a:endParaRPr lang="pt-BR" altLang="pt-BR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7117" name="Object 13">
            <a:extLst>
              <a:ext uri="{FF2B5EF4-FFF2-40B4-BE49-F238E27FC236}">
                <a16:creationId xmlns:a16="http://schemas.microsoft.com/office/drawing/2014/main" id="{8EDC0B8D-D38B-4860-BC2F-99C83C32F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207" y="889850"/>
          <a:ext cx="3512109" cy="186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Imagem de bitmap" r:id="rId3" imgW="2228571" imgH="1123810" progId="Paint.Picture">
                  <p:embed/>
                </p:oleObj>
              </mc:Choice>
              <mc:Fallback>
                <p:oleObj name="Imagem de bitmap" r:id="rId3" imgW="2228571" imgH="1123810" progId="Paint.Picture">
                  <p:embed/>
                  <p:pic>
                    <p:nvPicPr>
                      <p:cNvPr id="47117" name="Object 13">
                        <a:extLst>
                          <a:ext uri="{FF2B5EF4-FFF2-40B4-BE49-F238E27FC236}">
                            <a16:creationId xmlns:a16="http://schemas.microsoft.com/office/drawing/2014/main" id="{8EDC0B8D-D38B-4860-BC2F-99C83C32F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207" y="889850"/>
                        <a:ext cx="3512109" cy="1862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>
            <a:extLst>
              <a:ext uri="{FF2B5EF4-FFF2-40B4-BE49-F238E27FC236}">
                <a16:creationId xmlns:a16="http://schemas.microsoft.com/office/drawing/2014/main" id="{EE7F8888-B00F-4481-9C22-B4BA28BB9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5809" y="3179672"/>
          <a:ext cx="4191319" cy="234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Imagem de bitmap" r:id="rId5" imgW="2723810" imgH="1314286" progId="Paint.Picture">
                  <p:embed/>
                </p:oleObj>
              </mc:Choice>
              <mc:Fallback>
                <p:oleObj name="Imagem de bitmap" r:id="rId5" imgW="2723810" imgH="1314286" progId="Paint.Picture">
                  <p:embed/>
                  <p:pic>
                    <p:nvPicPr>
                      <p:cNvPr id="47118" name="Object 14">
                        <a:extLst>
                          <a:ext uri="{FF2B5EF4-FFF2-40B4-BE49-F238E27FC236}">
                            <a16:creationId xmlns:a16="http://schemas.microsoft.com/office/drawing/2014/main" id="{EE7F8888-B00F-4481-9C22-B4BA28BB9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809" y="3179672"/>
                        <a:ext cx="4191319" cy="234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Text Box 15">
            <a:extLst>
              <a:ext uri="{FF2B5EF4-FFF2-40B4-BE49-F238E27FC236}">
                <a16:creationId xmlns:a16="http://schemas.microsoft.com/office/drawing/2014/main" id="{1F3ABED0-3595-4B56-9B3F-6E404948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476" y="960409"/>
            <a:ext cx="5494959" cy="341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latin typeface="Verdana" panose="020B0604030504040204" pitchFamily="34" charset="0"/>
              </a:rPr>
              <a:t>Vejamos o triângulo ABC.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Pelo vértice traçamos a reta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r</a:t>
            </a:r>
            <a:r>
              <a:rPr lang="pt-BR" altLang="pt-BR" dirty="0">
                <a:latin typeface="Verdana" panose="020B0604030504040204" pitchFamily="34" charset="0"/>
              </a:rPr>
              <a:t>, paralela a lado BC e assim formamos os ângulos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1</a:t>
            </a:r>
            <a:r>
              <a:rPr lang="pt-BR" altLang="pt-BR" dirty="0">
                <a:latin typeface="Verdana" panose="020B0604030504040204" pitchFamily="34" charset="0"/>
              </a:rPr>
              <a:t> e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a</a:t>
            </a:r>
            <a:r>
              <a:rPr lang="pt-BR" altLang="pt-BR" b="1" dirty="0">
                <a:latin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</a:rPr>
              <a:t>e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são alternos internos, logo são congruentes (tem a mesma medida).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b</a:t>
            </a:r>
            <a:r>
              <a:rPr lang="pt-BR" altLang="pt-BR" dirty="0">
                <a:latin typeface="Verdana" panose="020B0604030504040204" pitchFamily="34" charset="0"/>
              </a:rPr>
              <a:t> e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1</a:t>
            </a:r>
            <a:r>
              <a:rPr lang="pt-BR" altLang="pt-BR" b="1" dirty="0">
                <a:latin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</a:rPr>
              <a:t>são alternos internos, logo são congruentes (tem a mesma medida).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Assim:</a:t>
            </a:r>
          </a:p>
        </p:txBody>
      </p:sp>
      <p:graphicFrame>
        <p:nvGraphicFramePr>
          <p:cNvPr id="47120" name="Object 16">
            <a:extLst>
              <a:ext uri="{FF2B5EF4-FFF2-40B4-BE49-F238E27FC236}">
                <a16:creationId xmlns:a16="http://schemas.microsoft.com/office/drawing/2014/main" id="{C05EB146-CB5B-455D-A7E1-75BBEAB5A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9417" y="4037995"/>
          <a:ext cx="2830036" cy="113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7" imgW="1282680" imgH="634680" progId="Equation.DSMT4">
                  <p:embed/>
                </p:oleObj>
              </mc:Choice>
              <mc:Fallback>
                <p:oleObj name="Equation" r:id="rId7" imgW="1282680" imgH="634680" progId="Equation.DSMT4">
                  <p:embed/>
                  <p:pic>
                    <p:nvPicPr>
                      <p:cNvPr id="47120" name="Object 16">
                        <a:extLst>
                          <a:ext uri="{FF2B5EF4-FFF2-40B4-BE49-F238E27FC236}">
                            <a16:creationId xmlns:a16="http://schemas.microsoft.com/office/drawing/2014/main" id="{C05EB146-CB5B-455D-A7E1-75BBEAB5A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417" y="4037995"/>
                        <a:ext cx="2830036" cy="1130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Text Box 17">
            <a:extLst>
              <a:ext uri="{FF2B5EF4-FFF2-40B4-BE49-F238E27FC236}">
                <a16:creationId xmlns:a16="http://schemas.microsoft.com/office/drawing/2014/main" id="{F2DC55CC-F94E-414F-83CE-231C2DDC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831" y="5360590"/>
            <a:ext cx="3087963" cy="841133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625" b="1">
                <a:latin typeface="Verdana" panose="020B0604030504040204" pitchFamily="34" charset="0"/>
              </a:rPr>
              <a:t>A soma dos ângulos internos de qualquer triângulo resulta 180°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0D2140-EEB6-4F81-A77A-3518A0F4DBB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8326DE3-7559-4D83-A7C9-7EAD8FDD6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4F436E1-0F65-43FE-AAF7-1E1EDCD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68B9A8-8A63-40F3-8964-6692FC274A81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FF45F-6127-440D-8176-DFB88D912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18B07-2EB3-49D8-A83E-4DFC27BD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484" name="Picture 4" descr="Resultado de imagem para area triangulo">
            <a:extLst>
              <a:ext uri="{FF2B5EF4-FFF2-40B4-BE49-F238E27FC236}">
                <a16:creationId xmlns:a16="http://schemas.microsoft.com/office/drawing/2014/main" id="{6C49D054-FD6E-4010-A55F-F4ED6621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27" y="1591"/>
            <a:ext cx="7469945" cy="63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3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4F436E1-0F65-43FE-AAF7-1E1EDCD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68B9A8-8A63-40F3-8964-6692FC274A81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FF45F-6127-440D-8176-DFB88D912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18B07-2EB3-49D8-A83E-4DFC27BD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7" name="Picture 2" descr="Resultado de imagem para triÃ¢ngulo equilÃ¡tero">
            <a:extLst>
              <a:ext uri="{FF2B5EF4-FFF2-40B4-BE49-F238E27FC236}">
                <a16:creationId xmlns:a16="http://schemas.microsoft.com/office/drawing/2014/main" id="{18E1724B-ED39-4279-B6DA-07561B3BC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/>
          <a:stretch/>
        </p:blipFill>
        <p:spPr bwMode="auto">
          <a:xfrm>
            <a:off x="1524000" y="627917"/>
            <a:ext cx="9144000" cy="5591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0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4F436E1-0F65-43FE-AAF7-1E1EDCD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68B9A8-8A63-40F3-8964-6692FC274A81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FF45F-6127-440D-8176-DFB88D912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18B07-2EB3-49D8-A83E-4DFC27BD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9698" name="Picture 2" descr="Resultado de imagem para relaÃ§Ãµes metricas triangulo retangulo">
            <a:extLst>
              <a:ext uri="{FF2B5EF4-FFF2-40B4-BE49-F238E27FC236}">
                <a16:creationId xmlns:a16="http://schemas.microsoft.com/office/drawing/2014/main" id="{E1703403-B465-4A3F-981F-7E7EF3C0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80" y="179719"/>
            <a:ext cx="6677439" cy="61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9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194E149-E227-4F76-8AD9-E3D444AFA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8868" r="23478" b="26946"/>
          <a:stretch/>
        </p:blipFill>
        <p:spPr>
          <a:xfrm>
            <a:off x="0" y="26505"/>
            <a:ext cx="12161100" cy="63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m para &quot;NO QUE DIZ RESPEITO AO DESEMPENHO, AO COMPROMISSO&quot;">
            <a:extLst>
              <a:ext uri="{FF2B5EF4-FFF2-40B4-BE49-F238E27FC236}">
                <a16:creationId xmlns:a16="http://schemas.microsoft.com/office/drawing/2014/main" id="{ACDC5B58-F935-452B-A7B2-3AD8191B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7" y="0"/>
            <a:ext cx="9164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2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C790C2-05A1-4313-B22E-AF84B485C58E}"/>
              </a:ext>
            </a:extLst>
          </p:cNvPr>
          <p:cNvSpPr txBox="1"/>
          <p:nvPr/>
        </p:nvSpPr>
        <p:spPr>
          <a:xfrm>
            <a:off x="357808" y="198783"/>
            <a:ext cx="651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TRAPÉZIO: POSSUI UM PAR DE LADOS PARALELOS</a:t>
            </a:r>
          </a:p>
        </p:txBody>
      </p:sp>
      <p:pic>
        <p:nvPicPr>
          <p:cNvPr id="15362" name="Picture 2" descr="Resultado de imagem para trapÃ©zio">
            <a:extLst>
              <a:ext uri="{FF2B5EF4-FFF2-40B4-BE49-F238E27FC236}">
                <a16:creationId xmlns:a16="http://schemas.microsoft.com/office/drawing/2014/main" id="{C7A2C325-4ED6-474A-BF8E-7637625E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53" y="660448"/>
            <a:ext cx="8554094" cy="30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trapÃ©zio propriedades">
            <a:extLst>
              <a:ext uri="{FF2B5EF4-FFF2-40B4-BE49-F238E27FC236}">
                <a16:creationId xmlns:a16="http://schemas.microsoft.com/office/drawing/2014/main" id="{FD428F8F-7069-41EE-B5D2-BA292A2B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3581698"/>
            <a:ext cx="3870860" cy="2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m para trapÃ©zio AREA">
            <a:extLst>
              <a:ext uri="{FF2B5EF4-FFF2-40B4-BE49-F238E27FC236}">
                <a16:creationId xmlns:a16="http://schemas.microsoft.com/office/drawing/2014/main" id="{9AAD9FE6-31A5-415D-B5A3-07432751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77" y="3535280"/>
            <a:ext cx="4196403" cy="27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1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5CCC67-C2AA-4A8C-8520-FFAC742E7C91}"/>
              </a:ext>
            </a:extLst>
          </p:cNvPr>
          <p:cNvSpPr txBox="1"/>
          <p:nvPr/>
        </p:nvSpPr>
        <p:spPr>
          <a:xfrm>
            <a:off x="357808" y="198783"/>
            <a:ext cx="804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PARALELOGRAMO: POSSUI DOIS PARES DE LADOS PARALELOS</a:t>
            </a:r>
          </a:p>
        </p:txBody>
      </p:sp>
      <p:pic>
        <p:nvPicPr>
          <p:cNvPr id="7" name="Picture 2" descr="Resultado de imagem para PARALELOGRAMO PROPRIEDADES">
            <a:extLst>
              <a:ext uri="{FF2B5EF4-FFF2-40B4-BE49-F238E27FC236}">
                <a16:creationId xmlns:a16="http://schemas.microsoft.com/office/drawing/2014/main" id="{6BECD7E6-AE48-4552-AB0B-0AB9A009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5024" r="9420" b="26764"/>
          <a:stretch/>
        </p:blipFill>
        <p:spPr bwMode="auto">
          <a:xfrm>
            <a:off x="357808" y="836770"/>
            <a:ext cx="7485822" cy="4501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PARALELOGRAMO ÃREA">
            <a:extLst>
              <a:ext uri="{FF2B5EF4-FFF2-40B4-BE49-F238E27FC236}">
                <a16:creationId xmlns:a16="http://schemas.microsoft.com/office/drawing/2014/main" id="{76619AED-C688-444C-8A96-C322CA88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30" y="1638160"/>
            <a:ext cx="4348370" cy="28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9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06B69E-8150-4E4B-BEC6-7E8780B9E97F}"/>
              </a:ext>
            </a:extLst>
          </p:cNvPr>
          <p:cNvSpPr txBox="1"/>
          <p:nvPr/>
        </p:nvSpPr>
        <p:spPr>
          <a:xfrm>
            <a:off x="357808" y="198783"/>
            <a:ext cx="996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RETÂNGULO: POSSUI OS QUATRO ÂNGULOS INTERNOS RETOS (EQUIÂNGULO)</a:t>
            </a:r>
          </a:p>
        </p:txBody>
      </p:sp>
      <p:pic>
        <p:nvPicPr>
          <p:cNvPr id="17410" name="Picture 2" descr="Resultado de imagem para RETÃNGULO PROPRIEDADES">
            <a:extLst>
              <a:ext uri="{FF2B5EF4-FFF2-40B4-BE49-F238E27FC236}">
                <a16:creationId xmlns:a16="http://schemas.microsoft.com/office/drawing/2014/main" id="{EE0487A3-6321-4911-BFCB-42DD4CC7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791"/>
            <a:ext cx="6440557" cy="48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m para RETÃNGULO AREA">
            <a:extLst>
              <a:ext uri="{FF2B5EF4-FFF2-40B4-BE49-F238E27FC236}">
                <a16:creationId xmlns:a16="http://schemas.microsoft.com/office/drawing/2014/main" id="{F09488E6-2323-4A3B-AB76-EDE52D69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715052"/>
            <a:ext cx="5141843" cy="34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9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2174F79-6FFF-4411-A4D0-30B0E2D30600}"/>
              </a:ext>
            </a:extLst>
          </p:cNvPr>
          <p:cNvSpPr txBox="1"/>
          <p:nvPr/>
        </p:nvSpPr>
        <p:spPr>
          <a:xfrm>
            <a:off x="357808" y="198783"/>
            <a:ext cx="895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LOSANGO: POSSUI OS QUATRO LADOS CONGRUENTES (EQUILÁTERO)</a:t>
            </a:r>
          </a:p>
        </p:txBody>
      </p:sp>
      <p:pic>
        <p:nvPicPr>
          <p:cNvPr id="7" name="Picture 2" descr="Resultado de imagem para losango propriedades">
            <a:extLst>
              <a:ext uri="{FF2B5EF4-FFF2-40B4-BE49-F238E27FC236}">
                <a16:creationId xmlns:a16="http://schemas.microsoft.com/office/drawing/2014/main" id="{8102378C-716E-4836-9635-6EB3AF064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1026" r="1806" b="12458"/>
          <a:stretch/>
        </p:blipFill>
        <p:spPr bwMode="auto">
          <a:xfrm>
            <a:off x="357808" y="1815549"/>
            <a:ext cx="5777947" cy="3034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m relacionada">
            <a:extLst>
              <a:ext uri="{FF2B5EF4-FFF2-40B4-BE49-F238E27FC236}">
                <a16:creationId xmlns:a16="http://schemas.microsoft.com/office/drawing/2014/main" id="{2500B894-283B-4980-AA98-619DFF4B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46" y="1474304"/>
            <a:ext cx="5560946" cy="37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9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9460" name="Picture 4" descr="Imagem relacionada">
            <a:extLst>
              <a:ext uri="{FF2B5EF4-FFF2-40B4-BE49-F238E27FC236}">
                <a16:creationId xmlns:a16="http://schemas.microsoft.com/office/drawing/2014/main" id="{69A7D5BD-6B10-47D5-8E61-147A3C3C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82"/>
            <a:ext cx="8261616" cy="53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898645-7E3B-451F-BDC3-EDEA1B6880D7}"/>
              </a:ext>
            </a:extLst>
          </p:cNvPr>
          <p:cNvSpPr txBox="1"/>
          <p:nvPr/>
        </p:nvSpPr>
        <p:spPr>
          <a:xfrm>
            <a:off x="7063410" y="278297"/>
            <a:ext cx="479728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Portanto:</a:t>
            </a:r>
          </a:p>
          <a:p>
            <a:r>
              <a:rPr lang="pt-BR" dirty="0"/>
              <a:t>* Quadrado é  o quadrilátero regular, equilátero e equiângulo.</a:t>
            </a:r>
          </a:p>
          <a:p>
            <a:r>
              <a:rPr lang="pt-BR" dirty="0"/>
              <a:t>* Possui todas as propriedades de um retângulo e de </a:t>
            </a:r>
            <a:r>
              <a:rPr lang="pt-BR" sz="2000" dirty="0"/>
              <a:t>um</a:t>
            </a:r>
            <a:r>
              <a:rPr lang="pt-BR" dirty="0"/>
              <a:t> losango.</a:t>
            </a:r>
          </a:p>
        </p:txBody>
      </p:sp>
      <p:pic>
        <p:nvPicPr>
          <p:cNvPr id="19462" name="Picture 6" descr="Resultado de imagem para area quadrado">
            <a:extLst>
              <a:ext uri="{FF2B5EF4-FFF2-40B4-BE49-F238E27FC236}">
                <a16:creationId xmlns:a16="http://schemas.microsoft.com/office/drawing/2014/main" id="{1129A756-1234-4BCC-BE0C-0E05D232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3684057"/>
            <a:ext cx="4068417" cy="27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0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7B4E886-7F5E-4B61-99D7-62672767351F}"/>
              </a:ext>
            </a:extLst>
          </p:cNvPr>
          <p:cNvGrpSpPr/>
          <p:nvPr/>
        </p:nvGrpSpPr>
        <p:grpSpPr>
          <a:xfrm>
            <a:off x="2111432" y="225287"/>
            <a:ext cx="7969136" cy="5983097"/>
            <a:chOff x="2111432" y="225287"/>
            <a:chExt cx="7969136" cy="5983097"/>
          </a:xfrm>
        </p:grpSpPr>
        <p:pic>
          <p:nvPicPr>
            <p:cNvPr id="25606" name="Picture 6" descr="Resultado de imagem para area hexagono regular">
              <a:extLst>
                <a:ext uri="{FF2B5EF4-FFF2-40B4-BE49-F238E27FC236}">
                  <a16:creationId xmlns:a16="http://schemas.microsoft.com/office/drawing/2014/main" id="{C72F6327-8125-46FE-BD9D-0E8272723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432" y="225287"/>
              <a:ext cx="7969136" cy="598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62D9491-9A6C-45B6-9448-BCC7FD83EBA7}"/>
                </a:ext>
              </a:extLst>
            </p:cNvPr>
            <p:cNvSpPr/>
            <p:nvPr/>
          </p:nvSpPr>
          <p:spPr>
            <a:xfrm>
              <a:off x="8704510" y="298174"/>
              <a:ext cx="1139687" cy="278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0F01D0-623E-4447-9C2D-86A420A2A8FE}"/>
              </a:ext>
            </a:extLst>
          </p:cNvPr>
          <p:cNvSpPr txBox="1"/>
          <p:nvPr/>
        </p:nvSpPr>
        <p:spPr>
          <a:xfrm>
            <a:off x="2111432" y="1007165"/>
            <a:ext cx="618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 TRIÂNGULOS EQUILÁTEROS</a:t>
            </a:r>
          </a:p>
        </p:txBody>
      </p:sp>
    </p:spTree>
    <p:extLst>
      <p:ext uri="{BB962C8B-B14F-4D97-AF65-F5344CB8AC3E}">
        <p14:creationId xmlns:p14="http://schemas.microsoft.com/office/powerpoint/2010/main" val="18475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4578" name="Picture 2" descr="Resultado de imagem para area poligono inscrito">
            <a:extLst>
              <a:ext uri="{FF2B5EF4-FFF2-40B4-BE49-F238E27FC236}">
                <a16:creationId xmlns:a16="http://schemas.microsoft.com/office/drawing/2014/main" id="{7872B58E-D5E8-4DA1-A817-6E990812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39" y="0"/>
            <a:ext cx="5976321" cy="63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5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6630" name="Picture 6" descr="Resultado de imagem para diagonais de um poligono">
            <a:extLst>
              <a:ext uri="{FF2B5EF4-FFF2-40B4-BE49-F238E27FC236}">
                <a16:creationId xmlns:a16="http://schemas.microsoft.com/office/drawing/2014/main" id="{360B1638-3A9A-4157-AAD9-6D19DA0A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4" y="1655796"/>
            <a:ext cx="5931738" cy="35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AF36F255-595F-44D2-B8F5-EEFF30EBD5DD}"/>
              </a:ext>
            </a:extLst>
          </p:cNvPr>
          <p:cNvGrpSpPr/>
          <p:nvPr/>
        </p:nvGrpSpPr>
        <p:grpSpPr>
          <a:xfrm>
            <a:off x="0" y="1096617"/>
            <a:ext cx="6213194" cy="4664765"/>
            <a:chOff x="0" y="1096617"/>
            <a:chExt cx="6213194" cy="466476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E6B43C81-A1AE-4E3D-BF0E-9D63349C2D74}"/>
                </a:ext>
              </a:extLst>
            </p:cNvPr>
            <p:cNvGrpSpPr/>
            <p:nvPr/>
          </p:nvGrpSpPr>
          <p:grpSpPr>
            <a:xfrm>
              <a:off x="0" y="1096617"/>
              <a:ext cx="6213194" cy="4664765"/>
              <a:chOff x="0" y="1096617"/>
              <a:chExt cx="6213194" cy="4664765"/>
            </a:xfrm>
          </p:grpSpPr>
          <p:pic>
            <p:nvPicPr>
              <p:cNvPr id="26628" name="Picture 4" descr="Resultado de imagem para soma dos angulos externos de um poligono">
                <a:extLst>
                  <a:ext uri="{FF2B5EF4-FFF2-40B4-BE49-F238E27FC236}">
                    <a16:creationId xmlns:a16="http://schemas.microsoft.com/office/drawing/2014/main" id="{64A99271-0EBF-4F98-8A91-C7A5A73FE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96617"/>
                <a:ext cx="6213194" cy="4664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517028C-AC73-4956-8138-60A0DFCD323B}"/>
                  </a:ext>
                </a:extLst>
              </p:cNvPr>
              <p:cNvSpPr/>
              <p:nvPr/>
            </p:nvSpPr>
            <p:spPr>
              <a:xfrm>
                <a:off x="3988904" y="5141843"/>
                <a:ext cx="21070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A715CE6-BA42-48C1-98E5-ED0A93ADC3C4}"/>
                </a:ext>
              </a:extLst>
            </p:cNvPr>
            <p:cNvSpPr txBox="1"/>
            <p:nvPr/>
          </p:nvSpPr>
          <p:spPr>
            <a:xfrm>
              <a:off x="3053588" y="2741618"/>
              <a:ext cx="4780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3600" b="1" dirty="0"/>
                <a:t>S</a:t>
              </a:r>
              <a:r>
                <a:rPr lang="pt-BR" sz="3600" b="1" baseline="-25000" dirty="0"/>
                <a:t>i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015C46F-66FD-4A16-AD47-1D0F70BA0AC2}"/>
                </a:ext>
              </a:extLst>
            </p:cNvPr>
            <p:cNvSpPr txBox="1"/>
            <p:nvPr/>
          </p:nvSpPr>
          <p:spPr>
            <a:xfrm>
              <a:off x="3015917" y="4196474"/>
              <a:ext cx="5533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3600" b="1"/>
                <a:t>S</a:t>
              </a:r>
              <a:r>
                <a:rPr lang="pt-BR" sz="3600" b="1" baseline="-25000"/>
                <a:t>e</a:t>
              </a:r>
              <a:endParaRPr lang="pt-BR" sz="3600" b="1" baseline="-25000" dirty="0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B1726347-2D2E-43CC-B7B8-5441D0B5E6C5}"/>
              </a:ext>
            </a:extLst>
          </p:cNvPr>
          <p:cNvSpPr/>
          <p:nvPr/>
        </p:nvSpPr>
        <p:spPr>
          <a:xfrm>
            <a:off x="3897426" y="3260683"/>
            <a:ext cx="17745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113660B-D110-4C4A-A4AF-AA9CE11BCA93}"/>
              </a:ext>
            </a:extLst>
          </p:cNvPr>
          <p:cNvSpPr/>
          <p:nvPr/>
        </p:nvSpPr>
        <p:spPr>
          <a:xfrm>
            <a:off x="3873388" y="4611972"/>
            <a:ext cx="17745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0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6C9F406-B564-431F-8A19-4FD66568C310}"/>
              </a:ext>
            </a:extLst>
          </p:cNvPr>
          <p:cNvGrpSpPr/>
          <p:nvPr/>
        </p:nvGrpSpPr>
        <p:grpSpPr>
          <a:xfrm>
            <a:off x="2308363" y="347869"/>
            <a:ext cx="7575274" cy="5910470"/>
            <a:chOff x="2308363" y="347869"/>
            <a:chExt cx="7575274" cy="5910470"/>
          </a:xfrm>
        </p:grpSpPr>
        <p:pic>
          <p:nvPicPr>
            <p:cNvPr id="27650" name="Picture 2" descr="Resultado de imagem para relaÃ§Ãµes metricas circunferÃªncia">
              <a:extLst>
                <a:ext uri="{FF2B5EF4-FFF2-40B4-BE49-F238E27FC236}">
                  <a16:creationId xmlns:a16="http://schemas.microsoft.com/office/drawing/2014/main" id="{516370AC-027B-40BE-8D56-38927A551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63" y="347869"/>
              <a:ext cx="7575274" cy="568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0106D4-5E90-40EC-BA26-78ECDB21E4FD}"/>
                </a:ext>
              </a:extLst>
            </p:cNvPr>
            <p:cNvSpPr/>
            <p:nvPr/>
          </p:nvSpPr>
          <p:spPr>
            <a:xfrm>
              <a:off x="6825833" y="5796674"/>
              <a:ext cx="25169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7731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2530" name="Picture 2" descr="Resultado de imagem para area circulo">
            <a:extLst>
              <a:ext uri="{FF2B5EF4-FFF2-40B4-BE49-F238E27FC236}">
                <a16:creationId xmlns:a16="http://schemas.microsoft.com/office/drawing/2014/main" id="{70CAC929-6D2E-463A-ABE5-698D3510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31" y="1652989"/>
            <a:ext cx="5337737" cy="35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2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69472A8-3255-4BF2-84E3-3D0F525B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C3E-30D7-4516-ABA6-F3E121CB1AC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108" name="Rectangle 36">
            <a:extLst>
              <a:ext uri="{FF2B5EF4-FFF2-40B4-BE49-F238E27FC236}">
                <a16:creationId xmlns:a16="http://schemas.microsoft.com/office/drawing/2014/main" id="{A773CFDE-3C0C-4DA7-ABD9-929A45FB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8186" y="275123"/>
            <a:ext cx="7058491" cy="409819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Primeiros conceitos: reta e </a:t>
            </a:r>
            <a:r>
              <a:rPr lang="pt-BR" altLang="pt-BR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semi-reta</a:t>
            </a:r>
            <a:endParaRPr lang="pt-BR" altLang="pt-BR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109" name="Rectangle 37">
            <a:extLst>
              <a:ext uri="{FF2B5EF4-FFF2-40B4-BE49-F238E27FC236}">
                <a16:creationId xmlns:a16="http://schemas.microsoft.com/office/drawing/2014/main" id="{F6D12A90-6976-4E04-AF42-4BE74F014D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2765" y="990154"/>
            <a:ext cx="7659757" cy="509979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As </a:t>
            </a:r>
            <a:r>
              <a:rPr lang="pt-BR" altLang="pt-BR" sz="2000" b="1" dirty="0">
                <a:latin typeface="Verdana" panose="020B0604030504040204" pitchFamily="34" charset="0"/>
              </a:rPr>
              <a:t>retas </a:t>
            </a:r>
            <a:r>
              <a:rPr lang="pt-BR" altLang="pt-BR" sz="2000" dirty="0">
                <a:latin typeface="Verdana" panose="020B0604030504040204" pitchFamily="34" charset="0"/>
              </a:rPr>
              <a:t>não tem início e não tem fim. Elas são </a:t>
            </a:r>
            <a:r>
              <a:rPr lang="pt-BR" altLang="pt-BR" sz="2000" b="1" dirty="0">
                <a:latin typeface="Verdana" panose="020B0604030504040204" pitchFamily="34" charset="0"/>
              </a:rPr>
              <a:t>infinitas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Para nomear uma reta utilizamos as letras que nomeiam dois pontos quaisquer sobre a reta. O símbolo       sobre as letras, indica que a reta passa sobre os pontos, mas segue infinitamente para ambos os lados. </a:t>
            </a:r>
            <a:br>
              <a:rPr lang="pt-BR" altLang="pt-BR" sz="2000" dirty="0">
                <a:latin typeface="Verdana" panose="020B0604030504040204" pitchFamily="34" charset="0"/>
              </a:rPr>
            </a:br>
            <a:r>
              <a:rPr lang="pt-BR" altLang="pt-BR" sz="2000" dirty="0" err="1">
                <a:latin typeface="Verdana" panose="020B0604030504040204" pitchFamily="34" charset="0"/>
              </a:rPr>
              <a:t>Ex</a:t>
            </a:r>
            <a:r>
              <a:rPr lang="pt-BR" altLang="pt-BR" sz="2000" dirty="0">
                <a:latin typeface="Verdana" panose="020B0604030504040204" pitchFamily="34" charset="0"/>
              </a:rPr>
              <a:t>:                                      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pt-BR" sz="2000" b="1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têm início, mas não tem fim, são </a:t>
            </a:r>
            <a:r>
              <a:rPr lang="pt-BR" altLang="pt-BR" sz="2000" b="1" dirty="0">
                <a:latin typeface="Verdana" panose="020B0604030504040204" pitchFamily="34" charset="0"/>
              </a:rPr>
              <a:t>infinitas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Para nomear uma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</a:t>
            </a:r>
            <a:r>
              <a:rPr lang="pt-BR" altLang="pt-BR" sz="2000" dirty="0">
                <a:latin typeface="Verdana" panose="020B0604030504040204" pitchFamily="34" charset="0"/>
              </a:rPr>
              <a:t> utilizamos as letras que nomeiam o ponto de início e um outro ponto qualquer pelo qual a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</a:t>
            </a:r>
            <a:r>
              <a:rPr lang="pt-BR" altLang="pt-BR" sz="2000" dirty="0">
                <a:latin typeface="Verdana" panose="020B0604030504040204" pitchFamily="34" charset="0"/>
              </a:rPr>
              <a:t> passe. O símbolo </a:t>
            </a:r>
            <a:r>
              <a:rPr lang="pt-BR" altLang="pt-BR" sz="2000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2000" dirty="0">
                <a:latin typeface="Verdana" panose="020B0604030504040204" pitchFamily="34" charset="0"/>
              </a:rPr>
              <a:t>sobre as letras indica a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3119" name="Object 47">
            <a:extLst>
              <a:ext uri="{FF2B5EF4-FFF2-40B4-BE49-F238E27FC236}">
                <a16:creationId xmlns:a16="http://schemas.microsoft.com/office/drawing/2014/main" id="{6F1859DC-64E1-44CD-AAB5-B567E9469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83871"/>
              </p:ext>
            </p:extLst>
          </p:nvPr>
        </p:nvGraphicFramePr>
        <p:xfrm>
          <a:off x="837067" y="3389244"/>
          <a:ext cx="4459632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981080" imgH="253800" progId="Equation.DSMT4">
                  <p:embed/>
                </p:oleObj>
              </mc:Choice>
              <mc:Fallback>
                <p:oleObj name="Equation" r:id="rId4" imgW="1981080" imgH="253800" progId="Equation.DSMT4">
                  <p:embed/>
                  <p:pic>
                    <p:nvPicPr>
                      <p:cNvPr id="3119" name="Object 47">
                        <a:extLst>
                          <a:ext uri="{FF2B5EF4-FFF2-40B4-BE49-F238E27FC236}">
                            <a16:creationId xmlns:a16="http://schemas.microsoft.com/office/drawing/2014/main" id="{6F1859DC-64E1-44CD-AAB5-B567E9469D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67" y="3389244"/>
                        <a:ext cx="4459632" cy="46166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23" name="Picture 51" descr="retas">
            <a:extLst>
              <a:ext uri="{FF2B5EF4-FFF2-40B4-BE49-F238E27FC236}">
                <a16:creationId xmlns:a16="http://schemas.microsoft.com/office/drawing/2014/main" id="{526B4379-4047-4220-AD4C-5CCDDB30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51" y="684942"/>
            <a:ext cx="4192751" cy="50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9B87BB-FDBE-4A31-8E5A-DF9846571E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A5F0ED-2003-4B8B-88E4-E3648CFA6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3554" name="Picture 2" descr="Resultado de imagem para area circulo setor">
            <a:extLst>
              <a:ext uri="{FF2B5EF4-FFF2-40B4-BE49-F238E27FC236}">
                <a16:creationId xmlns:a16="http://schemas.microsoft.com/office/drawing/2014/main" id="{B6797F58-64F7-46F3-971D-CCB35FFD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557"/>
            <a:ext cx="3352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m relacionada">
            <a:extLst>
              <a:ext uri="{FF2B5EF4-FFF2-40B4-BE49-F238E27FC236}">
                <a16:creationId xmlns:a16="http://schemas.microsoft.com/office/drawing/2014/main" id="{98C13048-3875-4044-82C8-4BEA69F9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1" y="1788629"/>
            <a:ext cx="23145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D10FA5-81EC-44DA-9AE4-C1C1F90E199E}"/>
              </a:ext>
            </a:extLst>
          </p:cNvPr>
          <p:cNvSpPr txBox="1"/>
          <p:nvPr/>
        </p:nvSpPr>
        <p:spPr>
          <a:xfrm>
            <a:off x="4704878" y="214880"/>
            <a:ext cx="278223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PARTES DO CÍRCULO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CB98E0-8FD4-40EB-8AEF-26F0BBA54418}"/>
              </a:ext>
            </a:extLst>
          </p:cNvPr>
          <p:cNvSpPr txBox="1"/>
          <p:nvPr/>
        </p:nvSpPr>
        <p:spPr>
          <a:xfrm>
            <a:off x="285281" y="943422"/>
            <a:ext cx="234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SETOR CIRCULAR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9D1569-F8B7-4FBD-BECC-D733DDB8082C}"/>
              </a:ext>
            </a:extLst>
          </p:cNvPr>
          <p:cNvSpPr txBox="1"/>
          <p:nvPr/>
        </p:nvSpPr>
        <p:spPr>
          <a:xfrm>
            <a:off x="35183" y="4724778"/>
            <a:ext cx="2844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REGRA DE TRÊS: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360</a:t>
            </a:r>
            <a:r>
              <a:rPr lang="pt-BR" sz="2000" baseline="30000" dirty="0"/>
              <a:t>0 </a:t>
            </a:r>
            <a:r>
              <a:rPr lang="pt-BR" sz="2000" dirty="0"/>
              <a:t>- - - - - - - - </a:t>
            </a:r>
            <a:r>
              <a:rPr lang="el-GR" sz="2000" dirty="0"/>
              <a:t>π</a:t>
            </a:r>
            <a:r>
              <a:rPr lang="pt-BR" sz="2000" dirty="0"/>
              <a:t>.r</a:t>
            </a:r>
            <a:r>
              <a:rPr lang="pt-BR" sz="2000" baseline="30000" dirty="0"/>
              <a:t>2</a:t>
            </a:r>
          </a:p>
          <a:p>
            <a:pPr algn="ctr"/>
            <a:r>
              <a:rPr lang="pt-BR" sz="2000" dirty="0">
                <a:sym typeface="Symbol" panose="05050102010706020507" pitchFamily="18" charset="2"/>
              </a:rPr>
              <a:t>- - - - - - - - Área do setor</a:t>
            </a: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CD3DD3-A835-49D5-8B1A-74BC32B9DAFE}"/>
              </a:ext>
            </a:extLst>
          </p:cNvPr>
          <p:cNvSpPr txBox="1"/>
          <p:nvPr/>
        </p:nvSpPr>
        <p:spPr>
          <a:xfrm>
            <a:off x="4603730" y="935325"/>
            <a:ext cx="298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SEGMENTO CIRCULAR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A3E9C8-D5C1-4D45-8836-DB1427E45830}"/>
              </a:ext>
            </a:extLst>
          </p:cNvPr>
          <p:cNvSpPr txBox="1"/>
          <p:nvPr/>
        </p:nvSpPr>
        <p:spPr>
          <a:xfrm>
            <a:off x="4604057" y="4973224"/>
            <a:ext cx="235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Área do setor menos</a:t>
            </a:r>
          </a:p>
          <a:p>
            <a:pPr algn="ctr"/>
            <a:r>
              <a:rPr lang="pt-BR" sz="2000" dirty="0"/>
              <a:t>Área do triângulo</a:t>
            </a:r>
          </a:p>
        </p:txBody>
      </p:sp>
      <p:pic>
        <p:nvPicPr>
          <p:cNvPr id="12" name="Picture 4" descr="Resultado de imagem para coroa circular">
            <a:extLst>
              <a:ext uri="{FF2B5EF4-FFF2-40B4-BE49-F238E27FC236}">
                <a16:creationId xmlns:a16="http://schemas.microsoft.com/office/drawing/2014/main" id="{4A568EC6-61F1-4CFA-99AD-DCD912F2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3315"/>
          <a:stretch/>
        </p:blipFill>
        <p:spPr bwMode="auto">
          <a:xfrm>
            <a:off x="8839197" y="1688454"/>
            <a:ext cx="2584174" cy="23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F73AED-CC9D-461E-BC21-9185FCA82EE4}"/>
              </a:ext>
            </a:extLst>
          </p:cNvPr>
          <p:cNvSpPr txBox="1"/>
          <p:nvPr/>
        </p:nvSpPr>
        <p:spPr>
          <a:xfrm>
            <a:off x="8839197" y="943422"/>
            <a:ext cx="24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COROA CIRCULAR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EAF607-F3F5-4C60-8082-AF492A7E6B94}"/>
              </a:ext>
            </a:extLst>
          </p:cNvPr>
          <p:cNvSpPr txBox="1"/>
          <p:nvPr/>
        </p:nvSpPr>
        <p:spPr>
          <a:xfrm>
            <a:off x="9151334" y="4973224"/>
            <a:ext cx="2140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Diferença entre as </a:t>
            </a:r>
          </a:p>
          <a:p>
            <a:pPr algn="ctr"/>
            <a:r>
              <a:rPr lang="pt-BR" sz="2000" dirty="0"/>
              <a:t>áreas dos círculos</a:t>
            </a:r>
          </a:p>
        </p:txBody>
      </p:sp>
    </p:spTree>
    <p:extLst>
      <p:ext uri="{BB962C8B-B14F-4D97-AF65-F5344CB8AC3E}">
        <p14:creationId xmlns:p14="http://schemas.microsoft.com/office/powerpoint/2010/main" val="3626047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m para FRASE ENEM">
            <a:extLst>
              <a:ext uri="{FF2B5EF4-FFF2-40B4-BE49-F238E27FC236}">
                <a16:creationId xmlns:a16="http://schemas.microsoft.com/office/drawing/2014/main" id="{F2ACAA57-C76C-43AE-BED4-CD56CAB8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5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8BF92052-5524-4813-90A5-F13B2207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20E2-3A60-4AF0-ACD2-F768D2577B0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9289" name="Rectangle 73">
            <a:extLst>
              <a:ext uri="{FF2B5EF4-FFF2-40B4-BE49-F238E27FC236}">
                <a16:creationId xmlns:a16="http://schemas.microsoft.com/office/drawing/2014/main" id="{7C52A84B-84AE-480A-8325-77F18FB3B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767" y="309513"/>
            <a:ext cx="2862216" cy="488629"/>
          </a:xfrm>
        </p:spPr>
        <p:txBody>
          <a:bodyPr>
            <a:noAutofit/>
          </a:bodyPr>
          <a:lstStyle/>
          <a:p>
            <a:pPr algn="l"/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</a:t>
            </a:r>
          </a:p>
        </p:txBody>
      </p:sp>
      <p:sp>
        <p:nvSpPr>
          <p:cNvPr id="9298" name="Rectangle 82">
            <a:extLst>
              <a:ext uri="{FF2B5EF4-FFF2-40B4-BE49-F238E27FC236}">
                <a16:creationId xmlns:a16="http://schemas.microsoft.com/office/drawing/2014/main" id="{2043019D-C209-40D2-B734-8018C2F78D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2454" y="958631"/>
            <a:ext cx="6850224" cy="4808911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Observe 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                   com direções diferentes.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Estas duas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partem do mesmo ponto: </a:t>
            </a:r>
            <a:r>
              <a:rPr lang="pt-BR" altLang="pt-BR" sz="2000" b="1" dirty="0">
                <a:solidFill>
                  <a:srgbClr val="FF0066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  <a:r>
              <a:rPr lang="pt-BR" altLang="pt-BR" sz="2000" b="1" dirty="0"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b="1" u="sng" dirty="0">
                <a:latin typeface="Verdana" panose="020B0604030504040204" pitchFamily="34" charset="0"/>
              </a:rPr>
              <a:t>A região </a:t>
            </a:r>
            <a:r>
              <a:rPr lang="pt-BR" altLang="pt-BR" sz="2000" dirty="0">
                <a:latin typeface="Verdana" panose="020B0604030504040204" pitchFamily="34" charset="0"/>
              </a:rPr>
              <a:t>delimitada por estas duas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é denominada ângulo. Ou ainda, o ângulo é a </a:t>
            </a:r>
            <a:r>
              <a:rPr lang="pt-BR" altLang="pt-BR" sz="2000" b="1" u="sng" dirty="0">
                <a:latin typeface="Verdana" panose="020B0604030504040204" pitchFamily="34" charset="0"/>
              </a:rPr>
              <a:t>abertura</a:t>
            </a:r>
            <a:r>
              <a:rPr lang="pt-BR" altLang="pt-BR" sz="2000" dirty="0">
                <a:latin typeface="Verdana" panose="020B0604030504040204" pitchFamily="34" charset="0"/>
              </a:rPr>
              <a:t> entre 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O ponto </a:t>
            </a:r>
            <a:r>
              <a:rPr lang="pt-BR" altLang="pt-BR" sz="2000" b="1" dirty="0">
                <a:solidFill>
                  <a:srgbClr val="FF0066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>
                <a:latin typeface="Verdana" panose="020B0604030504040204" pitchFamily="34" charset="0"/>
              </a:rPr>
              <a:t> é chamado de </a:t>
            </a:r>
            <a:r>
              <a:rPr lang="pt-BR" altLang="pt-BR" sz="2000" b="1" dirty="0">
                <a:latin typeface="Verdana" panose="020B0604030504040204" pitchFamily="34" charset="0"/>
              </a:rPr>
              <a:t>vértice</a:t>
            </a:r>
            <a:r>
              <a:rPr lang="pt-BR" altLang="pt-BR" sz="2000" dirty="0">
                <a:latin typeface="Verdana" panose="020B0604030504040204" pitchFamily="34" charset="0"/>
              </a:rPr>
              <a:t> do ângulo.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são os lados do ângulo.</a:t>
            </a:r>
          </a:p>
        </p:txBody>
      </p:sp>
      <p:graphicFrame>
        <p:nvGraphicFramePr>
          <p:cNvPr id="9300" name="Object 84">
            <a:extLst>
              <a:ext uri="{FF2B5EF4-FFF2-40B4-BE49-F238E27FC236}">
                <a16:creationId xmlns:a16="http://schemas.microsoft.com/office/drawing/2014/main" id="{3728F208-CD03-4A7E-A0EF-61D793A893A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3289940"/>
              </p:ext>
            </p:extLst>
          </p:nvPr>
        </p:nvGraphicFramePr>
        <p:xfrm>
          <a:off x="7828716" y="798142"/>
          <a:ext cx="4030830" cy="468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m de bitmap" r:id="rId3" imgW="2152951" imgH="3723810" progId="Paint.Picture">
                  <p:embed/>
                </p:oleObj>
              </mc:Choice>
              <mc:Fallback>
                <p:oleObj name="Imagem de bitmap" r:id="rId3" imgW="2152951" imgH="3723810" progId="Paint.Picture">
                  <p:embed/>
                  <p:pic>
                    <p:nvPicPr>
                      <p:cNvPr id="9300" name="Object 84">
                        <a:extLst>
                          <a:ext uri="{FF2B5EF4-FFF2-40B4-BE49-F238E27FC236}">
                            <a16:creationId xmlns:a16="http://schemas.microsoft.com/office/drawing/2014/main" id="{3728F208-CD03-4A7E-A0EF-61D793A89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716" y="798142"/>
                        <a:ext cx="4030830" cy="4684246"/>
                      </a:xfrm>
                      <a:prstGeom prst="rect">
                        <a:avLst/>
                      </a:prstGeom>
                      <a:noFill/>
                      <a:ln w="3175" cap="flat" cmpd="sng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05" name="Picture 89" descr="OA">
            <a:extLst>
              <a:ext uri="{FF2B5EF4-FFF2-40B4-BE49-F238E27FC236}">
                <a16:creationId xmlns:a16="http://schemas.microsoft.com/office/drawing/2014/main" id="{5CD34F11-2687-41EB-8137-300CB180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785744"/>
            <a:ext cx="1569141" cy="63501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3E2FDF-8F34-4060-8A4A-8BA698F2C66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90652B-1CC7-46B1-BAE3-F53D361AD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437EE266-4FE6-44D0-8D0F-80FD1A25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3712-01F0-4890-834C-1AF86751FECA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81C37966-E067-46CA-9F6B-0B045E2E5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6948" y="383441"/>
            <a:ext cx="3477719" cy="391190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Nomeando ângulos</a:t>
            </a:r>
          </a:p>
        </p:txBody>
      </p:sp>
      <p:graphicFrame>
        <p:nvGraphicFramePr>
          <p:cNvPr id="38930" name="Object 18">
            <a:extLst>
              <a:ext uri="{FF2B5EF4-FFF2-40B4-BE49-F238E27FC236}">
                <a16:creationId xmlns:a16="http://schemas.microsoft.com/office/drawing/2014/main" id="{F3386CBF-0642-4C4A-865E-49CE0013B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05071"/>
              </p:ext>
            </p:extLst>
          </p:nvPr>
        </p:nvGraphicFramePr>
        <p:xfrm>
          <a:off x="6491348" y="1002831"/>
          <a:ext cx="5409103" cy="534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m de bitmap" r:id="rId3" imgW="2809524" imgH="2238687" progId="Paint.Picture">
                  <p:embed/>
                </p:oleObj>
              </mc:Choice>
              <mc:Fallback>
                <p:oleObj name="Imagem de bitmap" r:id="rId3" imgW="2809524" imgH="2238687" progId="Paint.Picture">
                  <p:embed/>
                  <p:pic>
                    <p:nvPicPr>
                      <p:cNvPr id="38930" name="Object 18">
                        <a:extLst>
                          <a:ext uri="{FF2B5EF4-FFF2-40B4-BE49-F238E27FC236}">
                            <a16:creationId xmlns:a16="http://schemas.microsoft.com/office/drawing/2014/main" id="{F3386CBF-0642-4C4A-865E-49CE0013B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sharpenSoften amount="9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348" y="1002831"/>
                        <a:ext cx="5409103" cy="5340267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19">
            <a:extLst>
              <a:ext uri="{FF2B5EF4-FFF2-40B4-BE49-F238E27FC236}">
                <a16:creationId xmlns:a16="http://schemas.microsoft.com/office/drawing/2014/main" id="{078A64AC-76B0-4755-9D3F-05201773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5" y="1609181"/>
            <a:ext cx="5776622" cy="35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/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dirty="0">
                <a:latin typeface="Verdana" panose="020B0604030504040204" pitchFamily="34" charset="0"/>
              </a:rPr>
              <a:t>Para nomear ângulos utilizamos as letras que nomeiam os pontos sobre 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e a letra que nomeia o vértice.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ctr"/>
            <a:r>
              <a:rPr lang="pt-BR" altLang="pt-BR" sz="2000" dirty="0">
                <a:latin typeface="Verdana" panose="020B0604030504040204" pitchFamily="34" charset="0"/>
              </a:rPr>
              <a:t>A letra que nomeia o vértice fica no meio e recebe um acento circunflexo.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ctr"/>
            <a:r>
              <a:rPr lang="pt-BR" altLang="pt-BR" sz="2000" dirty="0">
                <a:latin typeface="Verdana" panose="020B0604030504040204" pitchFamily="34" charset="0"/>
              </a:rPr>
              <a:t>O nome pode começar por qualquer uma das letras que nomeia os pontos de um dos lados.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7931A1-E1B4-434D-BB97-DBC470A834E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1E1F53-2BA7-445D-A195-71AC64875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A8B679-4450-4E0E-B88E-1464E63B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376-B90F-42FA-825A-B0AE501CEC75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69D85009-F5AD-4D20-B699-419557D1D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226" y="372886"/>
            <a:ext cx="3617284" cy="424147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Medindo ângulos</a:t>
            </a:r>
          </a:p>
        </p:txBody>
      </p:sp>
      <p:graphicFrame>
        <p:nvGraphicFramePr>
          <p:cNvPr id="27674" name="Object 26">
            <a:extLst>
              <a:ext uri="{FF2B5EF4-FFF2-40B4-BE49-F238E27FC236}">
                <a16:creationId xmlns:a16="http://schemas.microsoft.com/office/drawing/2014/main" id="{473EFC7E-D327-4F99-85CB-581C5A61B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82988"/>
              </p:ext>
            </p:extLst>
          </p:nvPr>
        </p:nvGraphicFramePr>
        <p:xfrm>
          <a:off x="6683452" y="372886"/>
          <a:ext cx="3545703" cy="595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m de bitmap" r:id="rId3" imgW="2133898" imgH="3877216" progId="Paint.Picture">
                  <p:embed/>
                </p:oleObj>
              </mc:Choice>
              <mc:Fallback>
                <p:oleObj name="Imagem de bitmap" r:id="rId3" imgW="2133898" imgH="3877216" progId="Paint.Picture">
                  <p:embed/>
                  <p:pic>
                    <p:nvPicPr>
                      <p:cNvPr id="27674" name="Object 26">
                        <a:extLst>
                          <a:ext uri="{FF2B5EF4-FFF2-40B4-BE49-F238E27FC236}">
                            <a16:creationId xmlns:a16="http://schemas.microsoft.com/office/drawing/2014/main" id="{473EFC7E-D327-4F99-85CB-581C5A61B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452" y="372886"/>
                        <a:ext cx="3545703" cy="5950630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5" name="Text Box 27">
            <a:extLst>
              <a:ext uri="{FF2B5EF4-FFF2-40B4-BE49-F238E27FC236}">
                <a16:creationId xmlns:a16="http://schemas.microsoft.com/office/drawing/2014/main" id="{4A2642CE-F7DD-4BEC-8BD7-0CA5DBF3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39" y="1274129"/>
            <a:ext cx="5489161" cy="47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Os ângulos são medidos em graus: símbolo (°).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A volta completa num círculo gera um ângulo de 360° (360 graus).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Uma abertura de meia volta no círculo gera um ângulo de 180° ou ângulo raso.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Metade de meia volta no círculo gera um ângulo de 90° ou ângulo reto.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Para medir ângulos usamos um instrumento chamado </a:t>
            </a:r>
            <a:r>
              <a:rPr lang="pt-BR" altLang="pt-BR" sz="2000" b="1" dirty="0">
                <a:latin typeface="Verdana" panose="020B0604030504040204" pitchFamily="34" charset="0"/>
              </a:rPr>
              <a:t>transferidor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3E95C2-706F-4989-A215-DD82913524E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9C0DD8-7260-49C3-924F-B2E5DE60C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6">
            <a:extLst>
              <a:ext uri="{FF2B5EF4-FFF2-40B4-BE49-F238E27FC236}">
                <a16:creationId xmlns:a16="http://schemas.microsoft.com/office/drawing/2014/main" id="{731B0F7F-41CE-4DA0-8ACA-CF9B0A8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FBFC-0353-48ED-B747-A130E94E3B3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3003DE20-595D-4722-9CCC-032CE9FA8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102" y="300916"/>
            <a:ext cx="4713202" cy="488629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Classificação dos ângulos</a:t>
            </a:r>
          </a:p>
        </p:txBody>
      </p:sp>
      <p:graphicFrame>
        <p:nvGraphicFramePr>
          <p:cNvPr id="35857" name="Object 17">
            <a:extLst>
              <a:ext uri="{FF2B5EF4-FFF2-40B4-BE49-F238E27FC236}">
                <a16:creationId xmlns:a16="http://schemas.microsoft.com/office/drawing/2014/main" id="{E490B695-2AF1-44A9-A254-67BFDE64C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28746"/>
              </p:ext>
            </p:extLst>
          </p:nvPr>
        </p:nvGraphicFramePr>
        <p:xfrm>
          <a:off x="1714102" y="2451750"/>
          <a:ext cx="8524497" cy="376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m de bitmap" r:id="rId3" imgW="5819048" imgH="3200000" progId="Paint.Picture">
                  <p:embed/>
                </p:oleObj>
              </mc:Choice>
              <mc:Fallback>
                <p:oleObj name="Imagem de bitmap" r:id="rId3" imgW="5819048" imgH="3200000" progId="Paint.Picture">
                  <p:embed/>
                  <p:pic>
                    <p:nvPicPr>
                      <p:cNvPr id="35857" name="Object 17">
                        <a:extLst>
                          <a:ext uri="{FF2B5EF4-FFF2-40B4-BE49-F238E27FC236}">
                            <a16:creationId xmlns:a16="http://schemas.microsoft.com/office/drawing/2014/main" id="{E490B695-2AF1-44A9-A254-67BFDE64C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102" y="2451750"/>
                        <a:ext cx="8524497" cy="3761439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3" name="Group 33">
            <a:extLst>
              <a:ext uri="{FF2B5EF4-FFF2-40B4-BE49-F238E27FC236}">
                <a16:creationId xmlns:a16="http://schemas.microsoft.com/office/drawing/2014/main" id="{06361C81-85DF-411A-9242-2F94D8789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75788"/>
              </p:ext>
            </p:extLst>
          </p:nvPr>
        </p:nvGraphicFramePr>
        <p:xfrm>
          <a:off x="1714102" y="892722"/>
          <a:ext cx="8520198" cy="1350396"/>
        </p:xfrm>
        <a:graphic>
          <a:graphicData uri="http://schemas.openxmlformats.org/drawingml/2006/table">
            <a:tbl>
              <a:tblPr/>
              <a:tblGrid>
                <a:gridCol w="4452112">
                  <a:extLst>
                    <a:ext uri="{9D8B030D-6E8A-4147-A177-3AD203B41FA5}">
                      <a16:colId xmlns:a16="http://schemas.microsoft.com/office/drawing/2014/main" val="2090507928"/>
                    </a:ext>
                  </a:extLst>
                </a:gridCol>
                <a:gridCol w="4068086">
                  <a:extLst>
                    <a:ext uri="{9D8B030D-6E8A-4147-A177-3AD203B41FA5}">
                      <a16:colId xmlns:a16="http://schemas.microsoft.com/office/drawing/2014/main" val="3988618571"/>
                    </a:ext>
                  </a:extLst>
                </a:gridCol>
              </a:tblGrid>
              <a:tr h="1315204">
                <a:tc>
                  <a:txBody>
                    <a:bodyPr/>
                    <a:lstStyle>
                      <a:lvl1pPr marL="266700" indent="-26670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98475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9695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497013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995488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4526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098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3670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242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 classificação dos ângulos é feita comparando o ângulo em questão ao ângulo de 90°</a:t>
                      </a: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Ângulo reto - ângulo de 90°</a:t>
                      </a:r>
                    </a:p>
                  </a:txBody>
                  <a:tcPr marL="90048" marR="90048" marT="45024" marB="4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26670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98475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9695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497013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995488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4526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098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3670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242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Ângulo obtuso - ângulo com medida maior que 90° </a:t>
                      </a: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Ângulo agudo – ângulo com medida menor que 90°</a:t>
                      </a:r>
                    </a:p>
                  </a:txBody>
                  <a:tcPr marL="90048" marR="90048" marT="45024" marB="4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6833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94F8669-5D03-4ACA-A303-1540F778FAE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C5EEB9-1B48-443F-A7F6-FE57850A4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6D3F2450-4846-418A-9212-77A61820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324-E322-4E1B-B1B4-873767A6E47D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3E401CDD-5332-496E-A7E3-F1C9D921E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1931" y="125382"/>
            <a:ext cx="6334540" cy="455672"/>
          </a:xfrm>
        </p:spPr>
        <p:txBody>
          <a:bodyPr>
            <a:noAutofit/>
          </a:bodyPr>
          <a:lstStyle/>
          <a:p>
            <a:pPr algn="l"/>
            <a:r>
              <a:rPr lang="pt-BR" altLang="pt-BR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 complementares e suplementares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605D6106-5CA2-498F-9237-407EC72E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93" y="71375"/>
            <a:ext cx="4772572" cy="270273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25" b="1" dirty="0">
                <a:latin typeface="Verdana" panose="020B0604030504040204" pitchFamily="34" charset="0"/>
              </a:rPr>
              <a:t>Ângulos complementares </a:t>
            </a:r>
            <a:r>
              <a:rPr lang="pt-BR" altLang="pt-BR" sz="1625" dirty="0">
                <a:latin typeface="Verdana" panose="020B0604030504040204" pitchFamily="34" charset="0"/>
              </a:rPr>
              <a:t>são aqueles que somam 90°.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Assim: AÔB e BÔC e 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           DÔE e EÔF são complementares.</a:t>
            </a:r>
          </a:p>
          <a:p>
            <a:endParaRPr lang="pt-BR" altLang="pt-BR" sz="722" dirty="0">
              <a:latin typeface="Verdana" panose="020B0604030504040204" pitchFamily="34" charset="0"/>
            </a:endParaRPr>
          </a:p>
          <a:p>
            <a:r>
              <a:rPr lang="pt-BR" altLang="pt-BR" sz="1625" b="1" dirty="0">
                <a:latin typeface="Verdana" panose="020B0604030504040204" pitchFamily="34" charset="0"/>
              </a:rPr>
              <a:t>Complemento</a:t>
            </a:r>
            <a:r>
              <a:rPr lang="pt-BR" altLang="pt-BR" sz="1625" dirty="0">
                <a:latin typeface="Verdana" panose="020B0604030504040204" pitchFamily="34" charset="0"/>
              </a:rPr>
              <a:t>: ângulo que complementa, que soma 90°. Assim AÔB é o complemento de BÔC e vice-versa e 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DÔE também é complemento de EÔF 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e vice-versa.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81E5808D-DB31-4FC8-885B-E06A707AE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92" y="3274245"/>
            <a:ext cx="4772571" cy="2452664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25" b="1">
                <a:latin typeface="Verdana" panose="020B0604030504040204" pitchFamily="34" charset="0"/>
              </a:rPr>
              <a:t>Ângulos suplementares </a:t>
            </a:r>
            <a:r>
              <a:rPr lang="pt-BR" altLang="pt-BR" sz="1625">
                <a:latin typeface="Verdana" panose="020B0604030504040204" pitchFamily="34" charset="0"/>
              </a:rPr>
              <a:t>são ângulos que somam 180°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Assim AÔB e BÔC e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         DÔE e EÔF são suplementares.</a:t>
            </a:r>
          </a:p>
          <a:p>
            <a:endParaRPr lang="pt-BR" altLang="pt-BR" sz="722">
              <a:latin typeface="Verdana" panose="020B0604030504040204" pitchFamily="34" charset="0"/>
            </a:endParaRPr>
          </a:p>
          <a:p>
            <a:r>
              <a:rPr lang="pt-BR" altLang="pt-BR" sz="1625" b="1">
                <a:latin typeface="Verdana" panose="020B0604030504040204" pitchFamily="34" charset="0"/>
              </a:rPr>
              <a:t>Suplemento</a:t>
            </a:r>
            <a:r>
              <a:rPr lang="pt-BR" altLang="pt-BR" sz="1625">
                <a:latin typeface="Verdana" panose="020B0604030504040204" pitchFamily="34" charset="0"/>
              </a:rPr>
              <a:t>: ângulo que suplementa, que soma 180°. Assim AÔB é o suplemento de BÔC e vice-versa e 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DÔE também é suplemento de EÔF 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e vice-versa.</a:t>
            </a:r>
          </a:p>
        </p:txBody>
      </p:sp>
      <p:pic>
        <p:nvPicPr>
          <p:cNvPr id="25624" name="Picture 24" descr="caixas">
            <a:extLst>
              <a:ext uri="{FF2B5EF4-FFF2-40B4-BE49-F238E27FC236}">
                <a16:creationId xmlns:a16="http://schemas.microsoft.com/office/drawing/2014/main" id="{552E197A-3BA8-4703-9D53-37958D6F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0"/>
          <a:stretch>
            <a:fillRect/>
          </a:stretch>
        </p:blipFill>
        <p:spPr bwMode="auto">
          <a:xfrm>
            <a:off x="5856701" y="651984"/>
            <a:ext cx="4652721" cy="26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25" descr="caixas">
            <a:extLst>
              <a:ext uri="{FF2B5EF4-FFF2-40B4-BE49-F238E27FC236}">
                <a16:creationId xmlns:a16="http://schemas.microsoft.com/office/drawing/2014/main" id="{0836CBE8-94B9-4652-AE5E-48EB7646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5"/>
          <a:stretch>
            <a:fillRect/>
          </a:stretch>
        </p:blipFill>
        <p:spPr bwMode="auto">
          <a:xfrm>
            <a:off x="5858134" y="3416105"/>
            <a:ext cx="4744430" cy="26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02DAE1-C6B3-4FA9-A929-047495413DB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428B09E-CFFC-4C8C-8DEB-D68AD430C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697D20AA-84C3-4E77-9FF2-D1B91F5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510F37-FC74-4AC2-80BD-03CCD3F310AB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11B35DF-0AD0-452E-AB65-04527F138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530" y="144575"/>
            <a:ext cx="11820939" cy="359666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 formados por retas paralelas cortadas por uma transversal</a:t>
            </a:r>
          </a:p>
        </p:txBody>
      </p:sp>
      <p:graphicFrame>
        <p:nvGraphicFramePr>
          <p:cNvPr id="77829" name="Object 5">
            <a:extLst>
              <a:ext uri="{FF2B5EF4-FFF2-40B4-BE49-F238E27FC236}">
                <a16:creationId xmlns:a16="http://schemas.microsoft.com/office/drawing/2014/main" id="{70498E40-5A51-4AEC-BB0E-8012683CD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62578"/>
              </p:ext>
            </p:extLst>
          </p:nvPr>
        </p:nvGraphicFramePr>
        <p:xfrm>
          <a:off x="1168190" y="487941"/>
          <a:ext cx="2516224" cy="233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Imagem de bitmap" r:id="rId3" imgW="1324160" imgH="1333333" progId="Paint.Picture">
                  <p:embed/>
                </p:oleObj>
              </mc:Choice>
              <mc:Fallback>
                <p:oleObj name="Imagem de bitmap" r:id="rId3" imgW="1324160" imgH="1333333" progId="Paint.Picture">
                  <p:embed/>
                  <p:pic>
                    <p:nvPicPr>
                      <p:cNvPr id="77829" name="Object 5">
                        <a:extLst>
                          <a:ext uri="{FF2B5EF4-FFF2-40B4-BE49-F238E27FC236}">
                            <a16:creationId xmlns:a16="http://schemas.microsoft.com/office/drawing/2014/main" id="{70498E40-5A51-4AEC-BB0E-8012683CD4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190" y="487941"/>
                        <a:ext cx="2516224" cy="2332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>
            <a:extLst>
              <a:ext uri="{FF2B5EF4-FFF2-40B4-BE49-F238E27FC236}">
                <a16:creationId xmlns:a16="http://schemas.microsoft.com/office/drawing/2014/main" id="{649A7D97-B7CA-4D96-ABD3-2EDD5F74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01" y="3005942"/>
            <a:ext cx="2950401" cy="25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As retas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r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s</a:t>
            </a:r>
            <a:r>
              <a:rPr lang="pt-BR" altLang="pt-BR" sz="1625" dirty="0">
                <a:latin typeface="Verdana" panose="020B0604030504040204" pitchFamily="34" charset="0"/>
              </a:rPr>
              <a:t> são paralelas.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A reta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t</a:t>
            </a:r>
            <a:r>
              <a:rPr lang="pt-BR" altLang="pt-BR" sz="1625" dirty="0">
                <a:latin typeface="Verdana" panose="020B0604030504040204" pitchFamily="34" charset="0"/>
              </a:rPr>
              <a:t> é uma transversal.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Ao cruzar as retas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r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s</a:t>
            </a:r>
            <a:r>
              <a:rPr lang="pt-BR" altLang="pt-BR" sz="1625" dirty="0">
                <a:latin typeface="Verdana" panose="020B0604030504040204" pitchFamily="34" charset="0"/>
              </a:rPr>
              <a:t> a reta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t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forma os ângulos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a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b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 d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e os ângulos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f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g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h</a:t>
            </a:r>
            <a:r>
              <a:rPr lang="pt-BR" altLang="pt-BR" sz="1625" dirty="0"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77831" name="Object 7">
            <a:extLst>
              <a:ext uri="{FF2B5EF4-FFF2-40B4-BE49-F238E27FC236}">
                <a16:creationId xmlns:a16="http://schemas.microsoft.com/office/drawing/2014/main" id="{2C07B3A0-C079-499C-BDB5-223364B5C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50795"/>
              </p:ext>
            </p:extLst>
          </p:nvPr>
        </p:nvGraphicFramePr>
        <p:xfrm>
          <a:off x="4575454" y="487941"/>
          <a:ext cx="2615097" cy="219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Imagem de bitmap" r:id="rId5" imgW="1324160" imgH="1295238" progId="Paint.Picture">
                  <p:embed/>
                </p:oleObj>
              </mc:Choice>
              <mc:Fallback>
                <p:oleObj name="Imagem de bitmap" r:id="rId5" imgW="1324160" imgH="1295238" progId="Paint.Picture">
                  <p:embed/>
                  <p:pic>
                    <p:nvPicPr>
                      <p:cNvPr id="77831" name="Object 7">
                        <a:extLst>
                          <a:ext uri="{FF2B5EF4-FFF2-40B4-BE49-F238E27FC236}">
                            <a16:creationId xmlns:a16="http://schemas.microsoft.com/office/drawing/2014/main" id="{2C07B3A0-C079-499C-BDB5-223364B5C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454" y="487941"/>
                        <a:ext cx="2615097" cy="2199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>
            <a:extLst>
              <a:ext uri="{FF2B5EF4-FFF2-40B4-BE49-F238E27FC236}">
                <a16:creationId xmlns:a16="http://schemas.microsoft.com/office/drawing/2014/main" id="{74AFEF00-E299-4421-A748-A687E02C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19" y="2727472"/>
            <a:ext cx="3079366" cy="35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Em relação às retas paralelas os ângulos podem ser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internos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ou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externos</a:t>
            </a:r>
            <a:r>
              <a:rPr lang="pt-BR" altLang="pt-BR" sz="1625" dirty="0">
                <a:latin typeface="Verdana" panose="020B0604030504040204" pitchFamily="34" charset="0"/>
              </a:rPr>
              <a:t>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b</a:t>
            </a:r>
            <a:r>
              <a:rPr lang="pt-BR" altLang="pt-BR" sz="1625" dirty="0">
                <a:latin typeface="Verdana" panose="020B0604030504040204" pitchFamily="34" charset="0"/>
              </a:rPr>
              <a:t>,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e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 err="1"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g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são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internos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– estão na região interna das paralelas.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a</a:t>
            </a:r>
            <a:r>
              <a:rPr lang="pt-BR" altLang="pt-BR" sz="1625" dirty="0">
                <a:latin typeface="Verdana" panose="020B0604030504040204" pitchFamily="34" charset="0"/>
              </a:rPr>
              <a:t>,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d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chemeClr val="folHlink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h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f</a:t>
            </a:r>
            <a:r>
              <a:rPr lang="pt-BR" altLang="pt-BR" sz="1625" dirty="0">
                <a:solidFill>
                  <a:schemeClr val="folHlink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são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externos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– estão na região externa das paralelas.</a:t>
            </a:r>
          </a:p>
        </p:txBody>
      </p:sp>
      <p:graphicFrame>
        <p:nvGraphicFramePr>
          <p:cNvPr id="77834" name="Object 10">
            <a:extLst>
              <a:ext uri="{FF2B5EF4-FFF2-40B4-BE49-F238E27FC236}">
                <a16:creationId xmlns:a16="http://schemas.microsoft.com/office/drawing/2014/main" id="{1A6BCC4C-367C-49CB-8515-25619C3DD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04035"/>
              </p:ext>
            </p:extLst>
          </p:nvPr>
        </p:nvGraphicFramePr>
        <p:xfrm>
          <a:off x="8848180" y="503703"/>
          <a:ext cx="2375797" cy="231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Imagem de bitmap" r:id="rId7" imgW="1333333" imgH="1343212" progId="Paint.Picture">
                  <p:embed/>
                </p:oleObj>
              </mc:Choice>
              <mc:Fallback>
                <p:oleObj name="Imagem de bitmap" r:id="rId7" imgW="1333333" imgH="1343212" progId="Paint.Picture">
                  <p:embed/>
                  <p:pic>
                    <p:nvPicPr>
                      <p:cNvPr id="77834" name="Object 10">
                        <a:extLst>
                          <a:ext uri="{FF2B5EF4-FFF2-40B4-BE49-F238E27FC236}">
                            <a16:creationId xmlns:a16="http://schemas.microsoft.com/office/drawing/2014/main" id="{1A6BCC4C-367C-49CB-8515-25619C3DD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180" y="503703"/>
                        <a:ext cx="2375797" cy="2317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5" name="Text Box 11">
            <a:extLst>
              <a:ext uri="{FF2B5EF4-FFF2-40B4-BE49-F238E27FC236}">
                <a16:creationId xmlns:a16="http://schemas.microsoft.com/office/drawing/2014/main" id="{2DCF31A0-4464-4173-8693-FC06CD9A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88" y="2820750"/>
            <a:ext cx="3070767" cy="35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Em relação a reta transversal os ângulos podem ser </a:t>
            </a:r>
            <a:r>
              <a:rPr lang="pt-BR" altLang="pt-BR" sz="1625" b="1" dirty="0">
                <a:latin typeface="Verdana" panose="020B0604030504040204" pitchFamily="34" charset="0"/>
              </a:rPr>
              <a:t>colaterais </a:t>
            </a:r>
            <a:r>
              <a:rPr lang="pt-BR" altLang="pt-BR" sz="1625" dirty="0">
                <a:latin typeface="Verdana" panose="020B0604030504040204" pitchFamily="34" charset="0"/>
              </a:rPr>
              <a:t>ou </a:t>
            </a:r>
            <a:r>
              <a:rPr lang="pt-BR" altLang="pt-BR" sz="1625" b="1" dirty="0">
                <a:latin typeface="Verdana" panose="020B0604030504040204" pitchFamily="34" charset="0"/>
              </a:rPr>
              <a:t>alternos</a:t>
            </a:r>
            <a:r>
              <a:rPr lang="pt-BR" altLang="pt-BR" sz="1625" dirty="0">
                <a:latin typeface="Verdana" panose="020B0604030504040204" pitchFamily="34" charset="0"/>
              </a:rPr>
              <a:t>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d</a:t>
            </a:r>
            <a:r>
              <a:rPr lang="pt-BR" altLang="pt-BR" sz="1625" dirty="0">
                <a:latin typeface="Verdana" panose="020B0604030504040204" pitchFamily="34" charset="0"/>
              </a:rPr>
              <a:t> são colaterais pois estão do mesmo lado da transversal.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b</a:t>
            </a:r>
            <a:r>
              <a:rPr lang="pt-BR" altLang="pt-BR" sz="1625" dirty="0">
                <a:latin typeface="Verdana" panose="020B0604030504040204" pitchFamily="34" charset="0"/>
              </a:rPr>
              <a:t> são alternos pois estão em lados diferentes em relação a transversal.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E023DE-7B14-4DED-91A8-3B31C44E421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F282E4-5A46-4EAF-8452-238C3E599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1099</Words>
  <Application>Microsoft Office PowerPoint</Application>
  <PresentationFormat>Widescreen</PresentationFormat>
  <Paragraphs>157</Paragraphs>
  <Slides>31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1" baseType="lpstr">
      <vt:lpstr>Algerian</vt:lpstr>
      <vt:lpstr>Arial</vt:lpstr>
      <vt:lpstr>Arial Black</vt:lpstr>
      <vt:lpstr>Calibri</vt:lpstr>
      <vt:lpstr>Calibri Light</vt:lpstr>
      <vt:lpstr>Palace Script MT</vt:lpstr>
      <vt:lpstr>Verdana</vt:lpstr>
      <vt:lpstr>Tema do Office</vt:lpstr>
      <vt:lpstr>Equation</vt:lpstr>
      <vt:lpstr>Imagem de bitmap</vt:lpstr>
      <vt:lpstr>Apresentação do PowerPoint</vt:lpstr>
      <vt:lpstr>Apresentação do PowerPoint</vt:lpstr>
      <vt:lpstr>Primeiros conceitos: reta e semi-reta</vt:lpstr>
      <vt:lpstr>Ângulos</vt:lpstr>
      <vt:lpstr>Nomeando ângulos</vt:lpstr>
      <vt:lpstr>Medindo ângulos</vt:lpstr>
      <vt:lpstr>Classificação dos ângulos</vt:lpstr>
      <vt:lpstr>Ângulos complementares e suplementares</vt:lpstr>
      <vt:lpstr>Ângulos formados por retas paralelas cortadas por uma transversal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12</cp:revision>
  <dcterms:created xsi:type="dcterms:W3CDTF">2018-08-22T12:19:00Z</dcterms:created>
  <dcterms:modified xsi:type="dcterms:W3CDTF">2019-09-12T18:43:18Z</dcterms:modified>
</cp:coreProperties>
</file>