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04" r:id="rId13"/>
    <p:sldId id="322" r:id="rId14"/>
    <p:sldId id="323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19799-0F09-4B81-B83B-867C73193304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15FAD-804B-4456-81BF-D9C00FC998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5678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89CA2D-F2C9-4F14-B787-7991FD18B62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91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EFEB9-2D5B-434F-B02D-8534B1BDC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795440-8E0A-426C-8972-34DEFA8B2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0D275E-32D3-45F9-94B9-DA54BD37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18493A-BA78-4B29-B55A-15DB93CFA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6FD55E-3A4B-4167-A498-16A2AE4F3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22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EFADF6-0B1C-4C7C-8067-A3AE3D8BE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66D5730-6CCA-4F43-8E26-98E2BA1922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F9FEBE-C8D1-4418-A12F-4559564B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7BA0DB-6B09-44E1-A3E4-F0E09581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8356BD-C590-41E0-BE6C-F48F0BED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14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93FDF4-E769-4494-A2C3-D013F5C9E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581DA0F-3651-4DDD-979D-4420DF04E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EF7A70-5F65-41AF-977A-2A63A9064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F24ACEE-098A-4D4A-906A-A937EAA1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3317A7-ADAF-4872-A686-036EB6C38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54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4F571-D28D-4386-B2CB-634BC792E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DF76DA-B5F4-468E-B0A4-2603C7435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579A00-CAFF-49AA-A2AD-36EFABF06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0A86CD-F7CC-4374-A872-39C57862F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550892-CD40-4C97-B046-E1E0DC53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24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F25C6F-1D9A-4486-A68F-C4C88BF1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D680BDE-2F84-487B-844B-41DF6A946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1A5239-88DB-49B6-8F21-54CEED70D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FB07AA-D405-4E6E-A6E8-A103AAA1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C27E63-6BC0-458B-BB8D-4E29F2D4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3220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76985-C358-4046-A4D9-D74709BBE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8040A8-EA89-430B-8F71-59C086FD99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ADE56F-90F1-4F1B-8551-C21166462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C4D939-3BD7-4F2D-A534-536AE2AD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D55A07-1BF5-499C-9F71-29B2610ED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115CAB-8C0A-436C-A5DC-7A88BB2D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752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38EE6E-9896-4DE9-8D95-58176EFFF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236C620-AFD5-4FC1-B2E0-69C4DCBD3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E7EDAB9-F20C-41DA-8CDD-D3CADBE0C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B537CCC-B56B-44D0-ABE2-BA71EADBCC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F2D0FD7-7E41-4192-9BCD-543C1E9BD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A385D24-7C7A-403D-A01F-56840F296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41755BF-939A-43BE-BB3D-2941AC5DD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68824C8-CC2E-462A-B330-ADAC7E1F9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38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B2055-ABB3-4B78-8260-52F52805F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6B2DCA-7336-42C0-BD16-B87FF3409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F922EA-06F3-4C44-B7CE-3CA9CC75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C347033-B8A0-46CB-9E3D-D68EBA794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2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3D0AC2-6F4F-4DE4-9280-A34278C39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16314E0-8997-49DD-AF68-776CEDE0B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B9EA60F-5A7E-41C7-9B34-CA18B6AD0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10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D46A0-6279-4C21-BA2E-09BDB39AB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5C64A6E-06C4-43D5-92CF-0623A8708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872BA4-A76E-4A07-8C66-2F1B7F92C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F9AD06C-0A61-49E8-BB04-80D5443BC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1371987-0CA6-445F-8942-27DE39995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6F5D119-B50D-4E18-9077-2D01EC27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555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79398-E717-4910-ADBE-1265921F4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CC9A906-31A9-4E77-9606-0A0387B4D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29F1A9-B87D-4350-BE8E-CC95472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DFEB8E-671E-40A2-B64D-E735EA578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FE91073-2979-4050-A105-508978ED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499CED8-CFA0-436C-A23C-03135478D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84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A683A97-E81C-4B49-8307-5810164D9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240E40D-1C0C-4999-89D0-3BCCC5005A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46F0FCC-E056-4BF2-98D7-61A4434BA2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3B7E9-D285-44CD-BAA0-7ADDDA5FD49F}" type="datetimeFigureOut">
              <a:rPr lang="pt-BR" smtClean="0"/>
              <a:t>05/09/2019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F09A97-2F37-4718-BC95-5FE32AB0D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0633D-1A3A-4413-AB9C-5559F79E8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6B2A2-1B5E-4862-A7F9-AEF44EF836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239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oleObject" Target="../embeddings/oleObject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7FFE9-7BD6-4141-8071-64BEAADE84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000" b="1" dirty="0"/>
              <a:t>LENTES ESFÉRICAS</a:t>
            </a:r>
            <a:br>
              <a:rPr lang="pt-BR" sz="8000" b="1" dirty="0"/>
            </a:br>
            <a:r>
              <a:rPr lang="pt-BR" sz="8000" b="1" dirty="0"/>
              <a:t>1º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90D350-00FB-4D87-9605-D67BDC4D00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01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Line 2"/>
          <p:cNvSpPr>
            <a:spLocks noChangeShapeType="1"/>
          </p:cNvSpPr>
          <p:nvPr/>
        </p:nvSpPr>
        <p:spPr bwMode="auto">
          <a:xfrm>
            <a:off x="2351088" y="155575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79" name="Line 3"/>
          <p:cNvSpPr>
            <a:spLocks noChangeShapeType="1"/>
          </p:cNvSpPr>
          <p:nvPr/>
        </p:nvSpPr>
        <p:spPr bwMode="auto">
          <a:xfrm>
            <a:off x="5734050" y="26035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80" name="Line 4"/>
          <p:cNvSpPr>
            <a:spLocks noChangeShapeType="1"/>
          </p:cNvSpPr>
          <p:nvPr/>
        </p:nvSpPr>
        <p:spPr bwMode="auto">
          <a:xfrm>
            <a:off x="2351088" y="4722813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81" name="Line 5"/>
          <p:cNvSpPr>
            <a:spLocks noChangeShapeType="1"/>
          </p:cNvSpPr>
          <p:nvPr/>
        </p:nvSpPr>
        <p:spPr bwMode="auto">
          <a:xfrm>
            <a:off x="5734050" y="3427414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82" name="AutoShape 6"/>
          <p:cNvSpPr>
            <a:spLocks noChangeArrowheads="1"/>
          </p:cNvSpPr>
          <p:nvPr/>
        </p:nvSpPr>
        <p:spPr bwMode="auto">
          <a:xfrm>
            <a:off x="5662613" y="587692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6983" name="AutoShape 7"/>
          <p:cNvSpPr>
            <a:spLocks noChangeArrowheads="1"/>
          </p:cNvSpPr>
          <p:nvPr/>
        </p:nvSpPr>
        <p:spPr bwMode="auto">
          <a:xfrm flipV="1">
            <a:off x="5662613" y="335597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6984" name="Line 8"/>
          <p:cNvSpPr>
            <a:spLocks noChangeShapeType="1"/>
          </p:cNvSpPr>
          <p:nvPr/>
        </p:nvSpPr>
        <p:spPr bwMode="auto">
          <a:xfrm>
            <a:off x="4440238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85" name="Line 9"/>
          <p:cNvSpPr>
            <a:spLocks noChangeShapeType="1"/>
          </p:cNvSpPr>
          <p:nvPr/>
        </p:nvSpPr>
        <p:spPr bwMode="auto">
          <a:xfrm>
            <a:off x="3143250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86" name="Line 10"/>
          <p:cNvSpPr>
            <a:spLocks noChangeShapeType="1"/>
          </p:cNvSpPr>
          <p:nvPr/>
        </p:nvSpPr>
        <p:spPr bwMode="auto">
          <a:xfrm>
            <a:off x="8329613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87" name="Line 11"/>
          <p:cNvSpPr>
            <a:spLocks noChangeShapeType="1"/>
          </p:cNvSpPr>
          <p:nvPr/>
        </p:nvSpPr>
        <p:spPr bwMode="auto">
          <a:xfrm>
            <a:off x="7032625" y="1414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88" name="Line 12"/>
          <p:cNvSpPr>
            <a:spLocks noChangeShapeType="1"/>
          </p:cNvSpPr>
          <p:nvPr/>
        </p:nvSpPr>
        <p:spPr bwMode="auto">
          <a:xfrm>
            <a:off x="4440238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89" name="Line 13"/>
          <p:cNvSpPr>
            <a:spLocks noChangeShapeType="1"/>
          </p:cNvSpPr>
          <p:nvPr/>
        </p:nvSpPr>
        <p:spPr bwMode="auto">
          <a:xfrm>
            <a:off x="3143250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90" name="Line 14"/>
          <p:cNvSpPr>
            <a:spLocks noChangeShapeType="1"/>
          </p:cNvSpPr>
          <p:nvPr/>
        </p:nvSpPr>
        <p:spPr bwMode="auto">
          <a:xfrm>
            <a:off x="8329613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91" name="Line 15"/>
          <p:cNvSpPr>
            <a:spLocks noChangeShapeType="1"/>
          </p:cNvSpPr>
          <p:nvPr/>
        </p:nvSpPr>
        <p:spPr bwMode="auto">
          <a:xfrm>
            <a:off x="7032625" y="45815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94" name="Line 18"/>
          <p:cNvSpPr>
            <a:spLocks noChangeShapeType="1"/>
          </p:cNvSpPr>
          <p:nvPr/>
        </p:nvSpPr>
        <p:spPr bwMode="auto">
          <a:xfrm>
            <a:off x="2424114" y="476250"/>
            <a:ext cx="3311525" cy="1081088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95" name="Line 19"/>
          <p:cNvSpPr>
            <a:spLocks noChangeShapeType="1"/>
          </p:cNvSpPr>
          <p:nvPr/>
        </p:nvSpPr>
        <p:spPr bwMode="auto">
          <a:xfrm>
            <a:off x="5735639" y="1557339"/>
            <a:ext cx="3311525" cy="108108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96" name="Line 20"/>
          <p:cNvSpPr>
            <a:spLocks noChangeShapeType="1"/>
          </p:cNvSpPr>
          <p:nvPr/>
        </p:nvSpPr>
        <p:spPr bwMode="auto">
          <a:xfrm>
            <a:off x="2424114" y="3643314"/>
            <a:ext cx="3311525" cy="108108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6997" name="Line 21"/>
          <p:cNvSpPr>
            <a:spLocks noChangeShapeType="1"/>
          </p:cNvSpPr>
          <p:nvPr/>
        </p:nvSpPr>
        <p:spPr bwMode="auto">
          <a:xfrm>
            <a:off x="5735639" y="4724400"/>
            <a:ext cx="3311525" cy="1081088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0F1F9F5-5ADA-4686-8B4B-44680DDE32B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BFE55081-E08A-4A08-931F-4EC2EE927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4" name="Text Box 16">
            <a:extLst>
              <a:ext uri="{FF2B5EF4-FFF2-40B4-BE49-F238E27FC236}">
                <a16:creationId xmlns:a16="http://schemas.microsoft.com/office/drawing/2014/main" id="{B7207972-0E69-4372-A23C-B4CBA512B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1" y="1644650"/>
            <a:ext cx="5569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	        F                   		     F     	             A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8F4ADFC6-5815-4399-9328-6D46B15FE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4868863"/>
            <a:ext cx="55451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  	         F                     		      F                    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94" grpId="0" animBg="1"/>
      <p:bldP spid="126995" grpId="0" animBg="1"/>
      <p:bldP spid="126996" grpId="0" animBg="1"/>
      <p:bldP spid="12699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Line 2"/>
          <p:cNvSpPr>
            <a:spLocks noChangeShapeType="1"/>
          </p:cNvSpPr>
          <p:nvPr/>
        </p:nvSpPr>
        <p:spPr bwMode="auto">
          <a:xfrm>
            <a:off x="2351088" y="155575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03" name="Line 3"/>
          <p:cNvSpPr>
            <a:spLocks noChangeShapeType="1"/>
          </p:cNvSpPr>
          <p:nvPr/>
        </p:nvSpPr>
        <p:spPr bwMode="auto">
          <a:xfrm>
            <a:off x="5734050" y="26035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04" name="Line 4"/>
          <p:cNvSpPr>
            <a:spLocks noChangeShapeType="1"/>
          </p:cNvSpPr>
          <p:nvPr/>
        </p:nvSpPr>
        <p:spPr bwMode="auto">
          <a:xfrm>
            <a:off x="2351088" y="4722813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05" name="Line 5"/>
          <p:cNvSpPr>
            <a:spLocks noChangeShapeType="1"/>
          </p:cNvSpPr>
          <p:nvPr/>
        </p:nvSpPr>
        <p:spPr bwMode="auto">
          <a:xfrm>
            <a:off x="5734050" y="3427414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06" name="Line 6"/>
          <p:cNvSpPr>
            <a:spLocks noChangeShapeType="1"/>
          </p:cNvSpPr>
          <p:nvPr/>
        </p:nvSpPr>
        <p:spPr bwMode="auto">
          <a:xfrm>
            <a:off x="4440238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07" name="Line 7"/>
          <p:cNvSpPr>
            <a:spLocks noChangeShapeType="1"/>
          </p:cNvSpPr>
          <p:nvPr/>
        </p:nvSpPr>
        <p:spPr bwMode="auto">
          <a:xfrm>
            <a:off x="3143250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08" name="Line 8"/>
          <p:cNvSpPr>
            <a:spLocks noChangeShapeType="1"/>
          </p:cNvSpPr>
          <p:nvPr/>
        </p:nvSpPr>
        <p:spPr bwMode="auto">
          <a:xfrm>
            <a:off x="8329613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09" name="Line 9"/>
          <p:cNvSpPr>
            <a:spLocks noChangeShapeType="1"/>
          </p:cNvSpPr>
          <p:nvPr/>
        </p:nvSpPr>
        <p:spPr bwMode="auto">
          <a:xfrm>
            <a:off x="7032625" y="1414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10" name="Line 10"/>
          <p:cNvSpPr>
            <a:spLocks noChangeShapeType="1"/>
          </p:cNvSpPr>
          <p:nvPr/>
        </p:nvSpPr>
        <p:spPr bwMode="auto">
          <a:xfrm>
            <a:off x="4440238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11" name="Line 11"/>
          <p:cNvSpPr>
            <a:spLocks noChangeShapeType="1"/>
          </p:cNvSpPr>
          <p:nvPr/>
        </p:nvSpPr>
        <p:spPr bwMode="auto">
          <a:xfrm>
            <a:off x="3143250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12" name="Line 12"/>
          <p:cNvSpPr>
            <a:spLocks noChangeShapeType="1"/>
          </p:cNvSpPr>
          <p:nvPr/>
        </p:nvSpPr>
        <p:spPr bwMode="auto">
          <a:xfrm>
            <a:off x="8385885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13" name="Line 13"/>
          <p:cNvSpPr>
            <a:spLocks noChangeShapeType="1"/>
          </p:cNvSpPr>
          <p:nvPr/>
        </p:nvSpPr>
        <p:spPr bwMode="auto">
          <a:xfrm>
            <a:off x="7032625" y="45815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16" name="Line 16"/>
          <p:cNvSpPr>
            <a:spLocks noChangeShapeType="1"/>
          </p:cNvSpPr>
          <p:nvPr/>
        </p:nvSpPr>
        <p:spPr bwMode="auto">
          <a:xfrm>
            <a:off x="2782888" y="549275"/>
            <a:ext cx="2952750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>
            <a:off x="2782888" y="549276"/>
            <a:ext cx="2952750" cy="100806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>
            <a:off x="5664201" y="1557338"/>
            <a:ext cx="3311525" cy="10795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19" name="Line 19"/>
          <p:cNvSpPr>
            <a:spLocks noChangeShapeType="1"/>
          </p:cNvSpPr>
          <p:nvPr/>
        </p:nvSpPr>
        <p:spPr bwMode="auto">
          <a:xfrm>
            <a:off x="5735639" y="549276"/>
            <a:ext cx="3240087" cy="251936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 flipV="1">
            <a:off x="2782888" y="549276"/>
            <a:ext cx="0" cy="1008063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21" name="Line 21"/>
          <p:cNvSpPr>
            <a:spLocks noChangeShapeType="1"/>
          </p:cNvSpPr>
          <p:nvPr/>
        </p:nvSpPr>
        <p:spPr bwMode="auto">
          <a:xfrm flipV="1">
            <a:off x="3143250" y="3716338"/>
            <a:ext cx="0" cy="1008062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22" name="Line 22"/>
          <p:cNvSpPr>
            <a:spLocks noChangeShapeType="1"/>
          </p:cNvSpPr>
          <p:nvPr/>
        </p:nvSpPr>
        <p:spPr bwMode="auto">
          <a:xfrm>
            <a:off x="3143250" y="3716339"/>
            <a:ext cx="2592388" cy="158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>
            <a:off x="3143250" y="3716338"/>
            <a:ext cx="2592388" cy="100965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>
            <a:off x="5664200" y="4692479"/>
            <a:ext cx="4103687" cy="1644749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25" name="Line 25"/>
          <p:cNvSpPr>
            <a:spLocks noChangeShapeType="1"/>
          </p:cNvSpPr>
          <p:nvPr/>
        </p:nvSpPr>
        <p:spPr bwMode="auto">
          <a:xfrm>
            <a:off x="5707502" y="3744475"/>
            <a:ext cx="3529012" cy="266382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26" name="Line 26"/>
          <p:cNvSpPr>
            <a:spLocks noChangeShapeType="1"/>
          </p:cNvSpPr>
          <p:nvPr/>
        </p:nvSpPr>
        <p:spPr bwMode="auto">
          <a:xfrm>
            <a:off x="8404934" y="4703762"/>
            <a:ext cx="24245" cy="106980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8027" name="Line 27"/>
          <p:cNvSpPr>
            <a:spLocks noChangeShapeType="1"/>
          </p:cNvSpPr>
          <p:nvPr/>
        </p:nvSpPr>
        <p:spPr bwMode="auto">
          <a:xfrm>
            <a:off x="8040688" y="1557338"/>
            <a:ext cx="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2F27C52-266E-4AED-8468-CB5C9744DF7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22E8DFF4-5EBE-4841-9521-468EA2332E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30" name="Text Box 16">
            <a:extLst>
              <a:ext uri="{FF2B5EF4-FFF2-40B4-BE49-F238E27FC236}">
                <a16:creationId xmlns:a16="http://schemas.microsoft.com/office/drawing/2014/main" id="{296503E8-330D-4074-8B00-1CEF37287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1" y="1644650"/>
            <a:ext cx="5569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	        F                   		     F     	             A</a:t>
            </a:r>
          </a:p>
        </p:txBody>
      </p:sp>
      <p:sp>
        <p:nvSpPr>
          <p:cNvPr id="31" name="Text Box 17">
            <a:extLst>
              <a:ext uri="{FF2B5EF4-FFF2-40B4-BE49-F238E27FC236}">
                <a16:creationId xmlns:a16="http://schemas.microsoft.com/office/drawing/2014/main" id="{80ECC5C5-D9A4-4830-AD39-69341F684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4868863"/>
            <a:ext cx="55451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  	         F                     		      F                    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8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16" grpId="0" animBg="1"/>
      <p:bldP spid="128017" grpId="0" animBg="1"/>
      <p:bldP spid="128018" grpId="0" animBg="1"/>
      <p:bldP spid="128019" grpId="0" animBg="1"/>
      <p:bldP spid="128022" grpId="0" animBg="1"/>
      <p:bldP spid="128023" grpId="0" animBg="1"/>
      <p:bldP spid="128024" grpId="0" animBg="1"/>
      <p:bldP spid="128025" grpId="0" animBg="1"/>
      <p:bldP spid="128026" grpId="0" animBg="1"/>
      <p:bldP spid="1280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Line 2"/>
          <p:cNvSpPr>
            <a:spLocks noChangeShapeType="1"/>
          </p:cNvSpPr>
          <p:nvPr/>
        </p:nvSpPr>
        <p:spPr bwMode="auto">
          <a:xfrm>
            <a:off x="2351088" y="1555750"/>
            <a:ext cx="831691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27" name="Line 3"/>
          <p:cNvSpPr>
            <a:spLocks noChangeShapeType="1"/>
          </p:cNvSpPr>
          <p:nvPr/>
        </p:nvSpPr>
        <p:spPr bwMode="auto">
          <a:xfrm>
            <a:off x="5734050" y="26035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>
            <a:off x="2351088" y="4722813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5734050" y="3427414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>
            <a:off x="4440238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>
            <a:off x="3143250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>
            <a:off x="8329613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>
            <a:off x="7032625" y="1414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34" name="Line 10"/>
          <p:cNvSpPr>
            <a:spLocks noChangeShapeType="1"/>
          </p:cNvSpPr>
          <p:nvPr/>
        </p:nvSpPr>
        <p:spPr bwMode="auto">
          <a:xfrm>
            <a:off x="4440238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>
            <a:off x="3143250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36" name="Line 12"/>
          <p:cNvSpPr>
            <a:spLocks noChangeShapeType="1"/>
          </p:cNvSpPr>
          <p:nvPr/>
        </p:nvSpPr>
        <p:spPr bwMode="auto">
          <a:xfrm>
            <a:off x="8329613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37" name="Line 13"/>
          <p:cNvSpPr>
            <a:spLocks noChangeShapeType="1"/>
          </p:cNvSpPr>
          <p:nvPr/>
        </p:nvSpPr>
        <p:spPr bwMode="auto">
          <a:xfrm>
            <a:off x="7032625" y="45815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0" name="Line 16"/>
          <p:cNvSpPr>
            <a:spLocks noChangeShapeType="1"/>
          </p:cNvSpPr>
          <p:nvPr/>
        </p:nvSpPr>
        <p:spPr bwMode="auto">
          <a:xfrm>
            <a:off x="3863976" y="549275"/>
            <a:ext cx="1871663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1" name="Line 17"/>
          <p:cNvSpPr>
            <a:spLocks noChangeShapeType="1"/>
          </p:cNvSpPr>
          <p:nvPr/>
        </p:nvSpPr>
        <p:spPr bwMode="auto">
          <a:xfrm>
            <a:off x="3935414" y="620714"/>
            <a:ext cx="1800225" cy="93662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2" name="Line 18"/>
          <p:cNvSpPr>
            <a:spLocks noChangeShapeType="1"/>
          </p:cNvSpPr>
          <p:nvPr/>
        </p:nvSpPr>
        <p:spPr bwMode="auto">
          <a:xfrm>
            <a:off x="5591176" y="1484313"/>
            <a:ext cx="5076825" cy="2881312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3" name="Line 19"/>
          <p:cNvSpPr>
            <a:spLocks noChangeShapeType="1"/>
          </p:cNvSpPr>
          <p:nvPr/>
        </p:nvSpPr>
        <p:spPr bwMode="auto">
          <a:xfrm>
            <a:off x="5735638" y="549275"/>
            <a:ext cx="5256212" cy="424815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4" name="Line 20"/>
          <p:cNvSpPr>
            <a:spLocks noChangeShapeType="1"/>
          </p:cNvSpPr>
          <p:nvPr/>
        </p:nvSpPr>
        <p:spPr bwMode="auto">
          <a:xfrm flipV="1">
            <a:off x="3863975" y="549276"/>
            <a:ext cx="0" cy="1008063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5" name="Line 21"/>
          <p:cNvSpPr>
            <a:spLocks noChangeShapeType="1"/>
          </p:cNvSpPr>
          <p:nvPr/>
        </p:nvSpPr>
        <p:spPr bwMode="auto">
          <a:xfrm flipV="1">
            <a:off x="4440238" y="3716339"/>
            <a:ext cx="0" cy="1081087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6" name="Line 22"/>
          <p:cNvSpPr>
            <a:spLocks noChangeShapeType="1"/>
          </p:cNvSpPr>
          <p:nvPr/>
        </p:nvSpPr>
        <p:spPr bwMode="auto">
          <a:xfrm>
            <a:off x="4440238" y="3716339"/>
            <a:ext cx="1295400" cy="158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7" name="Line 23"/>
          <p:cNvSpPr>
            <a:spLocks noChangeShapeType="1"/>
          </p:cNvSpPr>
          <p:nvPr/>
        </p:nvSpPr>
        <p:spPr bwMode="auto">
          <a:xfrm>
            <a:off x="4440238" y="3716338"/>
            <a:ext cx="1295400" cy="100965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8" name="Line 24"/>
          <p:cNvSpPr>
            <a:spLocks noChangeShapeType="1"/>
          </p:cNvSpPr>
          <p:nvPr/>
        </p:nvSpPr>
        <p:spPr bwMode="auto">
          <a:xfrm>
            <a:off x="5737225" y="4724400"/>
            <a:ext cx="1943100" cy="1512888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49" name="Line 25"/>
          <p:cNvSpPr>
            <a:spLocks noChangeShapeType="1"/>
          </p:cNvSpPr>
          <p:nvPr/>
        </p:nvSpPr>
        <p:spPr bwMode="auto">
          <a:xfrm>
            <a:off x="5735638" y="3716339"/>
            <a:ext cx="3529012" cy="266382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9050" name="Line 26"/>
          <p:cNvSpPr>
            <a:spLocks noChangeShapeType="1"/>
          </p:cNvSpPr>
          <p:nvPr/>
        </p:nvSpPr>
        <p:spPr bwMode="auto">
          <a:xfrm>
            <a:off x="10015538" y="1557339"/>
            <a:ext cx="0" cy="2447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5A56B0AA-0339-43C9-AC9B-45322D97C81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A388DC9A-A0E7-41B5-AA11-39BC0D6AD6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9" name="Text Box 16">
            <a:extLst>
              <a:ext uri="{FF2B5EF4-FFF2-40B4-BE49-F238E27FC236}">
                <a16:creationId xmlns:a16="http://schemas.microsoft.com/office/drawing/2014/main" id="{5A42F7BF-07AC-4685-A1D7-332494AB2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1" y="1644650"/>
            <a:ext cx="5569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	        F                   		     F     	             A</a:t>
            </a:r>
          </a:p>
        </p:txBody>
      </p:sp>
      <p:sp>
        <p:nvSpPr>
          <p:cNvPr id="30" name="Text Box 17">
            <a:extLst>
              <a:ext uri="{FF2B5EF4-FFF2-40B4-BE49-F238E27FC236}">
                <a16:creationId xmlns:a16="http://schemas.microsoft.com/office/drawing/2014/main" id="{6668F3C4-457A-4C68-8088-9FB8100DF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4868863"/>
            <a:ext cx="55451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  	         F                     		      F                    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40" grpId="0" animBg="1"/>
      <p:bldP spid="129041" grpId="0" animBg="1"/>
      <p:bldP spid="129042" grpId="0" animBg="1"/>
      <p:bldP spid="129043" grpId="0" animBg="1"/>
      <p:bldP spid="129046" grpId="0" animBg="1"/>
      <p:bldP spid="129047" grpId="0" animBg="1"/>
      <p:bldP spid="129048" grpId="0" animBg="1"/>
      <p:bldP spid="129049" grpId="0" animBg="1"/>
      <p:bldP spid="1290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Line 2"/>
          <p:cNvSpPr>
            <a:spLocks noChangeShapeType="1"/>
          </p:cNvSpPr>
          <p:nvPr/>
        </p:nvSpPr>
        <p:spPr bwMode="auto">
          <a:xfrm>
            <a:off x="3000375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1" name="Line 3"/>
          <p:cNvSpPr>
            <a:spLocks noChangeShapeType="1"/>
          </p:cNvSpPr>
          <p:nvPr/>
        </p:nvSpPr>
        <p:spPr bwMode="auto">
          <a:xfrm>
            <a:off x="6383338" y="765175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>
            <a:off x="2208213" y="5443538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3" name="Line 5"/>
          <p:cNvSpPr>
            <a:spLocks noChangeShapeType="1"/>
          </p:cNvSpPr>
          <p:nvPr/>
        </p:nvSpPr>
        <p:spPr bwMode="auto">
          <a:xfrm>
            <a:off x="5591175" y="4148139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>
            <a:off x="5089525" y="19177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5" name="Line 7"/>
          <p:cNvSpPr>
            <a:spLocks noChangeShapeType="1"/>
          </p:cNvSpPr>
          <p:nvPr/>
        </p:nvSpPr>
        <p:spPr bwMode="auto">
          <a:xfrm>
            <a:off x="3792538" y="19177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6" name="Line 8"/>
          <p:cNvSpPr>
            <a:spLocks noChangeShapeType="1"/>
          </p:cNvSpPr>
          <p:nvPr/>
        </p:nvSpPr>
        <p:spPr bwMode="auto">
          <a:xfrm>
            <a:off x="8978900" y="19177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7" name="Line 9"/>
          <p:cNvSpPr>
            <a:spLocks noChangeShapeType="1"/>
          </p:cNvSpPr>
          <p:nvPr/>
        </p:nvSpPr>
        <p:spPr bwMode="auto">
          <a:xfrm>
            <a:off x="7681913" y="19192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8" name="Line 10"/>
          <p:cNvSpPr>
            <a:spLocks noChangeShapeType="1"/>
          </p:cNvSpPr>
          <p:nvPr/>
        </p:nvSpPr>
        <p:spPr bwMode="auto">
          <a:xfrm>
            <a:off x="4297363" y="53006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9" name="Line 11"/>
          <p:cNvSpPr>
            <a:spLocks noChangeShapeType="1"/>
          </p:cNvSpPr>
          <p:nvPr/>
        </p:nvSpPr>
        <p:spPr bwMode="auto">
          <a:xfrm>
            <a:off x="3000375" y="53006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60" name="Line 12"/>
          <p:cNvSpPr>
            <a:spLocks noChangeShapeType="1"/>
          </p:cNvSpPr>
          <p:nvPr/>
        </p:nvSpPr>
        <p:spPr bwMode="auto">
          <a:xfrm>
            <a:off x="8186738" y="53006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61" name="Line 13"/>
          <p:cNvSpPr>
            <a:spLocks noChangeShapeType="1"/>
          </p:cNvSpPr>
          <p:nvPr/>
        </p:nvSpPr>
        <p:spPr bwMode="auto">
          <a:xfrm>
            <a:off x="6889750" y="530225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64" name="Line 16"/>
          <p:cNvSpPr>
            <a:spLocks noChangeShapeType="1"/>
          </p:cNvSpPr>
          <p:nvPr/>
        </p:nvSpPr>
        <p:spPr bwMode="auto">
          <a:xfrm>
            <a:off x="5881689" y="1054100"/>
            <a:ext cx="503237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65" name="Line 17"/>
          <p:cNvSpPr>
            <a:spLocks noChangeShapeType="1"/>
          </p:cNvSpPr>
          <p:nvPr/>
        </p:nvSpPr>
        <p:spPr bwMode="auto">
          <a:xfrm>
            <a:off x="5880101" y="1052513"/>
            <a:ext cx="504825" cy="100965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66" name="Line 18"/>
          <p:cNvSpPr>
            <a:spLocks noChangeShapeType="1"/>
          </p:cNvSpPr>
          <p:nvPr/>
        </p:nvSpPr>
        <p:spPr bwMode="auto">
          <a:xfrm>
            <a:off x="6313489" y="1917701"/>
            <a:ext cx="935037" cy="165576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67" name="Line 19"/>
          <p:cNvSpPr>
            <a:spLocks noChangeShapeType="1"/>
          </p:cNvSpPr>
          <p:nvPr/>
        </p:nvSpPr>
        <p:spPr bwMode="auto">
          <a:xfrm>
            <a:off x="6384926" y="1054100"/>
            <a:ext cx="3167063" cy="25908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68" name="Line 20"/>
          <p:cNvSpPr>
            <a:spLocks noChangeShapeType="1"/>
          </p:cNvSpPr>
          <p:nvPr/>
        </p:nvSpPr>
        <p:spPr bwMode="auto">
          <a:xfrm flipV="1">
            <a:off x="5881688" y="1054101"/>
            <a:ext cx="0" cy="1008063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69" name="Line 21"/>
          <p:cNvSpPr>
            <a:spLocks noChangeShapeType="1"/>
          </p:cNvSpPr>
          <p:nvPr/>
        </p:nvSpPr>
        <p:spPr bwMode="auto">
          <a:xfrm flipV="1">
            <a:off x="3649663" y="4437063"/>
            <a:ext cx="0" cy="1008062"/>
          </a:xfrm>
          <a:prstGeom prst="line">
            <a:avLst/>
          </a:prstGeom>
          <a:noFill/>
          <a:ln w="57150">
            <a:solidFill>
              <a:srgbClr val="66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0" name="Line 22"/>
          <p:cNvSpPr>
            <a:spLocks noChangeShapeType="1"/>
          </p:cNvSpPr>
          <p:nvPr/>
        </p:nvSpPr>
        <p:spPr bwMode="auto">
          <a:xfrm>
            <a:off x="3649664" y="4437063"/>
            <a:ext cx="2014537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1" name="Line 23"/>
          <p:cNvSpPr>
            <a:spLocks noChangeShapeType="1"/>
          </p:cNvSpPr>
          <p:nvPr/>
        </p:nvSpPr>
        <p:spPr bwMode="auto">
          <a:xfrm>
            <a:off x="3648075" y="4508501"/>
            <a:ext cx="1944688" cy="938213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2" name="Line 24"/>
          <p:cNvSpPr>
            <a:spLocks noChangeShapeType="1"/>
          </p:cNvSpPr>
          <p:nvPr/>
        </p:nvSpPr>
        <p:spPr bwMode="auto">
          <a:xfrm>
            <a:off x="5521325" y="5446714"/>
            <a:ext cx="2446338" cy="11509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3" name="Line 25"/>
          <p:cNvSpPr>
            <a:spLocks noChangeShapeType="1"/>
          </p:cNvSpPr>
          <p:nvPr/>
        </p:nvSpPr>
        <p:spPr bwMode="auto">
          <a:xfrm flipV="1">
            <a:off x="5592763" y="3233738"/>
            <a:ext cx="1727200" cy="1223962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4" name="Line 26"/>
          <p:cNvSpPr>
            <a:spLocks noChangeShapeType="1"/>
          </p:cNvSpPr>
          <p:nvPr/>
        </p:nvSpPr>
        <p:spPr bwMode="auto">
          <a:xfrm flipH="1" flipV="1">
            <a:off x="4779963" y="5013325"/>
            <a:ext cx="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5" name="Line 27"/>
          <p:cNvSpPr>
            <a:spLocks noChangeShapeType="1"/>
          </p:cNvSpPr>
          <p:nvPr/>
        </p:nvSpPr>
        <p:spPr bwMode="auto">
          <a:xfrm flipV="1">
            <a:off x="5395913" y="260351"/>
            <a:ext cx="0" cy="1800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6" name="Line 28"/>
          <p:cNvSpPr>
            <a:spLocks noChangeShapeType="1"/>
          </p:cNvSpPr>
          <p:nvPr/>
        </p:nvSpPr>
        <p:spPr bwMode="auto">
          <a:xfrm flipH="1" flipV="1">
            <a:off x="5016501" y="-458788"/>
            <a:ext cx="2232025" cy="395922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7" name="Line 29"/>
          <p:cNvSpPr>
            <a:spLocks noChangeShapeType="1"/>
          </p:cNvSpPr>
          <p:nvPr/>
        </p:nvSpPr>
        <p:spPr bwMode="auto">
          <a:xfrm flipH="1" flipV="1">
            <a:off x="4727575" y="-315913"/>
            <a:ext cx="4248150" cy="34575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8" name="Line 30"/>
          <p:cNvSpPr>
            <a:spLocks noChangeShapeType="1"/>
          </p:cNvSpPr>
          <p:nvPr/>
        </p:nvSpPr>
        <p:spPr bwMode="auto">
          <a:xfrm flipV="1">
            <a:off x="4295776" y="3500438"/>
            <a:ext cx="2663825" cy="18732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79" name="AutoShape 31"/>
          <p:cNvSpPr>
            <a:spLocks noChangeArrowheads="1"/>
          </p:cNvSpPr>
          <p:nvPr/>
        </p:nvSpPr>
        <p:spPr bwMode="auto">
          <a:xfrm>
            <a:off x="5489575" y="6505575"/>
            <a:ext cx="215900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30080" name="AutoShape 32"/>
          <p:cNvSpPr>
            <a:spLocks noChangeArrowheads="1"/>
          </p:cNvSpPr>
          <p:nvPr/>
        </p:nvSpPr>
        <p:spPr bwMode="auto">
          <a:xfrm flipV="1">
            <a:off x="5478463" y="4129088"/>
            <a:ext cx="215900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93ADD147-7375-451D-B98D-38C0FA99A6C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4" name="Imagem 33">
            <a:extLst>
              <a:ext uri="{FF2B5EF4-FFF2-40B4-BE49-F238E27FC236}">
                <a16:creationId xmlns:a16="http://schemas.microsoft.com/office/drawing/2014/main" id="{F69343B0-6653-4812-88E9-1AE115615D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35" name="Text Box 16">
            <a:extLst>
              <a:ext uri="{FF2B5EF4-FFF2-40B4-BE49-F238E27FC236}">
                <a16:creationId xmlns:a16="http://schemas.microsoft.com/office/drawing/2014/main" id="{AAB00C77-7409-492C-B53C-04ACBDE3A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1685" y="2249561"/>
            <a:ext cx="5569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	        F                   		     F     	             A</a:t>
            </a:r>
          </a:p>
        </p:txBody>
      </p:sp>
      <p:sp>
        <p:nvSpPr>
          <p:cNvPr id="36" name="Text Box 17">
            <a:extLst>
              <a:ext uri="{FF2B5EF4-FFF2-40B4-BE49-F238E27FC236}">
                <a16:creationId xmlns:a16="http://schemas.microsoft.com/office/drawing/2014/main" id="{7079B5B4-6360-4A45-8625-421997C16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134" y="5596976"/>
            <a:ext cx="55451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  	         F                     		      F                    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0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64" grpId="0" animBg="1"/>
      <p:bldP spid="130065" grpId="0" animBg="1"/>
      <p:bldP spid="130066" grpId="0" animBg="1"/>
      <p:bldP spid="130067" grpId="0" animBg="1"/>
      <p:bldP spid="130070" grpId="0" animBg="1"/>
      <p:bldP spid="130071" grpId="0" animBg="1"/>
      <p:bldP spid="130072" grpId="0" animBg="1"/>
      <p:bldP spid="130073" grpId="0" animBg="1"/>
      <p:bldP spid="130074" grpId="0" animBg="1"/>
      <p:bldP spid="130075" grpId="0" animBg="1"/>
      <p:bldP spid="130076" grpId="0" animBg="1"/>
      <p:bldP spid="130077" grpId="0" animBg="1"/>
      <p:bldP spid="13007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/>
          <p:cNvSpPr txBox="1">
            <a:spLocks noChangeArrowheads="1"/>
          </p:cNvSpPr>
          <p:nvPr/>
        </p:nvSpPr>
        <p:spPr bwMode="auto">
          <a:xfrm>
            <a:off x="3017839" y="260350"/>
            <a:ext cx="570226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5400"/>
              <a:t>ESTUDO ANALÍTICO</a:t>
            </a: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2835275" y="26558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/>
          </a:p>
        </p:txBody>
      </p:sp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3432175" y="1341438"/>
          <a:ext cx="467995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812520" imgH="419040" progId="Equation.3">
                  <p:embed/>
                </p:oleObj>
              </mc:Choice>
              <mc:Fallback>
                <p:oleObj name="Equation" r:id="rId3" imgW="812520" imgH="419040" progId="Equation.3">
                  <p:embed/>
                  <p:pic>
                    <p:nvPicPr>
                      <p:cNvPr id="138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2175" y="1341438"/>
                        <a:ext cx="4679950" cy="241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246" name="Object 6"/>
          <p:cNvGraphicFramePr>
            <a:graphicFrameLocks noChangeAspect="1"/>
          </p:cNvGraphicFramePr>
          <p:nvPr/>
        </p:nvGraphicFramePr>
        <p:xfrm>
          <a:off x="3719513" y="4292600"/>
          <a:ext cx="3744912" cy="18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863280" imgH="419040" progId="Equation.3">
                  <p:embed/>
                </p:oleObj>
              </mc:Choice>
              <mc:Fallback>
                <p:oleObj name="Equation" r:id="rId5" imgW="863280" imgH="419040" progId="Equation.3">
                  <p:embed/>
                  <p:pic>
                    <p:nvPicPr>
                      <p:cNvPr id="1382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513" y="4292600"/>
                        <a:ext cx="3744912" cy="181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14051255-A313-4D44-A0FF-78A9B43CBF3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DCE6D3D-2F26-4EB4-B1B3-02009A1E1BE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3052763" y="238126"/>
            <a:ext cx="5448286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700"/>
              <a:t>LENTES ESFÉRICAS – BORDAS LARGAS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3399285" y="1079510"/>
            <a:ext cx="1152525" cy="158432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1959423" y="957272"/>
            <a:ext cx="1944687" cy="18002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8789" name="Oval 5"/>
          <p:cNvSpPr>
            <a:spLocks noChangeArrowheads="1"/>
          </p:cNvSpPr>
          <p:nvPr/>
        </p:nvSpPr>
        <p:spPr bwMode="auto">
          <a:xfrm>
            <a:off x="4007298" y="969972"/>
            <a:ext cx="1944687" cy="18002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6219825" y="1202565"/>
            <a:ext cx="1951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BICÔNCAVA</a:t>
            </a: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5859464" y="3290127"/>
            <a:ext cx="28039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rgbClr val="FF0000"/>
                </a:solidFill>
              </a:rPr>
              <a:t>PLANO-CÔNCAVA</a:t>
            </a:r>
          </a:p>
        </p:txBody>
      </p:sp>
      <p:sp>
        <p:nvSpPr>
          <p:cNvPr id="118792" name="Oval 8"/>
          <p:cNvSpPr>
            <a:spLocks noChangeArrowheads="1"/>
          </p:cNvSpPr>
          <p:nvPr/>
        </p:nvSpPr>
        <p:spPr bwMode="auto">
          <a:xfrm>
            <a:off x="2855912" y="4587872"/>
            <a:ext cx="1944688" cy="1800225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8793" name="Oval 9"/>
          <p:cNvSpPr>
            <a:spLocks noChangeArrowheads="1"/>
          </p:cNvSpPr>
          <p:nvPr/>
        </p:nvSpPr>
        <p:spPr bwMode="auto">
          <a:xfrm>
            <a:off x="3275609" y="4741286"/>
            <a:ext cx="1657350" cy="151027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3359150" y="6488113"/>
            <a:ext cx="144145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3047604" y="4508306"/>
            <a:ext cx="1441450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3214689" y="2878966"/>
            <a:ext cx="1152525" cy="158432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8797" name="Oval 13"/>
          <p:cNvSpPr>
            <a:spLocks noChangeArrowheads="1"/>
          </p:cNvSpPr>
          <p:nvPr/>
        </p:nvSpPr>
        <p:spPr bwMode="auto">
          <a:xfrm>
            <a:off x="3432175" y="2769428"/>
            <a:ext cx="1944688" cy="18002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8798" name="Text Box 14"/>
          <p:cNvSpPr txBox="1">
            <a:spLocks noChangeArrowheads="1"/>
          </p:cNvSpPr>
          <p:nvPr/>
        </p:nvSpPr>
        <p:spPr bwMode="auto">
          <a:xfrm>
            <a:off x="5805488" y="5234815"/>
            <a:ext cx="32442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rgbClr val="FF0000"/>
                </a:solidFill>
              </a:rPr>
              <a:t>CONVEXO-CÔNCAVA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5C72ACE-7AF2-4A18-B98D-ED035A2221E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5DF53DF6-2583-423C-82EB-52E5CBC9CF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18" name="Rectangle 11">
            <a:extLst>
              <a:ext uri="{FF2B5EF4-FFF2-40B4-BE49-F238E27FC236}">
                <a16:creationId xmlns:a16="http://schemas.microsoft.com/office/drawing/2014/main" id="{62E34404-20EE-4205-97DD-81C058E42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1632" y="5970968"/>
            <a:ext cx="1680177" cy="4048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2967039" y="238126"/>
            <a:ext cx="516776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700"/>
              <a:t>LENTES ESFÉRICAS – BORDAS FINAS</a:t>
            </a:r>
          </a:p>
        </p:txBody>
      </p:sp>
      <p:sp>
        <p:nvSpPr>
          <p:cNvPr id="119811" name="Oval 3"/>
          <p:cNvSpPr>
            <a:spLocks noChangeArrowheads="1"/>
          </p:cNvSpPr>
          <p:nvPr/>
        </p:nvSpPr>
        <p:spPr bwMode="auto">
          <a:xfrm>
            <a:off x="3863975" y="981076"/>
            <a:ext cx="1944688" cy="1800225"/>
          </a:xfrm>
          <a:prstGeom prst="ellips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6219825" y="1357313"/>
            <a:ext cx="12870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BICONVEXA</a:t>
            </a: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5859464" y="3444875"/>
            <a:ext cx="18256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PLANO-CONVEXA</a:t>
            </a:r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5805488" y="5389563"/>
            <a:ext cx="21248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CÔNCAVO-CONVEXA</a:t>
            </a:r>
          </a:p>
        </p:txBody>
      </p:sp>
      <p:sp>
        <p:nvSpPr>
          <p:cNvPr id="119815" name="Oval 7"/>
          <p:cNvSpPr>
            <a:spLocks noChangeArrowheads="1"/>
          </p:cNvSpPr>
          <p:nvPr/>
        </p:nvSpPr>
        <p:spPr bwMode="auto">
          <a:xfrm>
            <a:off x="2782889" y="981076"/>
            <a:ext cx="1944687" cy="1800225"/>
          </a:xfrm>
          <a:prstGeom prst="ellips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9816" name="Freeform 8"/>
          <p:cNvSpPr>
            <a:spLocks/>
          </p:cNvSpPr>
          <p:nvPr/>
        </p:nvSpPr>
        <p:spPr bwMode="auto">
          <a:xfrm>
            <a:off x="3870326" y="1112838"/>
            <a:ext cx="885825" cy="1536700"/>
          </a:xfrm>
          <a:custGeom>
            <a:avLst/>
            <a:gdLst/>
            <a:ahLst/>
            <a:cxnLst>
              <a:cxn ang="0">
                <a:pos x="279" y="8"/>
              </a:cxn>
              <a:cxn ang="0">
                <a:pos x="7" y="416"/>
              </a:cxn>
              <a:cxn ang="0">
                <a:pos x="234" y="960"/>
              </a:cxn>
              <a:cxn ang="0">
                <a:pos x="551" y="461"/>
              </a:cxn>
              <a:cxn ang="0">
                <a:pos x="279" y="8"/>
              </a:cxn>
            </a:cxnLst>
            <a:rect l="0" t="0" r="r" b="b"/>
            <a:pathLst>
              <a:path w="558" h="968">
                <a:moveTo>
                  <a:pt x="279" y="8"/>
                </a:moveTo>
                <a:cubicBezTo>
                  <a:pt x="188" y="0"/>
                  <a:pt x="14" y="257"/>
                  <a:pt x="7" y="416"/>
                </a:cubicBezTo>
                <a:cubicBezTo>
                  <a:pt x="0" y="575"/>
                  <a:pt x="143" y="952"/>
                  <a:pt x="234" y="960"/>
                </a:cubicBezTo>
                <a:cubicBezTo>
                  <a:pt x="325" y="968"/>
                  <a:pt x="544" y="620"/>
                  <a:pt x="551" y="461"/>
                </a:cubicBezTo>
                <a:cubicBezTo>
                  <a:pt x="558" y="302"/>
                  <a:pt x="370" y="16"/>
                  <a:pt x="279" y="8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9817" name="Freeform 9"/>
          <p:cNvSpPr>
            <a:spLocks/>
          </p:cNvSpPr>
          <p:nvPr/>
        </p:nvSpPr>
        <p:spPr bwMode="auto">
          <a:xfrm>
            <a:off x="3721100" y="3094038"/>
            <a:ext cx="539750" cy="1619250"/>
          </a:xfrm>
          <a:custGeom>
            <a:avLst/>
            <a:gdLst/>
            <a:ahLst/>
            <a:cxnLst>
              <a:cxn ang="0">
                <a:pos x="45" y="982"/>
              </a:cxn>
              <a:cxn ang="0">
                <a:pos x="317" y="574"/>
              </a:cxn>
              <a:cxn ang="0">
                <a:pos x="181" y="166"/>
              </a:cxn>
              <a:cxn ang="0">
                <a:pos x="45" y="30"/>
              </a:cxn>
              <a:cxn ang="0">
                <a:pos x="45" y="347"/>
              </a:cxn>
              <a:cxn ang="0">
                <a:pos x="45" y="982"/>
              </a:cxn>
            </a:cxnLst>
            <a:rect l="0" t="0" r="r" b="b"/>
            <a:pathLst>
              <a:path w="340" h="1020">
                <a:moveTo>
                  <a:pt x="45" y="982"/>
                </a:moveTo>
                <a:cubicBezTo>
                  <a:pt x="90" y="1020"/>
                  <a:pt x="294" y="710"/>
                  <a:pt x="317" y="574"/>
                </a:cubicBezTo>
                <a:cubicBezTo>
                  <a:pt x="340" y="438"/>
                  <a:pt x="226" y="257"/>
                  <a:pt x="181" y="166"/>
                </a:cubicBezTo>
                <a:cubicBezTo>
                  <a:pt x="136" y="75"/>
                  <a:pt x="68" y="0"/>
                  <a:pt x="45" y="30"/>
                </a:cubicBezTo>
                <a:cubicBezTo>
                  <a:pt x="22" y="60"/>
                  <a:pt x="45" y="181"/>
                  <a:pt x="45" y="347"/>
                </a:cubicBezTo>
                <a:cubicBezTo>
                  <a:pt x="45" y="513"/>
                  <a:pt x="0" y="944"/>
                  <a:pt x="45" y="982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9818" name="Oval 10"/>
          <p:cNvSpPr>
            <a:spLocks noChangeArrowheads="1"/>
          </p:cNvSpPr>
          <p:nvPr/>
        </p:nvSpPr>
        <p:spPr bwMode="auto">
          <a:xfrm>
            <a:off x="2279650" y="2997201"/>
            <a:ext cx="1944688" cy="1800225"/>
          </a:xfrm>
          <a:prstGeom prst="ellips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9819" name="AutoShape 11"/>
          <p:cNvSpPr>
            <a:spLocks noChangeArrowheads="1"/>
          </p:cNvSpPr>
          <p:nvPr/>
        </p:nvSpPr>
        <p:spPr bwMode="auto">
          <a:xfrm>
            <a:off x="3000375" y="5013326"/>
            <a:ext cx="863600" cy="1439863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9820" name="Oval 12"/>
          <p:cNvSpPr>
            <a:spLocks noChangeArrowheads="1"/>
          </p:cNvSpPr>
          <p:nvPr/>
        </p:nvSpPr>
        <p:spPr bwMode="auto">
          <a:xfrm>
            <a:off x="3452813" y="4902201"/>
            <a:ext cx="1744662" cy="1674813"/>
          </a:xfrm>
          <a:prstGeom prst="ellips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19821" name="Oval 13"/>
          <p:cNvSpPr>
            <a:spLocks noChangeArrowheads="1"/>
          </p:cNvSpPr>
          <p:nvPr/>
        </p:nvSpPr>
        <p:spPr bwMode="auto">
          <a:xfrm>
            <a:off x="3017838" y="5014913"/>
            <a:ext cx="1511300" cy="1439862"/>
          </a:xfrm>
          <a:prstGeom prst="ellips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FAD0F40C-C38F-40D2-8BCE-7F7A2AFE8D0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6124B323-1A86-47F6-BAC7-AB889E634C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3719514" y="476250"/>
            <a:ext cx="32596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/>
              <a:t>SITUAÇÃO NORMAL:</a:t>
            </a: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1558926" y="1268413"/>
            <a:ext cx="71749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rgbClr val="FF5050"/>
                </a:solidFill>
              </a:rPr>
              <a:t>ÍNDICE DA LENTE MAIOR QUE ÍNDICE DO MEIO</a:t>
            </a: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2547938" y="2005014"/>
            <a:ext cx="475284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 dirty="0"/>
              <a:t>CÔNCAVAS </a:t>
            </a:r>
            <a:r>
              <a:rPr lang="pt-BR" sz="2800" b="1" dirty="0">
                <a:sym typeface="Wingdings" pitchFamily="2" charset="2"/>
              </a:rPr>
              <a:t> DIVERGENTES</a:t>
            </a:r>
          </a:p>
          <a:p>
            <a:r>
              <a:rPr lang="pt-BR" sz="2800" b="1" dirty="0">
                <a:sym typeface="Wingdings" pitchFamily="2" charset="2"/>
              </a:rPr>
              <a:t>CONVEXAS  CONVERGENTES</a:t>
            </a:r>
            <a:endParaRPr lang="pt-BR" sz="2800" b="1" dirty="0"/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1558925" y="3846513"/>
            <a:ext cx="72727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>
                <a:solidFill>
                  <a:srgbClr val="FF5050"/>
                </a:solidFill>
              </a:rPr>
              <a:t>ÍNDICE DA LENTE MENOR QUE ÍNDICE DO MEIO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2547938" y="4583114"/>
            <a:ext cx="475219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/>
              <a:t>CÔNCAVAS </a:t>
            </a:r>
            <a:r>
              <a:rPr lang="pt-BR" sz="2800" b="1">
                <a:sym typeface="Wingdings" pitchFamily="2" charset="2"/>
              </a:rPr>
              <a:t> CONVERGENTES</a:t>
            </a:r>
          </a:p>
          <a:p>
            <a:r>
              <a:rPr lang="pt-BR" sz="2800" b="1">
                <a:sym typeface="Wingdings" pitchFamily="2" charset="2"/>
              </a:rPr>
              <a:t>CONVEXAS  DIVERGENTES</a:t>
            </a:r>
          </a:p>
        </p:txBody>
      </p:sp>
      <p:sp>
        <p:nvSpPr>
          <p:cNvPr id="120839" name="Text Box 7"/>
          <p:cNvSpPr txBox="1">
            <a:spLocks noChangeArrowheads="1"/>
          </p:cNvSpPr>
          <p:nvPr/>
        </p:nvSpPr>
        <p:spPr bwMode="auto">
          <a:xfrm>
            <a:off x="2055814" y="3373438"/>
            <a:ext cx="31531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2800" b="1"/>
              <a:t>SITUAÇÃO ESPECIAL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A60A858-C3F6-48AC-9A57-28FF77855170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1205E43C-9A1A-4A29-BCBB-16A77DF8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Line 2"/>
          <p:cNvSpPr>
            <a:spLocks noChangeShapeType="1"/>
          </p:cNvSpPr>
          <p:nvPr/>
        </p:nvSpPr>
        <p:spPr bwMode="auto">
          <a:xfrm>
            <a:off x="2208213" y="2779713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59" name="Line 3"/>
          <p:cNvSpPr>
            <a:spLocks noChangeShapeType="1"/>
          </p:cNvSpPr>
          <p:nvPr/>
        </p:nvSpPr>
        <p:spPr bwMode="auto">
          <a:xfrm>
            <a:off x="5591175" y="1484314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0" name="Freeform 4"/>
          <p:cNvSpPr>
            <a:spLocks/>
          </p:cNvSpPr>
          <p:nvPr/>
        </p:nvSpPr>
        <p:spPr bwMode="auto">
          <a:xfrm>
            <a:off x="2495550" y="1844675"/>
            <a:ext cx="6121400" cy="2160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50" y="0"/>
              </a:cxn>
              <a:cxn ang="0">
                <a:pos x="3856" y="1361"/>
              </a:cxn>
            </a:cxnLst>
            <a:rect l="0" t="0" r="r" b="b"/>
            <a:pathLst>
              <a:path w="3856" h="1361">
                <a:moveTo>
                  <a:pt x="0" y="0"/>
                </a:moveTo>
                <a:lnTo>
                  <a:pt x="1950" y="0"/>
                </a:lnTo>
                <a:lnTo>
                  <a:pt x="3856" y="1361"/>
                </a:lnTo>
              </a:path>
            </a:pathLst>
          </a:custGeom>
          <a:noFill/>
          <a:ln w="28575" cmpd="sng">
            <a:solidFill>
              <a:srgbClr val="FF505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1" name="Freeform 5"/>
          <p:cNvSpPr>
            <a:spLocks/>
          </p:cNvSpPr>
          <p:nvPr/>
        </p:nvSpPr>
        <p:spPr bwMode="auto">
          <a:xfrm>
            <a:off x="2424114" y="2349500"/>
            <a:ext cx="6696075" cy="115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95" y="0"/>
              </a:cxn>
              <a:cxn ang="0">
                <a:pos x="4218" y="725"/>
              </a:cxn>
            </a:cxnLst>
            <a:rect l="0" t="0" r="r" b="b"/>
            <a:pathLst>
              <a:path w="4218" h="725">
                <a:moveTo>
                  <a:pt x="0" y="0"/>
                </a:moveTo>
                <a:lnTo>
                  <a:pt x="1995" y="0"/>
                </a:lnTo>
                <a:lnTo>
                  <a:pt x="4218" y="725"/>
                </a:lnTo>
              </a:path>
            </a:pathLst>
          </a:custGeom>
          <a:noFill/>
          <a:ln w="28575" cmpd="sng">
            <a:solidFill>
              <a:srgbClr val="FF505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2" name="Freeform 6"/>
          <p:cNvSpPr>
            <a:spLocks/>
          </p:cNvSpPr>
          <p:nvPr/>
        </p:nvSpPr>
        <p:spPr bwMode="auto">
          <a:xfrm>
            <a:off x="2424114" y="1957389"/>
            <a:ext cx="6624637" cy="1296987"/>
          </a:xfrm>
          <a:custGeom>
            <a:avLst/>
            <a:gdLst/>
            <a:ahLst/>
            <a:cxnLst>
              <a:cxn ang="0">
                <a:pos x="0" y="817"/>
              </a:cxn>
              <a:cxn ang="0">
                <a:pos x="1995" y="817"/>
              </a:cxn>
              <a:cxn ang="0">
                <a:pos x="4173" y="0"/>
              </a:cxn>
            </a:cxnLst>
            <a:rect l="0" t="0" r="r" b="b"/>
            <a:pathLst>
              <a:path w="4173" h="817">
                <a:moveTo>
                  <a:pt x="0" y="817"/>
                </a:moveTo>
                <a:lnTo>
                  <a:pt x="1995" y="817"/>
                </a:lnTo>
                <a:lnTo>
                  <a:pt x="4173" y="0"/>
                </a:lnTo>
              </a:path>
            </a:pathLst>
          </a:custGeom>
          <a:noFill/>
          <a:ln w="28575" cmpd="sng">
            <a:solidFill>
              <a:srgbClr val="FF505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3" name="Freeform 7"/>
          <p:cNvSpPr>
            <a:spLocks/>
          </p:cNvSpPr>
          <p:nvPr/>
        </p:nvSpPr>
        <p:spPr bwMode="auto">
          <a:xfrm>
            <a:off x="2351088" y="1587500"/>
            <a:ext cx="5905500" cy="2305050"/>
          </a:xfrm>
          <a:custGeom>
            <a:avLst/>
            <a:gdLst/>
            <a:ahLst/>
            <a:cxnLst>
              <a:cxn ang="0">
                <a:pos x="0" y="1452"/>
              </a:cxn>
              <a:cxn ang="0">
                <a:pos x="2041" y="1452"/>
              </a:cxn>
              <a:cxn ang="0">
                <a:pos x="3720" y="0"/>
              </a:cxn>
            </a:cxnLst>
            <a:rect l="0" t="0" r="r" b="b"/>
            <a:pathLst>
              <a:path w="3720" h="1452">
                <a:moveTo>
                  <a:pt x="0" y="1452"/>
                </a:moveTo>
                <a:lnTo>
                  <a:pt x="2041" y="1452"/>
                </a:lnTo>
                <a:lnTo>
                  <a:pt x="3720" y="0"/>
                </a:lnTo>
              </a:path>
            </a:pathLst>
          </a:custGeom>
          <a:noFill/>
          <a:ln w="28575" cmpd="sng">
            <a:solidFill>
              <a:srgbClr val="FF505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4" name="Line 8"/>
          <p:cNvSpPr>
            <a:spLocks noChangeShapeType="1"/>
          </p:cNvSpPr>
          <p:nvPr/>
        </p:nvSpPr>
        <p:spPr bwMode="auto">
          <a:xfrm>
            <a:off x="2566989" y="1844675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5" name="Line 9"/>
          <p:cNvSpPr>
            <a:spLocks noChangeShapeType="1"/>
          </p:cNvSpPr>
          <p:nvPr/>
        </p:nvSpPr>
        <p:spPr bwMode="auto">
          <a:xfrm>
            <a:off x="2566989" y="2781300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6" name="Line 10"/>
          <p:cNvSpPr>
            <a:spLocks noChangeShapeType="1"/>
          </p:cNvSpPr>
          <p:nvPr/>
        </p:nvSpPr>
        <p:spPr bwMode="auto">
          <a:xfrm>
            <a:off x="2566989" y="2349500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7" name="Line 11"/>
          <p:cNvSpPr>
            <a:spLocks noChangeShapeType="1"/>
          </p:cNvSpPr>
          <p:nvPr/>
        </p:nvSpPr>
        <p:spPr bwMode="auto">
          <a:xfrm>
            <a:off x="2566989" y="3254375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8" name="Line 12"/>
          <p:cNvSpPr>
            <a:spLocks noChangeShapeType="1"/>
          </p:cNvSpPr>
          <p:nvPr/>
        </p:nvSpPr>
        <p:spPr bwMode="auto">
          <a:xfrm>
            <a:off x="2566989" y="3892550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69" name="Line 13"/>
          <p:cNvSpPr>
            <a:spLocks noChangeShapeType="1"/>
          </p:cNvSpPr>
          <p:nvPr/>
        </p:nvSpPr>
        <p:spPr bwMode="auto">
          <a:xfrm>
            <a:off x="5591176" y="2781300"/>
            <a:ext cx="3744913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1870" name="Text Box 14"/>
          <p:cNvSpPr txBox="1">
            <a:spLocks noChangeArrowheads="1"/>
          </p:cNvSpPr>
          <p:nvPr/>
        </p:nvSpPr>
        <p:spPr bwMode="auto">
          <a:xfrm>
            <a:off x="6311901" y="2133600"/>
            <a:ext cx="71436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FOCO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B869504-28BB-4FB5-855F-BABF9E654CA8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AB192CCC-A332-44C2-91FB-845A24F34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 animBg="1"/>
      <p:bldP spid="121861" grpId="0" animBg="1"/>
      <p:bldP spid="121862" grpId="0" animBg="1"/>
      <p:bldP spid="121863" grpId="0" animBg="1"/>
      <p:bldP spid="121864" grpId="0" animBg="1"/>
      <p:bldP spid="121865" grpId="0" animBg="1"/>
      <p:bldP spid="121866" grpId="0" animBg="1"/>
      <p:bldP spid="121867" grpId="0" animBg="1"/>
      <p:bldP spid="121868" grpId="0" animBg="1"/>
      <p:bldP spid="121869" grpId="0" animBg="1"/>
      <p:bldP spid="1218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Line 2"/>
          <p:cNvSpPr>
            <a:spLocks noChangeShapeType="1"/>
          </p:cNvSpPr>
          <p:nvPr/>
        </p:nvSpPr>
        <p:spPr bwMode="auto">
          <a:xfrm>
            <a:off x="2208213" y="2779713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83" name="Line 3"/>
          <p:cNvSpPr>
            <a:spLocks noChangeShapeType="1"/>
          </p:cNvSpPr>
          <p:nvPr/>
        </p:nvSpPr>
        <p:spPr bwMode="auto">
          <a:xfrm>
            <a:off x="5591175" y="1484314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84" name="Line 4"/>
          <p:cNvSpPr>
            <a:spLocks noChangeShapeType="1"/>
          </p:cNvSpPr>
          <p:nvPr/>
        </p:nvSpPr>
        <p:spPr bwMode="auto">
          <a:xfrm>
            <a:off x="2566989" y="1844675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85" name="Line 5"/>
          <p:cNvSpPr>
            <a:spLocks noChangeShapeType="1"/>
          </p:cNvSpPr>
          <p:nvPr/>
        </p:nvSpPr>
        <p:spPr bwMode="auto">
          <a:xfrm>
            <a:off x="2566989" y="2781300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86" name="Line 6"/>
          <p:cNvSpPr>
            <a:spLocks noChangeShapeType="1"/>
          </p:cNvSpPr>
          <p:nvPr/>
        </p:nvSpPr>
        <p:spPr bwMode="auto">
          <a:xfrm>
            <a:off x="2566989" y="2349500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87" name="Line 7"/>
          <p:cNvSpPr>
            <a:spLocks noChangeShapeType="1"/>
          </p:cNvSpPr>
          <p:nvPr/>
        </p:nvSpPr>
        <p:spPr bwMode="auto">
          <a:xfrm>
            <a:off x="2566989" y="3254375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88" name="Line 8"/>
          <p:cNvSpPr>
            <a:spLocks noChangeShapeType="1"/>
          </p:cNvSpPr>
          <p:nvPr/>
        </p:nvSpPr>
        <p:spPr bwMode="auto">
          <a:xfrm>
            <a:off x="2566989" y="3892550"/>
            <a:ext cx="3024187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89" name="Line 9"/>
          <p:cNvSpPr>
            <a:spLocks noChangeShapeType="1"/>
          </p:cNvSpPr>
          <p:nvPr/>
        </p:nvSpPr>
        <p:spPr bwMode="auto">
          <a:xfrm>
            <a:off x="4224338" y="2781301"/>
            <a:ext cx="4392612" cy="3527425"/>
          </a:xfrm>
          <a:prstGeom prst="line">
            <a:avLst/>
          </a:prstGeom>
          <a:noFill/>
          <a:ln w="9525">
            <a:solidFill>
              <a:srgbClr val="FF505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90" name="Line 10"/>
          <p:cNvSpPr>
            <a:spLocks noChangeShapeType="1"/>
          </p:cNvSpPr>
          <p:nvPr/>
        </p:nvSpPr>
        <p:spPr bwMode="auto">
          <a:xfrm>
            <a:off x="4224338" y="2781301"/>
            <a:ext cx="5111750" cy="1800225"/>
          </a:xfrm>
          <a:prstGeom prst="line">
            <a:avLst/>
          </a:prstGeom>
          <a:noFill/>
          <a:ln w="9525">
            <a:solidFill>
              <a:srgbClr val="FF505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 flipV="1">
            <a:off x="4151313" y="1196976"/>
            <a:ext cx="5473700" cy="1584325"/>
          </a:xfrm>
          <a:prstGeom prst="line">
            <a:avLst/>
          </a:prstGeom>
          <a:noFill/>
          <a:ln w="9525">
            <a:solidFill>
              <a:srgbClr val="FF505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 flipV="1">
            <a:off x="4151313" y="620714"/>
            <a:ext cx="3313112" cy="2160587"/>
          </a:xfrm>
          <a:prstGeom prst="line">
            <a:avLst/>
          </a:prstGeom>
          <a:noFill/>
          <a:ln w="9525" cap="rnd">
            <a:solidFill>
              <a:srgbClr val="FF505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93" name="Line 13"/>
          <p:cNvSpPr>
            <a:spLocks noChangeShapeType="1"/>
          </p:cNvSpPr>
          <p:nvPr/>
        </p:nvSpPr>
        <p:spPr bwMode="auto">
          <a:xfrm>
            <a:off x="5591175" y="3860801"/>
            <a:ext cx="2952750" cy="2447925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94" name="Line 14"/>
          <p:cNvSpPr>
            <a:spLocks noChangeShapeType="1"/>
          </p:cNvSpPr>
          <p:nvPr/>
        </p:nvSpPr>
        <p:spPr bwMode="auto">
          <a:xfrm>
            <a:off x="5591176" y="3284539"/>
            <a:ext cx="3744913" cy="1296987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95" name="Line 15"/>
          <p:cNvSpPr>
            <a:spLocks noChangeShapeType="1"/>
          </p:cNvSpPr>
          <p:nvPr/>
        </p:nvSpPr>
        <p:spPr bwMode="auto">
          <a:xfrm>
            <a:off x="5591175" y="2781300"/>
            <a:ext cx="3600450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96" name="Line 16"/>
          <p:cNvSpPr>
            <a:spLocks noChangeShapeType="1"/>
          </p:cNvSpPr>
          <p:nvPr/>
        </p:nvSpPr>
        <p:spPr bwMode="auto">
          <a:xfrm flipV="1">
            <a:off x="5591175" y="1341438"/>
            <a:ext cx="3600450" cy="1008062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97" name="Line 17"/>
          <p:cNvSpPr>
            <a:spLocks noChangeShapeType="1"/>
          </p:cNvSpPr>
          <p:nvPr/>
        </p:nvSpPr>
        <p:spPr bwMode="auto">
          <a:xfrm flipV="1">
            <a:off x="5591176" y="61914"/>
            <a:ext cx="2665413" cy="1773237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2898" name="Text Box 18"/>
          <p:cNvSpPr txBox="1">
            <a:spLocks noChangeArrowheads="1"/>
          </p:cNvSpPr>
          <p:nvPr/>
        </p:nvSpPr>
        <p:spPr bwMode="auto">
          <a:xfrm>
            <a:off x="3216276" y="2060575"/>
            <a:ext cx="71436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/>
              <a:t>FOCO</a:t>
            </a:r>
          </a:p>
        </p:txBody>
      </p:sp>
      <p:sp>
        <p:nvSpPr>
          <p:cNvPr id="122899" name="AutoShape 19"/>
          <p:cNvSpPr>
            <a:spLocks noChangeArrowheads="1"/>
          </p:cNvSpPr>
          <p:nvPr/>
        </p:nvSpPr>
        <p:spPr bwMode="auto">
          <a:xfrm>
            <a:off x="5519738" y="393382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2900" name="AutoShape 20"/>
          <p:cNvSpPr>
            <a:spLocks noChangeArrowheads="1"/>
          </p:cNvSpPr>
          <p:nvPr/>
        </p:nvSpPr>
        <p:spPr bwMode="auto">
          <a:xfrm flipV="1">
            <a:off x="5519738" y="141287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F09908B-CE37-4B64-BFAD-C497444A59F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2" name="Imagem 21">
            <a:extLst>
              <a:ext uri="{FF2B5EF4-FFF2-40B4-BE49-F238E27FC236}">
                <a16:creationId xmlns:a16="http://schemas.microsoft.com/office/drawing/2014/main" id="{3330B40B-A294-4288-B342-87CA256B7A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animBg="1"/>
      <p:bldP spid="122885" grpId="0" animBg="1"/>
      <p:bldP spid="122886" grpId="0" animBg="1"/>
      <p:bldP spid="122887" grpId="0" animBg="1"/>
      <p:bldP spid="122888" grpId="0" animBg="1"/>
      <p:bldP spid="122889" grpId="0" animBg="1"/>
      <p:bldP spid="122890" grpId="0" animBg="1"/>
      <p:bldP spid="122891" grpId="0" animBg="1"/>
      <p:bldP spid="122892" grpId="0" animBg="1"/>
      <p:bldP spid="122893" grpId="0" animBg="1"/>
      <p:bldP spid="122894" grpId="0" animBg="1"/>
      <p:bldP spid="122895" grpId="0" animBg="1"/>
      <p:bldP spid="122896" grpId="0" animBg="1"/>
      <p:bldP spid="122897" grpId="0" animBg="1"/>
      <p:bldP spid="12289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2351088" y="155575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07" name="Line 3"/>
          <p:cNvSpPr>
            <a:spLocks noChangeShapeType="1"/>
          </p:cNvSpPr>
          <p:nvPr/>
        </p:nvSpPr>
        <p:spPr bwMode="auto">
          <a:xfrm>
            <a:off x="5734050" y="26035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2351088" y="4722813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09" name="Line 5"/>
          <p:cNvSpPr>
            <a:spLocks noChangeShapeType="1"/>
          </p:cNvSpPr>
          <p:nvPr/>
        </p:nvSpPr>
        <p:spPr bwMode="auto">
          <a:xfrm>
            <a:off x="5734050" y="3427414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10" name="AutoShape 6"/>
          <p:cNvSpPr>
            <a:spLocks noChangeArrowheads="1"/>
          </p:cNvSpPr>
          <p:nvPr/>
        </p:nvSpPr>
        <p:spPr bwMode="auto">
          <a:xfrm>
            <a:off x="5662613" y="587692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911" name="AutoShape 7"/>
          <p:cNvSpPr>
            <a:spLocks noChangeArrowheads="1"/>
          </p:cNvSpPr>
          <p:nvPr/>
        </p:nvSpPr>
        <p:spPr bwMode="auto">
          <a:xfrm flipV="1">
            <a:off x="5662613" y="335597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4440238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13" name="Line 9"/>
          <p:cNvSpPr>
            <a:spLocks noChangeShapeType="1"/>
          </p:cNvSpPr>
          <p:nvPr/>
        </p:nvSpPr>
        <p:spPr bwMode="auto">
          <a:xfrm>
            <a:off x="3143250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14" name="Line 10"/>
          <p:cNvSpPr>
            <a:spLocks noChangeShapeType="1"/>
          </p:cNvSpPr>
          <p:nvPr/>
        </p:nvSpPr>
        <p:spPr bwMode="auto">
          <a:xfrm>
            <a:off x="8329613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15" name="Line 11"/>
          <p:cNvSpPr>
            <a:spLocks noChangeShapeType="1"/>
          </p:cNvSpPr>
          <p:nvPr/>
        </p:nvSpPr>
        <p:spPr bwMode="auto">
          <a:xfrm>
            <a:off x="7032625" y="1414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16" name="Line 12"/>
          <p:cNvSpPr>
            <a:spLocks noChangeShapeType="1"/>
          </p:cNvSpPr>
          <p:nvPr/>
        </p:nvSpPr>
        <p:spPr bwMode="auto">
          <a:xfrm>
            <a:off x="4440238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17" name="Line 13"/>
          <p:cNvSpPr>
            <a:spLocks noChangeShapeType="1"/>
          </p:cNvSpPr>
          <p:nvPr/>
        </p:nvSpPr>
        <p:spPr bwMode="auto">
          <a:xfrm>
            <a:off x="3143250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18" name="Line 14"/>
          <p:cNvSpPr>
            <a:spLocks noChangeShapeType="1"/>
          </p:cNvSpPr>
          <p:nvPr/>
        </p:nvSpPr>
        <p:spPr bwMode="auto">
          <a:xfrm>
            <a:off x="8329613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19" name="Line 15"/>
          <p:cNvSpPr>
            <a:spLocks noChangeShapeType="1"/>
          </p:cNvSpPr>
          <p:nvPr/>
        </p:nvSpPr>
        <p:spPr bwMode="auto">
          <a:xfrm>
            <a:off x="7032625" y="45815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20" name="Text Box 16"/>
          <p:cNvSpPr txBox="1">
            <a:spLocks noChangeArrowheads="1"/>
          </p:cNvSpPr>
          <p:nvPr/>
        </p:nvSpPr>
        <p:spPr bwMode="auto">
          <a:xfrm>
            <a:off x="2908301" y="1644650"/>
            <a:ext cx="5569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	        F                   		     F     	             A</a:t>
            </a:r>
          </a:p>
        </p:txBody>
      </p:sp>
      <p:sp>
        <p:nvSpPr>
          <p:cNvPr id="123921" name="Text Box 17"/>
          <p:cNvSpPr txBox="1">
            <a:spLocks noChangeArrowheads="1"/>
          </p:cNvSpPr>
          <p:nvPr/>
        </p:nvSpPr>
        <p:spPr bwMode="auto">
          <a:xfrm>
            <a:off x="2876551" y="4868863"/>
            <a:ext cx="55451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  	         F                     		      F                      A</a:t>
            </a:r>
          </a:p>
        </p:txBody>
      </p:sp>
      <p:sp>
        <p:nvSpPr>
          <p:cNvPr id="123922" name="Line 18"/>
          <p:cNvSpPr>
            <a:spLocks noChangeShapeType="1"/>
          </p:cNvSpPr>
          <p:nvPr/>
        </p:nvSpPr>
        <p:spPr bwMode="auto">
          <a:xfrm>
            <a:off x="2566988" y="836613"/>
            <a:ext cx="3168650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23" name="Line 19"/>
          <p:cNvSpPr>
            <a:spLocks noChangeShapeType="1"/>
          </p:cNvSpPr>
          <p:nvPr/>
        </p:nvSpPr>
        <p:spPr bwMode="auto">
          <a:xfrm>
            <a:off x="5735639" y="836613"/>
            <a:ext cx="3889375" cy="2087562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24" name="Line 20"/>
          <p:cNvSpPr>
            <a:spLocks noChangeShapeType="1"/>
          </p:cNvSpPr>
          <p:nvPr/>
        </p:nvSpPr>
        <p:spPr bwMode="auto">
          <a:xfrm>
            <a:off x="2566988" y="4149725"/>
            <a:ext cx="3168650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25" name="Line 21"/>
          <p:cNvSpPr>
            <a:spLocks noChangeShapeType="1"/>
          </p:cNvSpPr>
          <p:nvPr/>
        </p:nvSpPr>
        <p:spPr bwMode="auto">
          <a:xfrm flipV="1">
            <a:off x="5735639" y="2852739"/>
            <a:ext cx="3024187" cy="129698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3926" name="Line 22"/>
          <p:cNvSpPr>
            <a:spLocks noChangeShapeType="1"/>
          </p:cNvSpPr>
          <p:nvPr/>
        </p:nvSpPr>
        <p:spPr bwMode="auto">
          <a:xfrm flipV="1">
            <a:off x="4440238" y="2924176"/>
            <a:ext cx="4176712" cy="1800225"/>
          </a:xfrm>
          <a:prstGeom prst="line">
            <a:avLst/>
          </a:prstGeom>
          <a:noFill/>
          <a:ln w="9525" cap="rnd">
            <a:solidFill>
              <a:srgbClr val="FF505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4AF2FB79-FD34-4666-9CB0-B58E6C03629D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14801C7E-48E5-49A1-A4D2-7906D75E6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22" grpId="0" animBg="1"/>
      <p:bldP spid="123923" grpId="0" animBg="1"/>
      <p:bldP spid="123924" grpId="0" animBg="1"/>
      <p:bldP spid="123925" grpId="0" animBg="1"/>
      <p:bldP spid="1239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Line 2"/>
          <p:cNvSpPr>
            <a:spLocks noChangeShapeType="1"/>
          </p:cNvSpPr>
          <p:nvPr/>
        </p:nvSpPr>
        <p:spPr bwMode="auto">
          <a:xfrm>
            <a:off x="2351088" y="155575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31" name="Line 3"/>
          <p:cNvSpPr>
            <a:spLocks noChangeShapeType="1"/>
          </p:cNvSpPr>
          <p:nvPr/>
        </p:nvSpPr>
        <p:spPr bwMode="auto">
          <a:xfrm>
            <a:off x="5734050" y="26035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32" name="Line 4"/>
          <p:cNvSpPr>
            <a:spLocks noChangeShapeType="1"/>
          </p:cNvSpPr>
          <p:nvPr/>
        </p:nvSpPr>
        <p:spPr bwMode="auto">
          <a:xfrm>
            <a:off x="2351088" y="4722813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>
            <a:off x="5734050" y="3427414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34" name="AutoShape 6"/>
          <p:cNvSpPr>
            <a:spLocks noChangeArrowheads="1"/>
          </p:cNvSpPr>
          <p:nvPr/>
        </p:nvSpPr>
        <p:spPr bwMode="auto">
          <a:xfrm>
            <a:off x="5662613" y="587692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4935" name="AutoShape 7"/>
          <p:cNvSpPr>
            <a:spLocks noChangeArrowheads="1"/>
          </p:cNvSpPr>
          <p:nvPr/>
        </p:nvSpPr>
        <p:spPr bwMode="auto">
          <a:xfrm flipV="1">
            <a:off x="5662613" y="335597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4936" name="Line 8"/>
          <p:cNvSpPr>
            <a:spLocks noChangeShapeType="1"/>
          </p:cNvSpPr>
          <p:nvPr/>
        </p:nvSpPr>
        <p:spPr bwMode="auto">
          <a:xfrm>
            <a:off x="4440238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37" name="Line 9"/>
          <p:cNvSpPr>
            <a:spLocks noChangeShapeType="1"/>
          </p:cNvSpPr>
          <p:nvPr/>
        </p:nvSpPr>
        <p:spPr bwMode="auto">
          <a:xfrm>
            <a:off x="3143250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38" name="Line 10"/>
          <p:cNvSpPr>
            <a:spLocks noChangeShapeType="1"/>
          </p:cNvSpPr>
          <p:nvPr/>
        </p:nvSpPr>
        <p:spPr bwMode="auto">
          <a:xfrm>
            <a:off x="8329613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39" name="Line 11"/>
          <p:cNvSpPr>
            <a:spLocks noChangeShapeType="1"/>
          </p:cNvSpPr>
          <p:nvPr/>
        </p:nvSpPr>
        <p:spPr bwMode="auto">
          <a:xfrm>
            <a:off x="7032625" y="1414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40" name="Line 12"/>
          <p:cNvSpPr>
            <a:spLocks noChangeShapeType="1"/>
          </p:cNvSpPr>
          <p:nvPr/>
        </p:nvSpPr>
        <p:spPr bwMode="auto">
          <a:xfrm>
            <a:off x="4440238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41" name="Line 13"/>
          <p:cNvSpPr>
            <a:spLocks noChangeShapeType="1"/>
          </p:cNvSpPr>
          <p:nvPr/>
        </p:nvSpPr>
        <p:spPr bwMode="auto">
          <a:xfrm>
            <a:off x="3143250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42" name="Line 14"/>
          <p:cNvSpPr>
            <a:spLocks noChangeShapeType="1"/>
          </p:cNvSpPr>
          <p:nvPr/>
        </p:nvSpPr>
        <p:spPr bwMode="auto">
          <a:xfrm>
            <a:off x="8329613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43" name="Line 15"/>
          <p:cNvSpPr>
            <a:spLocks noChangeShapeType="1"/>
          </p:cNvSpPr>
          <p:nvPr/>
        </p:nvSpPr>
        <p:spPr bwMode="auto">
          <a:xfrm>
            <a:off x="7032625" y="45815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46" name="Line 18"/>
          <p:cNvSpPr>
            <a:spLocks noChangeShapeType="1"/>
          </p:cNvSpPr>
          <p:nvPr/>
        </p:nvSpPr>
        <p:spPr bwMode="auto">
          <a:xfrm flipV="1">
            <a:off x="2782888" y="836613"/>
            <a:ext cx="2952750" cy="1655762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47" name="Line 19"/>
          <p:cNvSpPr>
            <a:spLocks noChangeShapeType="1"/>
          </p:cNvSpPr>
          <p:nvPr/>
        </p:nvSpPr>
        <p:spPr bwMode="auto">
          <a:xfrm>
            <a:off x="5735638" y="836613"/>
            <a:ext cx="4176712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48" name="Line 20"/>
          <p:cNvSpPr>
            <a:spLocks noChangeShapeType="1"/>
          </p:cNvSpPr>
          <p:nvPr/>
        </p:nvSpPr>
        <p:spPr bwMode="auto">
          <a:xfrm>
            <a:off x="3143250" y="2924175"/>
            <a:ext cx="2592388" cy="122555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49" name="Line 21"/>
          <p:cNvSpPr>
            <a:spLocks noChangeShapeType="1"/>
          </p:cNvSpPr>
          <p:nvPr/>
        </p:nvSpPr>
        <p:spPr bwMode="auto">
          <a:xfrm flipV="1">
            <a:off x="5735638" y="4149725"/>
            <a:ext cx="3816350" cy="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4950" name="Line 22"/>
          <p:cNvSpPr>
            <a:spLocks noChangeShapeType="1"/>
          </p:cNvSpPr>
          <p:nvPr/>
        </p:nvSpPr>
        <p:spPr bwMode="auto">
          <a:xfrm>
            <a:off x="4151313" y="3429001"/>
            <a:ext cx="5473700" cy="2447925"/>
          </a:xfrm>
          <a:prstGeom prst="line">
            <a:avLst/>
          </a:prstGeom>
          <a:noFill/>
          <a:ln w="9525" cap="rnd">
            <a:solidFill>
              <a:srgbClr val="FF505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B9F1F7C3-1095-42A2-9078-C37EF163C305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652FF48C-E97B-4928-A783-DF1E018ADA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5" name="Text Box 16">
            <a:extLst>
              <a:ext uri="{FF2B5EF4-FFF2-40B4-BE49-F238E27FC236}">
                <a16:creationId xmlns:a16="http://schemas.microsoft.com/office/drawing/2014/main" id="{67B3DD9E-BDBF-498B-8B75-EDD484384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1" y="1644650"/>
            <a:ext cx="5569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	        F                   		     F     	             A</a:t>
            </a: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1200295A-BD5C-4A9B-AC76-1D2BDD541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4868863"/>
            <a:ext cx="55451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  	         F                     		      F                    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6" grpId="0" animBg="1"/>
      <p:bldP spid="124947" grpId="0" animBg="1"/>
      <p:bldP spid="124948" grpId="0" animBg="1"/>
      <p:bldP spid="124949" grpId="0" animBg="1"/>
      <p:bldP spid="1249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Line 2"/>
          <p:cNvSpPr>
            <a:spLocks noChangeShapeType="1"/>
          </p:cNvSpPr>
          <p:nvPr/>
        </p:nvSpPr>
        <p:spPr bwMode="auto">
          <a:xfrm>
            <a:off x="2351088" y="155575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55" name="Line 3"/>
          <p:cNvSpPr>
            <a:spLocks noChangeShapeType="1"/>
          </p:cNvSpPr>
          <p:nvPr/>
        </p:nvSpPr>
        <p:spPr bwMode="auto">
          <a:xfrm>
            <a:off x="5734050" y="26035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56" name="Line 4"/>
          <p:cNvSpPr>
            <a:spLocks noChangeShapeType="1"/>
          </p:cNvSpPr>
          <p:nvPr/>
        </p:nvSpPr>
        <p:spPr bwMode="auto">
          <a:xfrm>
            <a:off x="2351088" y="4722813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57" name="Line 5"/>
          <p:cNvSpPr>
            <a:spLocks noChangeShapeType="1"/>
          </p:cNvSpPr>
          <p:nvPr/>
        </p:nvSpPr>
        <p:spPr bwMode="auto">
          <a:xfrm>
            <a:off x="5734050" y="3427414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58" name="AutoShape 6"/>
          <p:cNvSpPr>
            <a:spLocks noChangeArrowheads="1"/>
          </p:cNvSpPr>
          <p:nvPr/>
        </p:nvSpPr>
        <p:spPr bwMode="auto">
          <a:xfrm>
            <a:off x="5662613" y="587692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5959" name="AutoShape 7"/>
          <p:cNvSpPr>
            <a:spLocks noChangeArrowheads="1"/>
          </p:cNvSpPr>
          <p:nvPr/>
        </p:nvSpPr>
        <p:spPr bwMode="auto">
          <a:xfrm flipV="1">
            <a:off x="5662613" y="3355975"/>
            <a:ext cx="144462" cy="2159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4440238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>
            <a:off x="3143250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62" name="Line 10"/>
          <p:cNvSpPr>
            <a:spLocks noChangeShapeType="1"/>
          </p:cNvSpPr>
          <p:nvPr/>
        </p:nvSpPr>
        <p:spPr bwMode="auto">
          <a:xfrm>
            <a:off x="8329613" y="141287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63" name="Line 11"/>
          <p:cNvSpPr>
            <a:spLocks noChangeShapeType="1"/>
          </p:cNvSpPr>
          <p:nvPr/>
        </p:nvSpPr>
        <p:spPr bwMode="auto">
          <a:xfrm>
            <a:off x="7032625" y="1414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64" name="Line 12"/>
          <p:cNvSpPr>
            <a:spLocks noChangeShapeType="1"/>
          </p:cNvSpPr>
          <p:nvPr/>
        </p:nvSpPr>
        <p:spPr bwMode="auto">
          <a:xfrm>
            <a:off x="4440238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65" name="Line 13"/>
          <p:cNvSpPr>
            <a:spLocks noChangeShapeType="1"/>
          </p:cNvSpPr>
          <p:nvPr/>
        </p:nvSpPr>
        <p:spPr bwMode="auto">
          <a:xfrm>
            <a:off x="3143250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66" name="Line 14"/>
          <p:cNvSpPr>
            <a:spLocks noChangeShapeType="1"/>
          </p:cNvSpPr>
          <p:nvPr/>
        </p:nvSpPr>
        <p:spPr bwMode="auto">
          <a:xfrm>
            <a:off x="8329613" y="45799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67" name="Line 15"/>
          <p:cNvSpPr>
            <a:spLocks noChangeShapeType="1"/>
          </p:cNvSpPr>
          <p:nvPr/>
        </p:nvSpPr>
        <p:spPr bwMode="auto">
          <a:xfrm>
            <a:off x="7032625" y="4581526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70" name="Line 18"/>
          <p:cNvSpPr>
            <a:spLocks noChangeShapeType="1"/>
          </p:cNvSpPr>
          <p:nvPr/>
        </p:nvSpPr>
        <p:spPr bwMode="auto">
          <a:xfrm flipV="1">
            <a:off x="1992314" y="836613"/>
            <a:ext cx="3743325" cy="10795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71" name="Line 19"/>
          <p:cNvSpPr>
            <a:spLocks noChangeShapeType="1"/>
          </p:cNvSpPr>
          <p:nvPr/>
        </p:nvSpPr>
        <p:spPr bwMode="auto">
          <a:xfrm>
            <a:off x="5735638" y="836613"/>
            <a:ext cx="4248150" cy="1223962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72" name="Line 20"/>
          <p:cNvSpPr>
            <a:spLocks noChangeShapeType="1"/>
          </p:cNvSpPr>
          <p:nvPr/>
        </p:nvSpPr>
        <p:spPr bwMode="auto">
          <a:xfrm>
            <a:off x="2711450" y="3357564"/>
            <a:ext cx="3024188" cy="719137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73" name="Line 21"/>
          <p:cNvSpPr>
            <a:spLocks noChangeShapeType="1"/>
          </p:cNvSpPr>
          <p:nvPr/>
        </p:nvSpPr>
        <p:spPr bwMode="auto">
          <a:xfrm flipV="1">
            <a:off x="5735638" y="3068638"/>
            <a:ext cx="3816350" cy="1008062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74" name="Line 22"/>
          <p:cNvSpPr>
            <a:spLocks noChangeShapeType="1"/>
          </p:cNvSpPr>
          <p:nvPr/>
        </p:nvSpPr>
        <p:spPr bwMode="auto">
          <a:xfrm>
            <a:off x="3935414" y="3644900"/>
            <a:ext cx="6048375" cy="1512888"/>
          </a:xfrm>
          <a:prstGeom prst="line">
            <a:avLst/>
          </a:prstGeom>
          <a:noFill/>
          <a:ln w="9525" cap="rnd">
            <a:solidFill>
              <a:srgbClr val="FF505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5975" name="Line 23"/>
          <p:cNvSpPr>
            <a:spLocks noChangeShapeType="1"/>
          </p:cNvSpPr>
          <p:nvPr/>
        </p:nvSpPr>
        <p:spPr bwMode="auto">
          <a:xfrm flipV="1">
            <a:off x="2063750" y="3141663"/>
            <a:ext cx="7200900" cy="1871662"/>
          </a:xfrm>
          <a:prstGeom prst="line">
            <a:avLst/>
          </a:prstGeom>
          <a:noFill/>
          <a:ln w="9525">
            <a:solidFill>
              <a:srgbClr val="FF505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261C4B79-793F-4550-A129-85C0F5EA62B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8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C4422D36-5D5E-4BC8-9CE0-C23B1E66E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26" name="Text Box 16">
            <a:extLst>
              <a:ext uri="{FF2B5EF4-FFF2-40B4-BE49-F238E27FC236}">
                <a16:creationId xmlns:a16="http://schemas.microsoft.com/office/drawing/2014/main" id="{879D1CDA-7703-4193-81D4-7FDB89A42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1" y="1644650"/>
            <a:ext cx="55691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	        F                   		     F     	             A</a:t>
            </a:r>
          </a:p>
        </p:txBody>
      </p:sp>
      <p:sp>
        <p:nvSpPr>
          <p:cNvPr id="27" name="Text Box 17">
            <a:extLst>
              <a:ext uri="{FF2B5EF4-FFF2-40B4-BE49-F238E27FC236}">
                <a16:creationId xmlns:a16="http://schemas.microsoft.com/office/drawing/2014/main" id="{2473C164-1E90-4D37-9132-1BA2CE05E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4868863"/>
            <a:ext cx="55451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dirty="0"/>
              <a:t>A        	         F                     		      F                      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70" grpId="0" animBg="1"/>
      <p:bldP spid="125971" grpId="0" animBg="1"/>
      <p:bldP spid="125972" grpId="0" animBg="1"/>
      <p:bldP spid="125973" grpId="0" animBg="1"/>
      <p:bldP spid="125974" grpId="0" animBg="1"/>
      <p:bldP spid="125975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187</Words>
  <Application>Microsoft Office PowerPoint</Application>
  <PresentationFormat>Widescreen</PresentationFormat>
  <Paragraphs>48</Paragraphs>
  <Slides>14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Palace Script MT</vt:lpstr>
      <vt:lpstr>Tema do Office</vt:lpstr>
      <vt:lpstr>Equation</vt:lpstr>
      <vt:lpstr>LENTES ESFÉRICAS 1º ANO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LENTES ESFÉRICAS 1º ANO</dc:title>
  <dc:creator>estefânio franco maciel</dc:creator>
  <cp:lastModifiedBy>estefânio franco maciel</cp:lastModifiedBy>
  <cp:revision>2</cp:revision>
  <dcterms:created xsi:type="dcterms:W3CDTF">2019-09-05T11:15:46Z</dcterms:created>
  <dcterms:modified xsi:type="dcterms:W3CDTF">2019-09-05T11:19:53Z</dcterms:modified>
</cp:coreProperties>
</file>