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57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69814A-FA31-4036-BC9C-F906B1CD6BA2}" v="15" dt="2018-08-21T11:14:33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BB69814A-FA31-4036-BC9C-F906B1CD6BA2}"/>
    <pc:docChg chg="delSld modSld">
      <pc:chgData name="estefânio franco maciel" userId="259ff5323b21ecc1" providerId="LiveId" clId="{BB69814A-FA31-4036-BC9C-F906B1CD6BA2}" dt="2018-08-21T11:14:33.174" v="14"/>
      <pc:docMkLst>
        <pc:docMk/>
      </pc:docMkLst>
      <pc:sldChg chg="addSp modSp modAnim">
        <pc:chgData name="estefânio franco maciel" userId="259ff5323b21ecc1" providerId="LiveId" clId="{BB69814A-FA31-4036-BC9C-F906B1CD6BA2}" dt="2018-08-21T11:14:33.174" v="14"/>
        <pc:sldMkLst>
          <pc:docMk/>
          <pc:sldMk cId="0" sldId="266"/>
        </pc:sldMkLst>
        <pc:spChg chg="add mod">
          <ac:chgData name="estefânio franco maciel" userId="259ff5323b21ecc1" providerId="LiveId" clId="{BB69814A-FA31-4036-BC9C-F906B1CD6BA2}" dt="2018-08-21T11:13:55.008" v="11" actId="1076"/>
          <ac:spMkLst>
            <pc:docMk/>
            <pc:sldMk cId="0" sldId="266"/>
            <ac:spMk id="2" creationId="{CECDDF0E-D7B4-4562-9A2D-7894032DBB6D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FCC13-21F8-4382-B94C-E0F088AE1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404762-368F-4FB5-B571-32178AE8B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269F37-C18F-4ACD-BFB4-729300FB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4CD200-19BF-4934-9EDE-ACE97AD72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5BB2A9-D689-4256-96C5-70375347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43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BB5F0-17BD-4A67-B179-61EA2D0CE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5C5998-EAD0-44BD-847C-9562424F5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E86DEA-744A-413C-904B-DF55E01E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F66B2B-B9E1-479F-83E4-775312221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7B629F-B46D-4789-A2D4-897CAD8D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59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F1E39B-166C-477B-B793-4C48A173A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90A1FF8-F49C-428E-8D55-895C99C94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7EFF73-6776-4EBE-9CC5-A6365DF61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696F25-AC26-443B-934D-14CB32AD1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4FCF22-C288-4281-A510-2C1F599BD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76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B80CC1-F554-4F9D-9766-AA413ED7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83B41F-2C15-48CF-8544-7A350FAAE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D162976-12D2-4695-A0C9-8F508D593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2E27BE-987D-4350-8508-049056C2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3106A2-EC3A-4E35-A8DC-6496D520B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70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D09D9-0FBF-4D7D-B58F-FEB88F1D3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61236C-E495-45FD-A8CE-FE28C3A34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623846-0FDE-4CB1-9F56-B4073D896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429364-130F-4945-A46E-6EEC3B8E1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E3F5CD-6619-4B63-88A2-B9718D70B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566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D7819-3756-41B3-9868-5B1697A9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34B456-EEFC-4727-899D-9936E8B4C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598BF66-656C-4F13-B186-86DAACB19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B1F4C4F-AB97-43DE-A0F2-A8BD66B5C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B2D098-A4B8-4561-B9A9-B8D30A68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3C5B7E8-238B-484D-9270-CC0A252E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87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73A88-C39B-48D3-8BEC-370F7854C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0B411C-FB7C-4036-9B98-6DA3672D7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32BE3A-1677-4C8A-B75B-2A0AB7978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554245-EAEB-43D8-8298-40A23BE52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A6C9B5E-A443-405B-8F32-AD58BD57FF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3F40DFF-BA19-4B86-980A-1FBF63732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4C75586-BF22-4798-8AA1-80E4454F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EDA3D72-FDE7-4B04-B4CE-F6BCDBD2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87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4B00E-0EF7-4BA6-9A8F-F578BB0A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830E7FE-F36D-456E-AF08-3109452D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B574393-F936-44FE-BCB4-D8D4A7F23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C11DE0C-7993-4EFD-B006-036EFD65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60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AD5ED58-CBC9-47AB-8752-72D74435B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F60875D-0BDA-4333-B61A-8F0241101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D90DFD6-D1CF-4F67-BEB8-B12EF45C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5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6DA03-71AF-4FD6-BE61-B6C24D19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59C7F-5658-4383-AF1D-0F7D864EA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CEBF5D4-2801-48F4-BCBB-8933CB40F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9CE890E-3B94-4364-9757-91213F91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76F1DA-23DF-495A-AB33-2C7945F2D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644B23-E255-4461-ACFB-21D9A913D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21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9FCB3-53F2-4499-8A79-E3BBDC99B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8E26637-FACE-4D9D-AAA5-3036D53629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AE63BE-8962-4273-9716-3C95A371C4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B2081F-AC69-4DF7-A582-BCA02880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44D04D-E350-4230-AFBC-DEA43F8B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FBC43F5-8395-4B83-B6CD-AF2E36C0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9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37920A8-EBCB-4B15-ADBE-294DAFC31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87B686-AE2F-4FB2-8141-17977325A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1C0524-222D-4443-81F9-41CD3BA17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8DCC0-062D-46E9-BB09-EE970E783B74}" type="datetimeFigureOut">
              <a:rPr lang="pt-BR" smtClean="0"/>
              <a:t>21/08/2018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F75229-4855-439E-B17F-C6E29115B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4E12209-C966-4F0F-A0D0-0BBFEA757B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F592A-CBF3-431E-BE64-98E6AB39FE1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07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10" Type="http://schemas.openxmlformats.org/officeDocument/2006/relationships/image" Target="../media/image9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microsoft.com/office/2007/relationships/hdphoto" Target="../media/hdphoto1.wdp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7CF1131-17B7-4462-AE85-6EE25BEE8FA5}"/>
              </a:ext>
            </a:extLst>
          </p:cNvPr>
          <p:cNvSpPr txBox="1"/>
          <p:nvPr/>
        </p:nvSpPr>
        <p:spPr>
          <a:xfrm>
            <a:off x="1610637" y="0"/>
            <a:ext cx="9227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chemeClr val="bg1"/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2101BAF-2DE2-49EE-9B48-CB0457B535DF}"/>
              </a:ext>
            </a:extLst>
          </p:cNvPr>
          <p:cNvSpPr txBox="1"/>
          <p:nvPr/>
        </p:nvSpPr>
        <p:spPr>
          <a:xfrm>
            <a:off x="3648054" y="1873853"/>
            <a:ext cx="489589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0" b="1" dirty="0">
                <a:solidFill>
                  <a:schemeClr val="bg1"/>
                </a:solidFill>
                <a:latin typeface="Algerian" panose="04020705040A02060702" pitchFamily="82" charset="0"/>
              </a:rPr>
              <a:t>FÍSICA </a:t>
            </a:r>
          </a:p>
          <a:p>
            <a:pPr algn="ctr"/>
            <a:endParaRPr lang="pt-BR" sz="8000" b="1" dirty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chemeClr val="bg1"/>
                </a:solidFill>
                <a:latin typeface="Algerian" panose="04020705040A02060702" pitchFamily="82" charset="0"/>
              </a:rPr>
              <a:t>MÓDULO 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113190A-1106-448B-B5F4-53C6FBB7BAB2}"/>
              </a:ext>
            </a:extLst>
          </p:cNvPr>
          <p:cNvSpPr txBox="1"/>
          <p:nvPr/>
        </p:nvSpPr>
        <p:spPr>
          <a:xfrm flipH="1">
            <a:off x="8529711" y="6209920"/>
            <a:ext cx="36622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Palace Script MT" panose="030303020206070C0B05" pitchFamily="66" charset="0"/>
              </a:rPr>
              <a:t>Professor: Estefânio Franco Maciel</a:t>
            </a:r>
          </a:p>
        </p:txBody>
      </p:sp>
    </p:spTree>
    <p:extLst>
      <p:ext uri="{BB962C8B-B14F-4D97-AF65-F5344CB8AC3E}">
        <p14:creationId xmlns:p14="http://schemas.microsoft.com/office/powerpoint/2010/main" val="2095980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A7406C7F-CAE0-4898-B13E-B4A9A7156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-100013"/>
            <a:ext cx="6591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SOMA VETORIAL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58DBA994-4CD3-4513-B754-16CF0C9A4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268413"/>
            <a:ext cx="4436792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PERPENDICULARES</a:t>
            </a:r>
          </a:p>
        </p:txBody>
      </p:sp>
      <p:grpSp>
        <p:nvGrpSpPr>
          <p:cNvPr id="4129" name="Group 33">
            <a:extLst>
              <a:ext uri="{FF2B5EF4-FFF2-40B4-BE49-F238E27FC236}">
                <a16:creationId xmlns:a16="http://schemas.microsoft.com/office/drawing/2014/main" id="{CDEF18AA-6465-462D-BF1D-091BA21FD357}"/>
              </a:ext>
            </a:extLst>
          </p:cNvPr>
          <p:cNvGrpSpPr>
            <a:grpSpLocks/>
          </p:cNvGrpSpPr>
          <p:nvPr/>
        </p:nvGrpSpPr>
        <p:grpSpPr bwMode="auto">
          <a:xfrm>
            <a:off x="1631950" y="2781300"/>
            <a:ext cx="458788" cy="1512888"/>
            <a:chOff x="2074" y="2035"/>
            <a:chExt cx="289" cy="953"/>
          </a:xfrm>
        </p:grpSpPr>
        <p:grpSp>
          <p:nvGrpSpPr>
            <p:cNvPr id="4101" name="Group 5">
              <a:extLst>
                <a:ext uri="{FF2B5EF4-FFF2-40B4-BE49-F238E27FC236}">
                  <a16:creationId xmlns:a16="http://schemas.microsoft.com/office/drawing/2014/main" id="{8C6FE468-A20B-4813-B190-AC282BBBDC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4102" name="Text Box 6">
                <a:extLst>
                  <a:ext uri="{FF2B5EF4-FFF2-40B4-BE49-F238E27FC236}">
                    <a16:creationId xmlns:a16="http://schemas.microsoft.com/office/drawing/2014/main" id="{891719ED-EAE3-4F2E-8F27-F146BA0F61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4103" name="Line 7">
                <a:extLst>
                  <a:ext uri="{FF2B5EF4-FFF2-40B4-BE49-F238E27FC236}">
                    <a16:creationId xmlns:a16="http://schemas.microsoft.com/office/drawing/2014/main" id="{DD0E8BDE-1450-4351-9E33-E34AB33231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104" name="Line 8">
              <a:extLst>
                <a:ext uri="{FF2B5EF4-FFF2-40B4-BE49-F238E27FC236}">
                  <a16:creationId xmlns:a16="http://schemas.microsoft.com/office/drawing/2014/main" id="{E5405911-C73C-482E-BBCA-1B6FE66EA48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105" name="Group 9">
            <a:extLst>
              <a:ext uri="{FF2B5EF4-FFF2-40B4-BE49-F238E27FC236}">
                <a16:creationId xmlns:a16="http://schemas.microsoft.com/office/drawing/2014/main" id="{24526B73-7B11-4BC2-AFA7-36DA176D7A06}"/>
              </a:ext>
            </a:extLst>
          </p:cNvPr>
          <p:cNvGrpSpPr>
            <a:grpSpLocks/>
          </p:cNvGrpSpPr>
          <p:nvPr/>
        </p:nvGrpSpPr>
        <p:grpSpPr bwMode="auto">
          <a:xfrm>
            <a:off x="2135189" y="2443163"/>
            <a:ext cx="2232025" cy="400050"/>
            <a:chOff x="385" y="1539"/>
            <a:chExt cx="1406" cy="252"/>
          </a:xfrm>
        </p:grpSpPr>
        <p:sp>
          <p:nvSpPr>
            <p:cNvPr id="4106" name="Line 10">
              <a:extLst>
                <a:ext uri="{FF2B5EF4-FFF2-40B4-BE49-F238E27FC236}">
                  <a16:creationId xmlns:a16="http://schemas.microsoft.com/office/drawing/2014/main" id="{43496441-F54F-4FB4-B03B-2B4AC0C20E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07" name="Text Box 11">
              <a:extLst>
                <a:ext uri="{FF2B5EF4-FFF2-40B4-BE49-F238E27FC236}">
                  <a16:creationId xmlns:a16="http://schemas.microsoft.com/office/drawing/2014/main" id="{9C88C718-03BB-4A61-9100-3FA9885601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4108" name="Line 12">
              <a:extLst>
                <a:ext uri="{FF2B5EF4-FFF2-40B4-BE49-F238E27FC236}">
                  <a16:creationId xmlns:a16="http://schemas.microsoft.com/office/drawing/2014/main" id="{915213F4-2EDB-4BF3-B057-2D5A69F37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109" name="Group 13">
            <a:extLst>
              <a:ext uri="{FF2B5EF4-FFF2-40B4-BE49-F238E27FC236}">
                <a16:creationId xmlns:a16="http://schemas.microsoft.com/office/drawing/2014/main" id="{9F0F3442-86C1-482D-B907-EB06B96B1242}"/>
              </a:ext>
            </a:extLst>
          </p:cNvPr>
          <p:cNvGrpSpPr>
            <a:grpSpLocks/>
          </p:cNvGrpSpPr>
          <p:nvPr/>
        </p:nvGrpSpPr>
        <p:grpSpPr bwMode="auto">
          <a:xfrm rot="2018073">
            <a:off x="2091435" y="3040930"/>
            <a:ext cx="2665412" cy="572434"/>
            <a:chOff x="748" y="2613"/>
            <a:chExt cx="2177" cy="227"/>
          </a:xfrm>
        </p:grpSpPr>
        <p:sp>
          <p:nvSpPr>
            <p:cNvPr id="4110" name="Line 14">
              <a:extLst>
                <a:ext uri="{FF2B5EF4-FFF2-40B4-BE49-F238E27FC236}">
                  <a16:creationId xmlns:a16="http://schemas.microsoft.com/office/drawing/2014/main" id="{5D992E1E-E185-4494-B6FB-6FC8ADA5B3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11" name="Text Box 15">
              <a:extLst>
                <a:ext uri="{FF2B5EF4-FFF2-40B4-BE49-F238E27FC236}">
                  <a16:creationId xmlns:a16="http://schemas.microsoft.com/office/drawing/2014/main" id="{AF4C35BF-42FE-4B51-B704-5A51949990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" y="2613"/>
              <a:ext cx="253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4112" name="Line 16">
              <a:extLst>
                <a:ext uri="{FF2B5EF4-FFF2-40B4-BE49-F238E27FC236}">
                  <a16:creationId xmlns:a16="http://schemas.microsoft.com/office/drawing/2014/main" id="{768FE0E0-A45C-4813-8130-4B7DBB278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113" name="Text Box 17">
            <a:extLst>
              <a:ext uri="{FF2B5EF4-FFF2-40B4-BE49-F238E27FC236}">
                <a16:creationId xmlns:a16="http://schemas.microsoft.com/office/drawing/2014/main" id="{D42F5DC4-0440-4445-9264-86AFE0E9E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4312773"/>
            <a:ext cx="3851439" cy="1938992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PITÁGORAS</a:t>
            </a:r>
          </a:p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R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 </a:t>
            </a:r>
            <a:r>
              <a:rPr lang="pt-BR" altLang="pt-BR" sz="6000" b="1" dirty="0">
                <a:solidFill>
                  <a:srgbClr val="FF3300"/>
                </a:solidFill>
              </a:rPr>
              <a:t>= A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r>
              <a:rPr lang="pt-BR" altLang="pt-BR" sz="6000" b="1" dirty="0">
                <a:solidFill>
                  <a:srgbClr val="FF3300"/>
                </a:solidFill>
              </a:rPr>
              <a:t> + B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endParaRPr lang="pt-BR" altLang="pt-BR" sz="6000" b="1" dirty="0">
              <a:solidFill>
                <a:srgbClr val="FF3300"/>
              </a:solidFill>
            </a:endParaRPr>
          </a:p>
        </p:txBody>
      </p:sp>
      <p:sp>
        <p:nvSpPr>
          <p:cNvPr id="4130" name="Line 34">
            <a:extLst>
              <a:ext uri="{FF2B5EF4-FFF2-40B4-BE49-F238E27FC236}">
                <a16:creationId xmlns:a16="http://schemas.microsoft.com/office/drawing/2014/main" id="{C3DF698C-7C4E-4AB3-A86C-AAC07F8193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1" y="4292600"/>
            <a:ext cx="60118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31" name="Line 35">
            <a:extLst>
              <a:ext uri="{FF2B5EF4-FFF2-40B4-BE49-F238E27FC236}">
                <a16:creationId xmlns:a16="http://schemas.microsoft.com/office/drawing/2014/main" id="{71274E3B-2D07-499F-8E81-7660A40B0F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7213" y="2060575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4132" name="Group 36">
            <a:extLst>
              <a:ext uri="{FF2B5EF4-FFF2-40B4-BE49-F238E27FC236}">
                <a16:creationId xmlns:a16="http://schemas.microsoft.com/office/drawing/2014/main" id="{DC023431-EA0A-4B65-A8EA-DF310390AEA9}"/>
              </a:ext>
            </a:extLst>
          </p:cNvPr>
          <p:cNvGrpSpPr>
            <a:grpSpLocks/>
          </p:cNvGrpSpPr>
          <p:nvPr/>
        </p:nvGrpSpPr>
        <p:grpSpPr bwMode="auto">
          <a:xfrm>
            <a:off x="9569400" y="2157776"/>
            <a:ext cx="458787" cy="1512888"/>
            <a:chOff x="2074" y="2035"/>
            <a:chExt cx="289" cy="953"/>
          </a:xfrm>
        </p:grpSpPr>
        <p:grpSp>
          <p:nvGrpSpPr>
            <p:cNvPr id="4133" name="Group 37">
              <a:extLst>
                <a:ext uri="{FF2B5EF4-FFF2-40B4-BE49-F238E27FC236}">
                  <a16:creationId xmlns:a16="http://schemas.microsoft.com/office/drawing/2014/main" id="{A6A4CE36-C6A7-4414-A542-4A53A17DFC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4134" name="Text Box 38">
                <a:extLst>
                  <a:ext uri="{FF2B5EF4-FFF2-40B4-BE49-F238E27FC236}">
                    <a16:creationId xmlns:a16="http://schemas.microsoft.com/office/drawing/2014/main" id="{9528A5F6-266E-4CFA-9441-8C8D100372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4135" name="Line 39">
                <a:extLst>
                  <a:ext uri="{FF2B5EF4-FFF2-40B4-BE49-F238E27FC236}">
                    <a16:creationId xmlns:a16="http://schemas.microsoft.com/office/drawing/2014/main" id="{69F69B94-B112-4B71-BD58-19A2D9DB97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4136" name="Line 40">
              <a:extLst>
                <a:ext uri="{FF2B5EF4-FFF2-40B4-BE49-F238E27FC236}">
                  <a16:creationId xmlns:a16="http://schemas.microsoft.com/office/drawing/2014/main" id="{ED0AEFAE-F249-460C-9A8D-D1EDCD8DEBE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137" name="Group 41">
            <a:extLst>
              <a:ext uri="{FF2B5EF4-FFF2-40B4-BE49-F238E27FC236}">
                <a16:creationId xmlns:a16="http://schemas.microsoft.com/office/drawing/2014/main" id="{95489FEB-683A-468C-ABC8-8C37E2CBF401}"/>
              </a:ext>
            </a:extLst>
          </p:cNvPr>
          <p:cNvGrpSpPr>
            <a:grpSpLocks/>
          </p:cNvGrpSpPr>
          <p:nvPr/>
        </p:nvGrpSpPr>
        <p:grpSpPr bwMode="auto">
          <a:xfrm>
            <a:off x="7816800" y="1841864"/>
            <a:ext cx="2232025" cy="400050"/>
            <a:chOff x="385" y="1539"/>
            <a:chExt cx="1406" cy="252"/>
          </a:xfrm>
        </p:grpSpPr>
        <p:sp>
          <p:nvSpPr>
            <p:cNvPr id="4138" name="Line 42">
              <a:extLst>
                <a:ext uri="{FF2B5EF4-FFF2-40B4-BE49-F238E27FC236}">
                  <a16:creationId xmlns:a16="http://schemas.microsoft.com/office/drawing/2014/main" id="{9A8AAFEC-8735-473F-B8F2-794D7A6470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39" name="Text Box 43">
              <a:extLst>
                <a:ext uri="{FF2B5EF4-FFF2-40B4-BE49-F238E27FC236}">
                  <a16:creationId xmlns:a16="http://schemas.microsoft.com/office/drawing/2014/main" id="{B4876F8B-5086-4228-9DB7-688357F2C4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4140" name="Line 44">
              <a:extLst>
                <a:ext uri="{FF2B5EF4-FFF2-40B4-BE49-F238E27FC236}">
                  <a16:creationId xmlns:a16="http://schemas.microsoft.com/office/drawing/2014/main" id="{6885EFE1-7683-4C75-A5C7-2A628A0E59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141" name="Group 45">
            <a:extLst>
              <a:ext uri="{FF2B5EF4-FFF2-40B4-BE49-F238E27FC236}">
                <a16:creationId xmlns:a16="http://schemas.microsoft.com/office/drawing/2014/main" id="{97CBA526-1396-401D-B794-BE1E6987BF80}"/>
              </a:ext>
            </a:extLst>
          </p:cNvPr>
          <p:cNvGrpSpPr>
            <a:grpSpLocks/>
          </p:cNvGrpSpPr>
          <p:nvPr/>
        </p:nvGrpSpPr>
        <p:grpSpPr bwMode="auto">
          <a:xfrm rot="2018073">
            <a:off x="7773046" y="2439631"/>
            <a:ext cx="2665412" cy="572434"/>
            <a:chOff x="748" y="2613"/>
            <a:chExt cx="2177" cy="227"/>
          </a:xfrm>
        </p:grpSpPr>
        <p:sp>
          <p:nvSpPr>
            <p:cNvPr id="4142" name="Line 46">
              <a:extLst>
                <a:ext uri="{FF2B5EF4-FFF2-40B4-BE49-F238E27FC236}">
                  <a16:creationId xmlns:a16="http://schemas.microsoft.com/office/drawing/2014/main" id="{C6DE2339-D043-43EF-BED0-49C69A2F4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143" name="Text Box 47">
              <a:extLst>
                <a:ext uri="{FF2B5EF4-FFF2-40B4-BE49-F238E27FC236}">
                  <a16:creationId xmlns:a16="http://schemas.microsoft.com/office/drawing/2014/main" id="{7C203978-B8C6-443F-B173-F06719A89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9" y="2613"/>
              <a:ext cx="253" cy="1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4144" name="Line 48">
              <a:extLst>
                <a:ext uri="{FF2B5EF4-FFF2-40B4-BE49-F238E27FC236}">
                  <a16:creationId xmlns:a16="http://schemas.microsoft.com/office/drawing/2014/main" id="{C97AE0A4-D74C-46CE-A6C8-024EDA661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8A93AA70-4E4F-47A1-AF42-238538DCB92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FEB90FA0-8C3A-4296-BBBD-EC9CA55E3C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870BC73E-4645-4C6A-B1A8-D616310BF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-100013"/>
            <a:ext cx="6591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SOMA</a:t>
            </a:r>
            <a:r>
              <a:rPr lang="pt-BR" altLang="pt-BR" sz="7200" b="1" dirty="0"/>
              <a:t> </a:t>
            </a:r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VETORIAL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2932BE8E-6254-47A1-B1EE-AB389EA05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268413"/>
            <a:ext cx="7589450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QUE FORMAM UM ÂNGULO QUALQUER</a:t>
            </a:r>
          </a:p>
        </p:txBody>
      </p:sp>
      <p:grpSp>
        <p:nvGrpSpPr>
          <p:cNvPr id="5124" name="Group 4">
            <a:extLst>
              <a:ext uri="{FF2B5EF4-FFF2-40B4-BE49-F238E27FC236}">
                <a16:creationId xmlns:a16="http://schemas.microsoft.com/office/drawing/2014/main" id="{C60EF397-4461-407A-BD03-CCBD4EFC55C9}"/>
              </a:ext>
            </a:extLst>
          </p:cNvPr>
          <p:cNvGrpSpPr>
            <a:grpSpLocks/>
          </p:cNvGrpSpPr>
          <p:nvPr/>
        </p:nvGrpSpPr>
        <p:grpSpPr bwMode="auto">
          <a:xfrm>
            <a:off x="1631950" y="2205039"/>
            <a:ext cx="458788" cy="1512887"/>
            <a:chOff x="2074" y="2035"/>
            <a:chExt cx="289" cy="953"/>
          </a:xfrm>
        </p:grpSpPr>
        <p:grpSp>
          <p:nvGrpSpPr>
            <p:cNvPr id="5125" name="Group 5">
              <a:extLst>
                <a:ext uri="{FF2B5EF4-FFF2-40B4-BE49-F238E27FC236}">
                  <a16:creationId xmlns:a16="http://schemas.microsoft.com/office/drawing/2014/main" id="{01D14EBB-07AF-4A7D-AEB3-B409971F69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5126" name="Text Box 6">
                <a:extLst>
                  <a:ext uri="{FF2B5EF4-FFF2-40B4-BE49-F238E27FC236}">
                    <a16:creationId xmlns:a16="http://schemas.microsoft.com/office/drawing/2014/main" id="{5859F793-9BD6-4D6C-8529-0B32A6705B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5127" name="Line 7">
                <a:extLst>
                  <a:ext uri="{FF2B5EF4-FFF2-40B4-BE49-F238E27FC236}">
                    <a16:creationId xmlns:a16="http://schemas.microsoft.com/office/drawing/2014/main" id="{7A3A80D8-4382-4D97-970D-E26AAB4ADB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128" name="Line 8">
              <a:extLst>
                <a:ext uri="{FF2B5EF4-FFF2-40B4-BE49-F238E27FC236}">
                  <a16:creationId xmlns:a16="http://schemas.microsoft.com/office/drawing/2014/main" id="{F9AD96F2-CFB1-43F5-8BCD-FF34A43CD05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129" name="Group 9">
            <a:extLst>
              <a:ext uri="{FF2B5EF4-FFF2-40B4-BE49-F238E27FC236}">
                <a16:creationId xmlns:a16="http://schemas.microsoft.com/office/drawing/2014/main" id="{04471E0D-9388-4C10-B0A9-AF0F8DC300F7}"/>
              </a:ext>
            </a:extLst>
          </p:cNvPr>
          <p:cNvGrpSpPr>
            <a:grpSpLocks/>
          </p:cNvGrpSpPr>
          <p:nvPr/>
        </p:nvGrpSpPr>
        <p:grpSpPr bwMode="auto">
          <a:xfrm rot="1201325">
            <a:off x="2068514" y="2220913"/>
            <a:ext cx="2232025" cy="400050"/>
            <a:chOff x="385" y="1538"/>
            <a:chExt cx="1406" cy="252"/>
          </a:xfrm>
        </p:grpSpPr>
        <p:sp>
          <p:nvSpPr>
            <p:cNvPr id="5130" name="Line 10">
              <a:extLst>
                <a:ext uri="{FF2B5EF4-FFF2-40B4-BE49-F238E27FC236}">
                  <a16:creationId xmlns:a16="http://schemas.microsoft.com/office/drawing/2014/main" id="{A3ABF64B-5528-4532-924C-660952BB45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1" name="Text Box 11">
              <a:extLst>
                <a:ext uri="{FF2B5EF4-FFF2-40B4-BE49-F238E27FC236}">
                  <a16:creationId xmlns:a16="http://schemas.microsoft.com/office/drawing/2014/main" id="{4E7849A4-FEA2-4D62-B300-2ABBF1FF32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1538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5132" name="Line 12">
              <a:extLst>
                <a:ext uri="{FF2B5EF4-FFF2-40B4-BE49-F238E27FC236}">
                  <a16:creationId xmlns:a16="http://schemas.microsoft.com/office/drawing/2014/main" id="{D0912AF8-F657-4E9E-A3AF-D4CC22501A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153" name="Group 33">
            <a:extLst>
              <a:ext uri="{FF2B5EF4-FFF2-40B4-BE49-F238E27FC236}">
                <a16:creationId xmlns:a16="http://schemas.microsoft.com/office/drawing/2014/main" id="{C7EEFC7B-EEC1-43EB-AF30-D08171C1DD91}"/>
              </a:ext>
            </a:extLst>
          </p:cNvPr>
          <p:cNvGrpSpPr>
            <a:grpSpLocks/>
          </p:cNvGrpSpPr>
          <p:nvPr/>
        </p:nvGrpSpPr>
        <p:grpSpPr bwMode="auto">
          <a:xfrm>
            <a:off x="1689101" y="3001963"/>
            <a:ext cx="2914650" cy="754062"/>
            <a:chOff x="104" y="1891"/>
            <a:chExt cx="1836" cy="475"/>
          </a:xfrm>
        </p:grpSpPr>
        <p:sp>
          <p:nvSpPr>
            <p:cNvPr id="5134" name="Line 14">
              <a:extLst>
                <a:ext uri="{FF2B5EF4-FFF2-40B4-BE49-F238E27FC236}">
                  <a16:creationId xmlns:a16="http://schemas.microsoft.com/office/drawing/2014/main" id="{D5974FC3-4F95-4319-8BD5-57CC631F896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04" y="1891"/>
              <a:ext cx="1836" cy="475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35" name="Text Box 15">
              <a:extLst>
                <a:ext uri="{FF2B5EF4-FFF2-40B4-BE49-F238E27FC236}">
                  <a16:creationId xmlns:a16="http://schemas.microsoft.com/office/drawing/2014/main" id="{BBE088BE-10DF-42EB-AFC1-23FFBB97BD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073">
              <a:off x="1032" y="1932"/>
              <a:ext cx="1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5136" name="Line 16">
              <a:extLst>
                <a:ext uri="{FF2B5EF4-FFF2-40B4-BE49-F238E27FC236}">
                  <a16:creationId xmlns:a16="http://schemas.microsoft.com/office/drawing/2014/main" id="{24608060-D9F5-43C8-955E-12A92F920A4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111" y="2010"/>
              <a:ext cx="17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137" name="Text Box 17">
            <a:extLst>
              <a:ext uri="{FF2B5EF4-FFF2-40B4-BE49-F238E27FC236}">
                <a16:creationId xmlns:a16="http://schemas.microsoft.com/office/drawing/2014/main" id="{3A18D386-33B4-405C-AC81-C90EACDF5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894" y="5305209"/>
            <a:ext cx="7767960" cy="1015663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R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 </a:t>
            </a:r>
            <a:r>
              <a:rPr lang="pt-BR" altLang="pt-BR" sz="6000" b="1" dirty="0">
                <a:solidFill>
                  <a:srgbClr val="FF3300"/>
                </a:solidFill>
              </a:rPr>
              <a:t>= A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r>
              <a:rPr lang="pt-BR" altLang="pt-BR" sz="6000" b="1" dirty="0">
                <a:solidFill>
                  <a:srgbClr val="FF3300"/>
                </a:solidFill>
              </a:rPr>
              <a:t> + B</a:t>
            </a:r>
            <a:r>
              <a:rPr lang="pt-BR" altLang="pt-BR" sz="6000" b="1" baseline="30000" dirty="0">
                <a:solidFill>
                  <a:srgbClr val="FF3300"/>
                </a:solidFill>
              </a:rPr>
              <a:t>2</a:t>
            </a:r>
            <a:r>
              <a:rPr lang="pt-BR" altLang="pt-BR" sz="6000" b="1" dirty="0">
                <a:solidFill>
                  <a:srgbClr val="FF3300"/>
                </a:solidFill>
              </a:rPr>
              <a:t> + 2.A.b.cos</a:t>
            </a:r>
            <a:r>
              <a:rPr lang="pt-BR" altLang="pt-BR" sz="6000" b="1" dirty="0">
                <a:solidFill>
                  <a:srgbClr val="FF3300"/>
                </a:solidFill>
                <a:sym typeface="Symbol" panose="05050102010706020507" pitchFamily="18" charset="2"/>
              </a:rPr>
              <a:t></a:t>
            </a:r>
          </a:p>
        </p:txBody>
      </p:sp>
      <p:sp>
        <p:nvSpPr>
          <p:cNvPr id="5138" name="Line 18">
            <a:extLst>
              <a:ext uri="{FF2B5EF4-FFF2-40B4-BE49-F238E27FC236}">
                <a16:creationId xmlns:a16="http://schemas.microsoft.com/office/drawing/2014/main" id="{B7594BBB-3E3F-41BA-AFA0-8FCF03CEC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1" y="3502026"/>
            <a:ext cx="4932363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139" name="Line 19">
            <a:extLst>
              <a:ext uri="{FF2B5EF4-FFF2-40B4-BE49-F238E27FC236}">
                <a16:creationId xmlns:a16="http://schemas.microsoft.com/office/drawing/2014/main" id="{77C7A80B-C3B9-431A-BFEB-910DAB1BF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2060575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5154" name="Group 34">
            <a:extLst>
              <a:ext uri="{FF2B5EF4-FFF2-40B4-BE49-F238E27FC236}">
                <a16:creationId xmlns:a16="http://schemas.microsoft.com/office/drawing/2014/main" id="{94C3B1B1-26A1-4D7B-9AAB-C941F69D28C0}"/>
              </a:ext>
            </a:extLst>
          </p:cNvPr>
          <p:cNvGrpSpPr>
            <a:grpSpLocks/>
          </p:cNvGrpSpPr>
          <p:nvPr/>
        </p:nvGrpSpPr>
        <p:grpSpPr bwMode="auto">
          <a:xfrm>
            <a:off x="8450264" y="2852739"/>
            <a:ext cx="458787" cy="1512887"/>
            <a:chOff x="2074" y="2035"/>
            <a:chExt cx="289" cy="953"/>
          </a:xfrm>
        </p:grpSpPr>
        <p:grpSp>
          <p:nvGrpSpPr>
            <p:cNvPr id="5155" name="Group 35">
              <a:extLst>
                <a:ext uri="{FF2B5EF4-FFF2-40B4-BE49-F238E27FC236}">
                  <a16:creationId xmlns:a16="http://schemas.microsoft.com/office/drawing/2014/main" id="{8670E0CD-E8A6-46DE-9E60-19D909ACD3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74" y="2285"/>
              <a:ext cx="223" cy="252"/>
              <a:chOff x="1869" y="2429"/>
              <a:chExt cx="223" cy="252"/>
            </a:xfrm>
          </p:grpSpPr>
          <p:sp>
            <p:nvSpPr>
              <p:cNvPr id="5156" name="Text Box 36">
                <a:extLst>
                  <a:ext uri="{FF2B5EF4-FFF2-40B4-BE49-F238E27FC236}">
                    <a16:creationId xmlns:a16="http://schemas.microsoft.com/office/drawing/2014/main" id="{86B76738-8B95-4913-9F36-9E9A0DFA30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5157" name="Line 37">
                <a:extLst>
                  <a:ext uri="{FF2B5EF4-FFF2-40B4-BE49-F238E27FC236}">
                    <a16:creationId xmlns:a16="http://schemas.microsoft.com/office/drawing/2014/main" id="{9AB51B56-74AB-4A84-8CE7-A2E1109C7A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158" name="Line 38">
              <a:extLst>
                <a:ext uri="{FF2B5EF4-FFF2-40B4-BE49-F238E27FC236}">
                  <a16:creationId xmlns:a16="http://schemas.microsoft.com/office/drawing/2014/main" id="{4EAEFE13-F1B6-4E8F-8E4C-8B8321CFB4E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86" y="251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159" name="Group 39">
            <a:extLst>
              <a:ext uri="{FF2B5EF4-FFF2-40B4-BE49-F238E27FC236}">
                <a16:creationId xmlns:a16="http://schemas.microsoft.com/office/drawing/2014/main" id="{E5D28DC1-47AD-4ACA-B843-C47F32669FFC}"/>
              </a:ext>
            </a:extLst>
          </p:cNvPr>
          <p:cNvGrpSpPr>
            <a:grpSpLocks/>
          </p:cNvGrpSpPr>
          <p:nvPr/>
        </p:nvGrpSpPr>
        <p:grpSpPr bwMode="auto">
          <a:xfrm rot="1201325">
            <a:off x="6850064" y="2149476"/>
            <a:ext cx="2232025" cy="400050"/>
            <a:chOff x="385" y="1538"/>
            <a:chExt cx="1406" cy="252"/>
          </a:xfrm>
        </p:grpSpPr>
        <p:sp>
          <p:nvSpPr>
            <p:cNvPr id="5160" name="Line 40">
              <a:extLst>
                <a:ext uri="{FF2B5EF4-FFF2-40B4-BE49-F238E27FC236}">
                  <a16:creationId xmlns:a16="http://schemas.microsoft.com/office/drawing/2014/main" id="{8CD775F0-5B34-4837-913E-C35ED10579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61" name="Text Box 41">
              <a:extLst>
                <a:ext uri="{FF2B5EF4-FFF2-40B4-BE49-F238E27FC236}">
                  <a16:creationId xmlns:a16="http://schemas.microsoft.com/office/drawing/2014/main" id="{376BC1A9-7A24-4AE2-8127-407EB7DCC4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" y="1538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5162" name="Line 42">
              <a:extLst>
                <a:ext uri="{FF2B5EF4-FFF2-40B4-BE49-F238E27FC236}">
                  <a16:creationId xmlns:a16="http://schemas.microsoft.com/office/drawing/2014/main" id="{1F9058B9-DE82-4B82-A77B-B203BB858C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163" name="Group 43">
            <a:extLst>
              <a:ext uri="{FF2B5EF4-FFF2-40B4-BE49-F238E27FC236}">
                <a16:creationId xmlns:a16="http://schemas.microsoft.com/office/drawing/2014/main" id="{7E3A4130-4CCC-4D7A-AD99-560C95868122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2847976"/>
            <a:ext cx="2952750" cy="792163"/>
            <a:chOff x="95" y="1895"/>
            <a:chExt cx="1860" cy="499"/>
          </a:xfrm>
        </p:grpSpPr>
        <p:sp>
          <p:nvSpPr>
            <p:cNvPr id="5164" name="Line 44">
              <a:extLst>
                <a:ext uri="{FF2B5EF4-FFF2-40B4-BE49-F238E27FC236}">
                  <a16:creationId xmlns:a16="http://schemas.microsoft.com/office/drawing/2014/main" id="{A6610B7C-3784-477B-9E78-3B60C5A5512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95" y="1895"/>
              <a:ext cx="1860" cy="499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65" name="Text Box 45">
              <a:extLst>
                <a:ext uri="{FF2B5EF4-FFF2-40B4-BE49-F238E27FC236}">
                  <a16:creationId xmlns:a16="http://schemas.microsoft.com/office/drawing/2014/main" id="{48452E8A-2E43-4AE9-B412-FC36A9C0C1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18073">
              <a:off x="1032" y="1932"/>
              <a:ext cx="19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5166" name="Line 46">
              <a:extLst>
                <a:ext uri="{FF2B5EF4-FFF2-40B4-BE49-F238E27FC236}">
                  <a16:creationId xmlns:a16="http://schemas.microsoft.com/office/drawing/2014/main" id="{46139893-2743-4076-BB2D-25A6B0DD4AC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018073">
              <a:off x="1111" y="2010"/>
              <a:ext cx="175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499B9FDA-72CD-44DB-9ED8-11EDD67877D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BFB14354-7C70-4168-8EED-B169E8D07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grpSp>
        <p:nvGrpSpPr>
          <p:cNvPr id="4" name="Agrupar 3">
            <a:extLst>
              <a:ext uri="{FF2B5EF4-FFF2-40B4-BE49-F238E27FC236}">
                <a16:creationId xmlns:a16="http://schemas.microsoft.com/office/drawing/2014/main" id="{1787BDA7-34FB-46EA-B0CE-7AF0BFAC4B94}"/>
              </a:ext>
            </a:extLst>
          </p:cNvPr>
          <p:cNvGrpSpPr/>
          <p:nvPr/>
        </p:nvGrpSpPr>
        <p:grpSpPr>
          <a:xfrm>
            <a:off x="2109695" y="1886516"/>
            <a:ext cx="403544" cy="1094373"/>
            <a:chOff x="2109695" y="1886516"/>
            <a:chExt cx="403544" cy="1094373"/>
          </a:xfrm>
        </p:grpSpPr>
        <p:sp>
          <p:nvSpPr>
            <p:cNvPr id="2" name="Arco 1">
              <a:extLst>
                <a:ext uri="{FF2B5EF4-FFF2-40B4-BE49-F238E27FC236}">
                  <a16:creationId xmlns:a16="http://schemas.microsoft.com/office/drawing/2014/main" id="{1544B4A6-C6AE-472C-B6D0-F4F8AD31C704}"/>
                </a:ext>
              </a:extLst>
            </p:cNvPr>
            <p:cNvSpPr/>
            <p:nvPr/>
          </p:nvSpPr>
          <p:spPr>
            <a:xfrm rot="7555343">
              <a:off x="1975781" y="2020430"/>
              <a:ext cx="643467" cy="375639"/>
            </a:xfrm>
            <a:prstGeom prst="arc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D01B150D-4597-489F-A9C0-DE9102762690}"/>
                </a:ext>
              </a:extLst>
            </p:cNvPr>
            <p:cNvSpPr txBox="1"/>
            <p:nvPr/>
          </p:nvSpPr>
          <p:spPr>
            <a:xfrm>
              <a:off x="2113771" y="2396114"/>
              <a:ext cx="3994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200" b="1" dirty="0">
                  <a:solidFill>
                    <a:srgbClr val="0070C0"/>
                  </a:solidFill>
                  <a:sym typeface="Symbol" panose="05050102010706020507" pitchFamily="18" charset="2"/>
                </a:rPr>
                <a:t></a:t>
              </a:r>
              <a:endParaRPr lang="pt-BR" sz="3200" b="1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:a16="http://schemas.microsoft.com/office/drawing/2014/main" id="{67D6A7BD-C336-4CBD-A643-5C615F0E1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504" y="60235"/>
            <a:ext cx="704846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5400" b="1" dirty="0">
                <a:solidFill>
                  <a:schemeClr val="accent6">
                    <a:lumMod val="75000"/>
                  </a:schemeClr>
                </a:solidFill>
              </a:rPr>
              <a:t>MOVIMENTO CIRCULAR</a:t>
            </a:r>
          </a:p>
        </p:txBody>
      </p:sp>
      <p:sp>
        <p:nvSpPr>
          <p:cNvPr id="6151" name="Oval 7">
            <a:extLst>
              <a:ext uri="{FF2B5EF4-FFF2-40B4-BE49-F238E27FC236}">
                <a16:creationId xmlns:a16="http://schemas.microsoft.com/office/drawing/2014/main" id="{9EEC9851-209A-466F-B04C-E8ADC2DA2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76" y="3000275"/>
            <a:ext cx="3168650" cy="3057525"/>
          </a:xfrm>
          <a:prstGeom prst="ellipse">
            <a:avLst/>
          </a:prstGeom>
          <a:solidFill>
            <a:srgbClr val="FCFCA2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2" name="Oval 8">
            <a:extLst>
              <a:ext uri="{FF2B5EF4-FFF2-40B4-BE49-F238E27FC236}">
                <a16:creationId xmlns:a16="http://schemas.microsoft.com/office/drawing/2014/main" id="{B1E83C6F-0F89-460F-B1D0-381C8AD77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239" y="3505100"/>
            <a:ext cx="2016125" cy="201369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0" name="Oval 6">
            <a:extLst>
              <a:ext uri="{FF2B5EF4-FFF2-40B4-BE49-F238E27FC236}">
                <a16:creationId xmlns:a16="http://schemas.microsoft.com/office/drawing/2014/main" id="{D9FC6650-1874-4E77-B763-F6BCF7FB9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876" y="336064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9" name="Oval 5">
            <a:extLst>
              <a:ext uri="{FF2B5EF4-FFF2-40B4-BE49-F238E27FC236}">
                <a16:creationId xmlns:a16="http://schemas.microsoft.com/office/drawing/2014/main" id="{C07C9FF8-AE4F-489B-BA6A-12322329F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864" y="2928840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4BBBC82D-6B7E-46F2-B5CF-451963D43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958" y="998982"/>
            <a:ext cx="66347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PERÍODO: </a:t>
            </a:r>
          </a:p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TEMPO PARA DAR UMA VOLTA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B33CE172-27ED-47E4-8590-89677BD61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958" y="2461666"/>
            <a:ext cx="768162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FREQUÊNCIA: </a:t>
            </a:r>
          </a:p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NÚMERO DE VOLTAS EM CERTO TEMPO</a:t>
            </a:r>
          </a:p>
        </p:txBody>
      </p:sp>
      <p:graphicFrame>
        <p:nvGraphicFramePr>
          <p:cNvPr id="6155" name="Object 11">
            <a:extLst>
              <a:ext uri="{FF2B5EF4-FFF2-40B4-BE49-F238E27FC236}">
                <a16:creationId xmlns:a16="http://schemas.microsoft.com/office/drawing/2014/main" id="{B2719D02-4FF5-42D3-B544-FC7A46772A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54974"/>
              </p:ext>
            </p:extLst>
          </p:nvPr>
        </p:nvGraphicFramePr>
        <p:xfrm>
          <a:off x="6672264" y="3778131"/>
          <a:ext cx="2160588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431640" imgH="419040" progId="Equation.3">
                  <p:embed/>
                </p:oleObj>
              </mc:Choice>
              <mc:Fallback>
                <p:oleObj name="Equation" r:id="rId3" imgW="431640" imgH="419040" progId="Equation.3">
                  <p:embed/>
                  <p:pic>
                    <p:nvPicPr>
                      <p:cNvPr id="6155" name="Object 11">
                        <a:extLst>
                          <a:ext uri="{FF2B5EF4-FFF2-40B4-BE49-F238E27FC236}">
                            <a16:creationId xmlns:a16="http://schemas.microsoft.com/office/drawing/2014/main" id="{B2719D02-4FF5-42D3-B544-FC7A46772A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4" y="3778131"/>
                        <a:ext cx="2160588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863C3B87-20A3-4F04-B3D2-6A00DC7EC0A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DD769673-A922-48EB-B972-CE1151152F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909" y="6396335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5.55112E-17 C 0.07122 5.55112E-17 0.13007 0.09954 0.13007 0.22245 C 0.13007 0.3456 0.07122 0.44583 3.95833E-6 0.44583 C -0.07175 0.44583 -0.12982 0.3456 -0.12982 0.22245 C -0.12982 0.09954 -0.07175 5.55112E-17 3.95833E-6 5.55112E-17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22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3 0.01111 C 0.04766 0.01111 0.08568 0.07547 0.08568 0.15556 C 0.08568 0.23588 0.04766 0.30139 0.00183 0.30139 C -0.04427 0.30139 -0.08112 0.23588 -0.08112 0.15556 C -0.08112 0.07547 -0.04427 0.01111 0.00183 0.01111 Z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1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  <p:bldP spid="61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E85A1C99-8BD0-464B-8A62-7883E83D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6675"/>
            <a:ext cx="704846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5400" b="1" dirty="0">
                <a:solidFill>
                  <a:schemeClr val="accent6">
                    <a:lumMod val="75000"/>
                  </a:schemeClr>
                </a:solidFill>
              </a:rPr>
              <a:t>MOVIMENTO CIRCULAR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689DE229-A63A-4AE2-B75F-6F504E2A8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88" y="1159273"/>
            <a:ext cx="87232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VELOCIDADE ANGULAR:</a:t>
            </a:r>
          </a:p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ÂNGULO DESCRITO NA UNIDADE DE TEMPO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51B24A7-3CBD-437E-83A4-D35D1C1AE2B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92E32CD8-EFFA-47FD-8C21-40D4F7261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1" name="Oval 7">
            <a:extLst>
              <a:ext uri="{FF2B5EF4-FFF2-40B4-BE49-F238E27FC236}">
                <a16:creationId xmlns:a16="http://schemas.microsoft.com/office/drawing/2014/main" id="{0273C7C2-99D5-42FE-9C9E-A42A4525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76" y="3000275"/>
            <a:ext cx="3168650" cy="3057525"/>
          </a:xfrm>
          <a:prstGeom prst="ellipse">
            <a:avLst/>
          </a:prstGeom>
          <a:solidFill>
            <a:srgbClr val="FCFCA2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" name="Oval 8">
            <a:extLst>
              <a:ext uri="{FF2B5EF4-FFF2-40B4-BE49-F238E27FC236}">
                <a16:creationId xmlns:a16="http://schemas.microsoft.com/office/drawing/2014/main" id="{2E0963B6-897C-4D5F-9A12-0B2EABE20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239" y="3505100"/>
            <a:ext cx="2016125" cy="201369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Oval 6">
            <a:extLst>
              <a:ext uri="{FF2B5EF4-FFF2-40B4-BE49-F238E27FC236}">
                <a16:creationId xmlns:a16="http://schemas.microsoft.com/office/drawing/2014/main" id="{D9802A87-876B-4C8D-9A18-FECE67B57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3876" y="3360640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00A12484-588E-4F41-84CA-D224EDC68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0864" y="2928840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855BF550-4284-41AC-8C33-8C6B16187712}"/>
              </a:ext>
            </a:extLst>
          </p:cNvPr>
          <p:cNvGrpSpPr/>
          <p:nvPr/>
        </p:nvGrpSpPr>
        <p:grpSpPr>
          <a:xfrm>
            <a:off x="7115833" y="2315919"/>
            <a:ext cx="3058583" cy="3741881"/>
            <a:chOff x="3869050" y="2882069"/>
            <a:chExt cx="3058583" cy="22015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CaixaDeTexto 1">
                  <a:extLst>
                    <a:ext uri="{FF2B5EF4-FFF2-40B4-BE49-F238E27FC236}">
                      <a16:creationId xmlns:a16="http://schemas.microsoft.com/office/drawing/2014/main" id="{07D76A61-9F1F-41FC-84A9-D745D38D28F9}"/>
                    </a:ext>
                  </a:extLst>
                </p:cNvPr>
                <p:cNvSpPr txBox="1"/>
                <p:nvPr/>
              </p:nvSpPr>
              <p:spPr>
                <a:xfrm>
                  <a:off x="3869050" y="2882069"/>
                  <a:ext cx="2537169" cy="15558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5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pt-BR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pt-BR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pt-BR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pt-BR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oMath>
                    </m:oMathPara>
                  </a14:m>
                  <a:endParaRPr lang="pt-BR" sz="5400" dirty="0"/>
                </a:p>
              </p:txBody>
            </p:sp>
          </mc:Choice>
          <mc:Fallback xmlns="">
            <p:sp>
              <p:nvSpPr>
                <p:cNvPr id="2" name="CaixaDeTexto 1">
                  <a:extLst>
                    <a:ext uri="{FF2B5EF4-FFF2-40B4-BE49-F238E27FC236}">
                      <a16:creationId xmlns:a16="http://schemas.microsoft.com/office/drawing/2014/main" id="{07D76A61-9F1F-41FC-84A9-D745D38D28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9050" y="2882069"/>
                  <a:ext cx="2537169" cy="155581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CaixaDeTexto 15">
                  <a:extLst>
                    <a:ext uri="{FF2B5EF4-FFF2-40B4-BE49-F238E27FC236}">
                      <a16:creationId xmlns:a16="http://schemas.microsoft.com/office/drawing/2014/main" id="{BBB67D99-A368-4490-B18E-E84EB4FDF5C7}"/>
                    </a:ext>
                  </a:extLst>
                </p:cNvPr>
                <p:cNvSpPr txBox="1"/>
                <p:nvPr/>
              </p:nvSpPr>
              <p:spPr>
                <a:xfrm>
                  <a:off x="3882889" y="4252644"/>
                  <a:ext cx="3044744" cy="8309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5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pt-BR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=2</m:t>
                        </m:r>
                        <m:r>
                          <a:rPr lang="pt-BR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pt-BR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pt-BR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pt-BR" sz="5400" dirty="0"/>
                </a:p>
              </p:txBody>
            </p:sp>
          </mc:Choice>
          <mc:Fallback xmlns="">
            <p:sp>
              <p:nvSpPr>
                <p:cNvPr id="16" name="CaixaDeTexto 15">
                  <a:extLst>
                    <a:ext uri="{FF2B5EF4-FFF2-40B4-BE49-F238E27FC236}">
                      <a16:creationId xmlns:a16="http://schemas.microsoft.com/office/drawing/2014/main" id="{BBB67D99-A368-4490-B18E-E84EB4FDF5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2889" y="4252644"/>
                  <a:ext cx="3044744" cy="83099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5.55112E-17 C 0.07122 5.55112E-17 0.13007 0.09954 0.13007 0.22245 C 0.13007 0.3456 0.07122 0.44583 3.95833E-6 0.44583 C -0.07175 0.44583 -0.12982 0.3456 -0.12982 0.22245 C -0.12982 0.09954 -0.07175 5.55112E-17 3.95833E-6 5.55112E-17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2229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3 0.01111 C 0.04766 0.01111 0.08568 0.07547 0.08568 0.15556 C 0.08568 0.23588 0.04766 0.30139 0.00183 0.30139 C -0.04427 0.30139 -0.08112 0.23588 -0.08112 0.15556 C -0.08112 0.07547 -0.04427 0.01111 0.00183 0.01111 Z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1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32C699FC-B00D-4A00-8001-9A6DD6B06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66" y="404814"/>
            <a:ext cx="704846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5400" b="1" dirty="0">
                <a:solidFill>
                  <a:schemeClr val="accent6">
                    <a:lumMod val="75000"/>
                  </a:schemeClr>
                </a:solidFill>
              </a:rPr>
              <a:t>MOVIMENTO CIRCULAR</a:t>
            </a:r>
          </a:p>
        </p:txBody>
      </p:sp>
      <p:sp>
        <p:nvSpPr>
          <p:cNvPr id="8195" name="Oval 3">
            <a:extLst>
              <a:ext uri="{FF2B5EF4-FFF2-40B4-BE49-F238E27FC236}">
                <a16:creationId xmlns:a16="http://schemas.microsoft.com/office/drawing/2014/main" id="{26B67F71-DBEB-49DB-9475-2723DD8FB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62" y="3128480"/>
            <a:ext cx="3168650" cy="2952750"/>
          </a:xfrm>
          <a:prstGeom prst="ellipse">
            <a:avLst/>
          </a:prstGeom>
          <a:solidFill>
            <a:srgbClr val="FCFCA2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196" name="Oval 4">
            <a:extLst>
              <a:ext uri="{FF2B5EF4-FFF2-40B4-BE49-F238E27FC236}">
                <a16:creationId xmlns:a16="http://schemas.microsoft.com/office/drawing/2014/main" id="{830B7788-7002-4121-BDFA-C9E6B4DAD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325" y="3633305"/>
            <a:ext cx="2016125" cy="1944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197" name="Oval 5">
            <a:extLst>
              <a:ext uri="{FF2B5EF4-FFF2-40B4-BE49-F238E27FC236}">
                <a16:creationId xmlns:a16="http://schemas.microsoft.com/office/drawing/2014/main" id="{918B26A8-C2DB-49D6-981D-A8CEA188D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3962" y="3488844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198" name="Oval 6">
            <a:extLst>
              <a:ext uri="{FF2B5EF4-FFF2-40B4-BE49-F238E27FC236}">
                <a16:creationId xmlns:a16="http://schemas.microsoft.com/office/drawing/2014/main" id="{5961E880-E38D-4B35-9082-9050A055B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950" y="3057044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16F92564-B93F-4ACE-BAEE-2824DF3A2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0837" y="1388538"/>
            <a:ext cx="838068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VELOCIDADE VETORIAL: </a:t>
            </a:r>
          </a:p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MESMO MÓDULO DA VELOCIDADE ESCALAR</a:t>
            </a:r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9B65786F-0DAC-4834-B949-40D863B08E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6712" y="464136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3" name="Line 11">
            <a:extLst>
              <a:ext uri="{FF2B5EF4-FFF2-40B4-BE49-F238E27FC236}">
                <a16:creationId xmlns:a16="http://schemas.microsoft.com/office/drawing/2014/main" id="{02DEBE44-D3F6-4922-B0F5-86DF52E27E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96850" y="5793894"/>
            <a:ext cx="7921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E6A2FEFD-C3D0-4AF1-AC64-B8A12075883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9768" y="4864889"/>
            <a:ext cx="7191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5" name="Line 13">
            <a:extLst>
              <a:ext uri="{FF2B5EF4-FFF2-40B4-BE49-F238E27FC236}">
                <a16:creationId xmlns:a16="http://schemas.microsoft.com/office/drawing/2014/main" id="{94595896-EB00-47C6-A7E2-72B9F517F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7945" y="2981161"/>
            <a:ext cx="5048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206" name="Line 14">
            <a:extLst>
              <a:ext uri="{FF2B5EF4-FFF2-40B4-BE49-F238E27FC236}">
                <a16:creationId xmlns:a16="http://schemas.microsoft.com/office/drawing/2014/main" id="{B3D0202A-CEDF-4EA5-97B9-03F175521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0450" y="345836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D424AF8-B7D7-478F-86EF-1A4C2487419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01754A9D-D03F-4E16-855C-F9878361FF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5.55112E-17 C 0.07187 -5.55112E-17 0.13086 0.0963 0.13086 0.21505 C 0.13086 0.3338 0.07187 0.43032 4.375E-6 0.43032 C -0.07227 0.43032 -0.13073 0.3338 -0.13073 0.21505 C -0.13073 0.0963 -0.07227 -5.55112E-17 4.375E-6 -5.55112E-17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50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1042 C 0.04675 0.01042 0.0849 0.07338 0.0849 0.15185 C 0.0849 0.2301 0.04675 0.29422 0.00091 0.29422 C -0.04544 0.29422 -0.08255 0.2301 -0.08255 0.15185 C -0.08255 0.07338 -0.04544 0.01042 0.00091 0.01042 Z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C319B52-0C3D-4AD8-A351-70A651E77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66" y="199124"/>
            <a:ext cx="704846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5400" b="1" dirty="0">
                <a:solidFill>
                  <a:schemeClr val="accent6">
                    <a:lumMod val="75000"/>
                  </a:schemeClr>
                </a:solidFill>
              </a:rPr>
              <a:t>MOVIMENTO CIRCULAR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E9009203-C0B0-41D5-8788-3039F0423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412" y="1434285"/>
            <a:ext cx="90998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3200" b="1" dirty="0">
                <a:solidFill>
                  <a:srgbClr val="FF0000"/>
                </a:solidFill>
              </a:rPr>
              <a:t>GRANDEZA LINEAR = GRANDEZA ANGULAR </a:t>
            </a:r>
            <a:r>
              <a:rPr lang="pt-BR" altLang="pt-BR" sz="3200" b="1" dirty="0"/>
              <a:t>x</a:t>
            </a:r>
            <a:r>
              <a:rPr lang="pt-BR" altLang="pt-BR" sz="3200" b="1" dirty="0">
                <a:solidFill>
                  <a:srgbClr val="FF0000"/>
                </a:solidFill>
              </a:rPr>
              <a:t> RAIO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438B49-B530-4AD8-89F5-D9CE3D51B8A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994B727-8F3D-4701-80AA-245C8E5604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5" name="Oval 3">
            <a:extLst>
              <a:ext uri="{FF2B5EF4-FFF2-40B4-BE49-F238E27FC236}">
                <a16:creationId xmlns:a16="http://schemas.microsoft.com/office/drawing/2014/main" id="{2412342F-938E-4287-98A1-CC71AD53D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62" y="3128480"/>
            <a:ext cx="3168650" cy="2952750"/>
          </a:xfrm>
          <a:prstGeom prst="ellipse">
            <a:avLst/>
          </a:prstGeom>
          <a:solidFill>
            <a:srgbClr val="FCFCA2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Oval 4">
            <a:extLst>
              <a:ext uri="{FF2B5EF4-FFF2-40B4-BE49-F238E27FC236}">
                <a16:creationId xmlns:a16="http://schemas.microsoft.com/office/drawing/2014/main" id="{746BD02D-CDFB-48D5-A9DF-DDDE3EA95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325" y="3633305"/>
            <a:ext cx="2016125" cy="1944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" name="Oval 5">
            <a:extLst>
              <a:ext uri="{FF2B5EF4-FFF2-40B4-BE49-F238E27FC236}">
                <a16:creationId xmlns:a16="http://schemas.microsoft.com/office/drawing/2014/main" id="{3D9E591A-8090-49D2-B426-1FB3AC42F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3962" y="3488844"/>
            <a:ext cx="144462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" name="Oval 6">
            <a:extLst>
              <a:ext uri="{FF2B5EF4-FFF2-40B4-BE49-F238E27FC236}">
                <a16:creationId xmlns:a16="http://schemas.microsoft.com/office/drawing/2014/main" id="{54498558-3835-413D-93C8-FDECD2B70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950" y="3057044"/>
            <a:ext cx="144463" cy="1428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Line 10">
            <a:extLst>
              <a:ext uri="{FF2B5EF4-FFF2-40B4-BE49-F238E27FC236}">
                <a16:creationId xmlns:a16="http://schemas.microsoft.com/office/drawing/2014/main" id="{16C5E27B-433C-45CA-8F39-6FCBC33B21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36712" y="464136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43AC867C-B60C-43D8-9645-CF570718EB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96850" y="5793894"/>
            <a:ext cx="7921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" name="Line 12">
            <a:extLst>
              <a:ext uri="{FF2B5EF4-FFF2-40B4-BE49-F238E27FC236}">
                <a16:creationId xmlns:a16="http://schemas.microsoft.com/office/drawing/2014/main" id="{135ACFEE-6C62-479B-9B2E-5E9CB8497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9768" y="4864889"/>
            <a:ext cx="7191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2" name="Line 13">
            <a:extLst>
              <a:ext uri="{FF2B5EF4-FFF2-40B4-BE49-F238E27FC236}">
                <a16:creationId xmlns:a16="http://schemas.microsoft.com/office/drawing/2014/main" id="{000C93AB-57E4-46FB-8710-FD30559BEA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7945" y="2981161"/>
            <a:ext cx="5048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" name="Line 14">
            <a:extLst>
              <a:ext uri="{FF2B5EF4-FFF2-40B4-BE49-F238E27FC236}">
                <a16:creationId xmlns:a16="http://schemas.microsoft.com/office/drawing/2014/main" id="{7C8CE336-27F7-444F-A760-E6B8C4BA28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0450" y="345836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5.55112E-17 C 0.07187 -5.55112E-17 0.13086 0.0963 0.13086 0.21505 C 0.13086 0.3338 0.07187 0.43032 4.375E-6 0.43032 C -0.07227 0.43032 -0.13073 0.3338 -0.13073 0.21505 C -0.13073 0.0963 -0.07227 -5.55112E-17 4.375E-6 -5.55112E-17 Z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50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91 0.01042 C 0.04675 0.01042 0.0849 0.07338 0.0849 0.15185 C 0.0849 0.2301 0.04675 0.29422 0.00091 0.29422 C -0.04544 0.29422 -0.08255 0.2301 -0.08255 0.15185 C -0.08255 0.07338 -0.04544 0.01042 0.00091 0.01042 Z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1419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>
            <a:extLst>
              <a:ext uri="{FF2B5EF4-FFF2-40B4-BE49-F238E27FC236}">
                <a16:creationId xmlns:a16="http://schemas.microsoft.com/office/drawing/2014/main" id="{62801D58-C315-4D76-95E5-265897704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-58647"/>
            <a:ext cx="9144000" cy="914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5400" b="1" dirty="0">
                <a:solidFill>
                  <a:schemeClr val="accent6">
                    <a:lumMod val="75000"/>
                  </a:schemeClr>
                </a:solidFill>
              </a:rPr>
              <a:t>ACELERAÇÃO VETORIAL</a:t>
            </a: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B7A98B1F-0325-49C0-B696-ABA9F9669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16" y="937798"/>
            <a:ext cx="111848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3600" b="1" dirty="0">
                <a:solidFill>
                  <a:srgbClr val="FF0000"/>
                </a:solidFill>
              </a:rPr>
              <a:t>* TANGENCIAL: (A ACELERAÇÃO JÁ TRABALHADA COM DIREÇÃO E SENTIDO)</a:t>
            </a:r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725D9C5F-5142-4C57-B6BE-B53DABA6E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959" y="3338022"/>
            <a:ext cx="11043891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pt-BR" altLang="pt-BR" sz="3600" b="1" dirty="0">
                <a:solidFill>
                  <a:srgbClr val="FF0000"/>
                </a:solidFill>
              </a:rPr>
              <a:t>* CENTRÍPETA: (APONTANDO PARA  O CENTRO DA CURVA)</a:t>
            </a:r>
          </a:p>
        </p:txBody>
      </p:sp>
      <p:graphicFrame>
        <p:nvGraphicFramePr>
          <p:cNvPr id="9231" name="Object 15">
            <a:extLst>
              <a:ext uri="{FF2B5EF4-FFF2-40B4-BE49-F238E27FC236}">
                <a16:creationId xmlns:a16="http://schemas.microsoft.com/office/drawing/2014/main" id="{33034BCC-C0AC-483D-A74E-4A7204F4E7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508063"/>
              </p:ext>
            </p:extLst>
          </p:nvPr>
        </p:nvGraphicFramePr>
        <p:xfrm>
          <a:off x="1524000" y="4180661"/>
          <a:ext cx="2689089" cy="1529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736560" imgH="419040" progId="Equation.3">
                  <p:embed/>
                </p:oleObj>
              </mc:Choice>
              <mc:Fallback>
                <p:oleObj name="Equation" r:id="rId3" imgW="736560" imgH="419040" progId="Equation.3">
                  <p:embed/>
                  <p:pic>
                    <p:nvPicPr>
                      <p:cNvPr id="9231" name="Object 15">
                        <a:extLst>
                          <a:ext uri="{FF2B5EF4-FFF2-40B4-BE49-F238E27FC236}">
                            <a16:creationId xmlns:a16="http://schemas.microsoft.com/office/drawing/2014/main" id="{33034BCC-C0AC-483D-A74E-4A7204F4E7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180661"/>
                        <a:ext cx="2689089" cy="1529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D6A9E43-4876-45FA-A278-6F53A071EDC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DBCCE19-8EBE-48AF-A8DA-D240BF6464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graphicFrame>
        <p:nvGraphicFramePr>
          <p:cNvPr id="8" name="Object 9">
            <a:extLst>
              <a:ext uri="{FF2B5EF4-FFF2-40B4-BE49-F238E27FC236}">
                <a16:creationId xmlns:a16="http://schemas.microsoft.com/office/drawing/2014/main" id="{8FC0BA2B-7F8B-4ED9-B296-E004FABD4B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051448"/>
              </p:ext>
            </p:extLst>
          </p:nvPr>
        </p:nvGraphicFramePr>
        <p:xfrm>
          <a:off x="5316331" y="1583150"/>
          <a:ext cx="2784682" cy="1641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7" imgW="711000" imgH="419040" progId="Equation.3">
                  <p:embed/>
                </p:oleObj>
              </mc:Choice>
              <mc:Fallback>
                <p:oleObj name="Equation" r:id="rId7" imgW="711000" imgH="419040" progId="Equation.3">
                  <p:embed/>
                  <p:pic>
                    <p:nvPicPr>
                      <p:cNvPr id="8" name="Object 9">
                        <a:extLst>
                          <a:ext uri="{FF2B5EF4-FFF2-40B4-BE49-F238E27FC236}">
                            <a16:creationId xmlns:a16="http://schemas.microsoft.com/office/drawing/2014/main" id="{8FC0BA2B-7F8B-4ED9-B296-E004FABD4B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331" y="1583150"/>
                        <a:ext cx="2784682" cy="16414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>
            <a:extLst>
              <a:ext uri="{FF2B5EF4-FFF2-40B4-BE49-F238E27FC236}">
                <a16:creationId xmlns:a16="http://schemas.microsoft.com/office/drawing/2014/main" id="{11CF4E3C-D21F-421E-B559-641FA21E8C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988056"/>
              </p:ext>
            </p:extLst>
          </p:nvPr>
        </p:nvGraphicFramePr>
        <p:xfrm>
          <a:off x="6089650" y="4271963"/>
          <a:ext cx="4578350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9" imgW="863280" imgH="253800" progId="Equation.3">
                  <p:embed/>
                </p:oleObj>
              </mc:Choice>
              <mc:Fallback>
                <p:oleObj name="Equation" r:id="rId9" imgW="863280" imgH="253800" progId="Equation.3">
                  <p:embed/>
                  <p:pic>
                    <p:nvPicPr>
                      <p:cNvPr id="9" name="Object 10">
                        <a:extLst>
                          <a:ext uri="{FF2B5EF4-FFF2-40B4-BE49-F238E27FC236}">
                            <a16:creationId xmlns:a16="http://schemas.microsoft.com/office/drawing/2014/main" id="{11CF4E3C-D21F-421E-B559-641FA21E8C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4271963"/>
                        <a:ext cx="4578350" cy="134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ECDDF0E-D7B4-4562-9A2D-7894032DBB6D}"/>
              </a:ext>
            </a:extLst>
          </p:cNvPr>
          <p:cNvSpPr txBox="1"/>
          <p:nvPr/>
        </p:nvSpPr>
        <p:spPr>
          <a:xfrm>
            <a:off x="6708672" y="423769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/>
      <p:bldP spid="9230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EF00037C-8948-441E-8BB7-09708CDE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3375" y="1997839"/>
            <a:ext cx="898525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6000" b="1" dirty="0"/>
              <a:t>O ÚNICO MOVIMENTO QUE NÃO POSSUI ACELERAÇÃO É O </a:t>
            </a:r>
            <a:r>
              <a:rPr lang="pt-BR" altLang="pt-BR" sz="6000" b="1" dirty="0">
                <a:solidFill>
                  <a:srgbClr val="FF3300"/>
                </a:solidFill>
              </a:rPr>
              <a:t>MRU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DC352FC-85FE-4C63-A6D3-C5CE36AF276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17A4B45-320D-4DDA-9A75-CFFCC36DDF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3314" name="Picture 2" descr="Resultado de imagem para LANÃAMENTO VERTICAL">
            <a:extLst>
              <a:ext uri="{FF2B5EF4-FFF2-40B4-BE49-F238E27FC236}">
                <a16:creationId xmlns:a16="http://schemas.microsoft.com/office/drawing/2014/main" id="{C05FA8AE-0632-47A0-BF35-48558DD9D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4" y="609599"/>
            <a:ext cx="12192000" cy="5552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0C4AB676-4D66-494D-B410-9D0ABE6B13BC}"/>
              </a:ext>
            </a:extLst>
          </p:cNvPr>
          <p:cNvSpPr txBox="1"/>
          <p:nvPr/>
        </p:nvSpPr>
        <p:spPr>
          <a:xfrm>
            <a:off x="3835565" y="21581"/>
            <a:ext cx="45188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solidFill>
                  <a:schemeClr val="accent6">
                    <a:lumMod val="75000"/>
                  </a:schemeClr>
                </a:solidFill>
              </a:rPr>
              <a:t>Lançamento Vertical</a:t>
            </a:r>
          </a:p>
        </p:txBody>
      </p:sp>
    </p:spTree>
    <p:extLst>
      <p:ext uri="{BB962C8B-B14F-4D97-AF65-F5344CB8AC3E}">
        <p14:creationId xmlns:p14="http://schemas.microsoft.com/office/powerpoint/2010/main" val="1345636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2290" name="Picture 2" descr="http://netfisica.com/site/cms/upload/Lancamento%20horizontal.PNG">
            <a:extLst>
              <a:ext uri="{FF2B5EF4-FFF2-40B4-BE49-F238E27FC236}">
                <a16:creationId xmlns:a16="http://schemas.microsoft.com/office/drawing/2014/main" id="{3A263F83-E495-41AD-B40A-11F5804E4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18383" cy="638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0F74D3C-3FFF-411E-AC86-E7CB95D4757F}"/>
              </a:ext>
            </a:extLst>
          </p:cNvPr>
          <p:cNvSpPr txBox="1"/>
          <p:nvPr/>
        </p:nvSpPr>
        <p:spPr>
          <a:xfrm>
            <a:off x="10071652" y="2900858"/>
            <a:ext cx="1917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/>
              <a:t>Caso: g = 10m/s</a:t>
            </a:r>
            <a:r>
              <a:rPr lang="pt-BR" sz="2000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9004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209664" y="562620"/>
            <a:ext cx="5981959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75000"/>
                  </a:schemeClr>
                </a:solidFill>
              </a:rPr>
              <a:t>FÓRMULAS PARTICULARES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424114" y="2852738"/>
            <a:ext cx="3527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367213" y="1628776"/>
          <a:ext cx="2665412" cy="1204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927000" imgH="419040" progId="Equation.3">
                  <p:embed/>
                </p:oleObj>
              </mc:Choice>
              <mc:Fallback>
                <p:oleObj name="Equation" r:id="rId4" imgW="927000" imgH="419040" progId="Equation.3">
                  <p:embed/>
                  <p:pic>
                    <p:nvPicPr>
                      <p:cNvPr id="3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1628776"/>
                        <a:ext cx="2665412" cy="1204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B1A17235-8603-452C-B638-7BA3E5FAAEED}"/>
                  </a:ext>
                </a:extLst>
              </p:cNvPr>
              <p:cNvSpPr txBox="1"/>
              <p:nvPr/>
            </p:nvSpPr>
            <p:spPr>
              <a:xfrm>
                <a:off x="3209664" y="3757431"/>
                <a:ext cx="5772671" cy="10594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4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pt-BR" sz="4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𝑣𝑎𝑟𝑖𝑎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çã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𝑑𝑒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𝑣𝑒𝑙𝑜𝑐𝑖𝑑𝑎𝑑𝑒</m:t>
                        </m:r>
                      </m:num>
                      <m:den>
                        <m:r>
                          <a:rPr lang="pt-BR" sz="4400" b="0" i="1" smtClean="0">
                            <a:latin typeface="Cambria Math" panose="02040503050406030204" pitchFamily="18" charset="0"/>
                          </a:rPr>
                          <m:t>𝑡𝑒𝑚𝑝𝑜</m:t>
                        </m:r>
                      </m:den>
                    </m:f>
                  </m:oMath>
                </a14:m>
                <a:endParaRPr lang="pt-BR" sz="4400" dirty="0"/>
              </a:p>
            </p:txBody>
          </p:sp>
        </mc:Choice>
        <mc:Fallback xmlns="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B1A17235-8603-452C-B638-7BA3E5FAA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9664" y="3757431"/>
                <a:ext cx="5772671" cy="1059457"/>
              </a:xfrm>
              <a:prstGeom prst="rect">
                <a:avLst/>
              </a:prstGeom>
              <a:blipFill>
                <a:blip r:embed="rId6"/>
                <a:stretch>
                  <a:fillRect t="-575" b="-109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>
            <a:extLst>
              <a:ext uri="{FF2B5EF4-FFF2-40B4-BE49-F238E27FC236}">
                <a16:creationId xmlns:a16="http://schemas.microsoft.com/office/drawing/2014/main" id="{43BB63E5-D7DF-4CBF-A700-C2D5C4A99AA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D4063BB-E63C-43A8-A529-E520DD1123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1266" name="Picture 2" descr="Imagem relacionada">
            <a:extLst>
              <a:ext uri="{FF2B5EF4-FFF2-40B4-BE49-F238E27FC236}">
                <a16:creationId xmlns:a16="http://schemas.microsoft.com/office/drawing/2014/main" id="{235469FF-BA95-4478-BCC4-177FB11A5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99" y="0"/>
            <a:ext cx="10453201" cy="540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A70F08EF-006B-46E2-A829-E66D8693C46F}"/>
              </a:ext>
            </a:extLst>
          </p:cNvPr>
          <p:cNvSpPr/>
          <p:nvPr/>
        </p:nvSpPr>
        <p:spPr>
          <a:xfrm>
            <a:off x="2425148" y="4678017"/>
            <a:ext cx="5393635" cy="71561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Movimento Uniforme</a:t>
            </a:r>
          </a:p>
        </p:txBody>
      </p:sp>
      <p:sp>
        <p:nvSpPr>
          <p:cNvPr id="3" name="Seta: de Cima para Baixo 2">
            <a:extLst>
              <a:ext uri="{FF2B5EF4-FFF2-40B4-BE49-F238E27FC236}">
                <a16:creationId xmlns:a16="http://schemas.microsoft.com/office/drawing/2014/main" id="{F6CB74A4-8999-4929-A3F2-79CD25245CE0}"/>
              </a:ext>
            </a:extLst>
          </p:cNvPr>
          <p:cNvSpPr/>
          <p:nvPr/>
        </p:nvSpPr>
        <p:spPr>
          <a:xfrm>
            <a:off x="9846365" y="516835"/>
            <a:ext cx="715618" cy="3071191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E4E304E-2411-4DB5-8D5E-FA4B7A71B213}"/>
              </a:ext>
            </a:extLst>
          </p:cNvPr>
          <p:cNvSpPr txBox="1"/>
          <p:nvPr/>
        </p:nvSpPr>
        <p:spPr>
          <a:xfrm rot="5400000">
            <a:off x="8697993" y="1928821"/>
            <a:ext cx="301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Mov. Uniformemente variado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BF93FD3-6166-4E09-A180-74D6ABB267D3}"/>
              </a:ext>
            </a:extLst>
          </p:cNvPr>
          <p:cNvSpPr txBox="1"/>
          <p:nvPr/>
        </p:nvSpPr>
        <p:spPr>
          <a:xfrm>
            <a:off x="1557129" y="5640963"/>
            <a:ext cx="907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</a:rPr>
              <a:t>Vo</a:t>
            </a:r>
            <a:r>
              <a:rPr lang="pt-BR" sz="2800" b="1" baseline="-25000" dirty="0">
                <a:solidFill>
                  <a:srgbClr val="FF0000"/>
                </a:solidFill>
              </a:rPr>
              <a:t>x</a:t>
            </a:r>
            <a:r>
              <a:rPr lang="pt-BR" sz="2800" b="1" dirty="0">
                <a:solidFill>
                  <a:srgbClr val="FF0000"/>
                </a:solidFill>
              </a:rPr>
              <a:t> = </a:t>
            </a:r>
            <a:r>
              <a:rPr lang="pt-BR" sz="2800" b="1" dirty="0" err="1">
                <a:solidFill>
                  <a:srgbClr val="FF0000"/>
                </a:solidFill>
              </a:rPr>
              <a:t>Vo</a:t>
            </a:r>
            <a:r>
              <a:rPr lang="pt-BR" sz="2800" b="1" dirty="0">
                <a:solidFill>
                  <a:srgbClr val="FF0000"/>
                </a:solidFill>
              </a:rPr>
              <a:t> . cos </a:t>
            </a:r>
            <a:r>
              <a:rPr lang="pt-BR" sz="2800" b="1" dirty="0">
                <a:solidFill>
                  <a:srgbClr val="FF0000"/>
                </a:solidFill>
                <a:sym typeface="Symbol" panose="05050102010706020507" pitchFamily="18" charset="2"/>
              </a:rPr>
              <a:t>				</a:t>
            </a:r>
            <a:r>
              <a:rPr lang="pt-BR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Vo</a:t>
            </a:r>
            <a:r>
              <a:rPr lang="pt-BR" sz="2800" b="1" baseline="-25000" dirty="0" err="1">
                <a:solidFill>
                  <a:srgbClr val="FF0000"/>
                </a:solidFill>
                <a:sym typeface="Symbol" panose="05050102010706020507" pitchFamily="18" charset="2"/>
              </a:rPr>
              <a:t>y</a:t>
            </a:r>
            <a:r>
              <a:rPr lang="pt-BR" sz="2800" b="1" dirty="0">
                <a:solidFill>
                  <a:srgbClr val="FF0000"/>
                </a:solidFill>
                <a:sym typeface="Symbol" panose="05050102010706020507" pitchFamily="18" charset="2"/>
              </a:rPr>
              <a:t> = </a:t>
            </a:r>
            <a:r>
              <a:rPr lang="pt-BR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Vo</a:t>
            </a:r>
            <a:r>
              <a:rPr lang="pt-BR" sz="2800" b="1" dirty="0">
                <a:solidFill>
                  <a:srgbClr val="FF0000"/>
                </a:solidFill>
                <a:sym typeface="Symbol" panose="05050102010706020507" pitchFamily="18" charset="2"/>
              </a:rPr>
              <a:t> . </a:t>
            </a:r>
            <a:r>
              <a:rPr lang="pt-BR" sz="2800" b="1" dirty="0" err="1">
                <a:solidFill>
                  <a:srgbClr val="FF0000"/>
                </a:solidFill>
                <a:sym typeface="Symbol" panose="05050102010706020507" pitchFamily="18" charset="2"/>
              </a:rPr>
              <a:t>sen</a:t>
            </a:r>
            <a:r>
              <a:rPr lang="pt-BR" sz="2800" b="1" dirty="0">
                <a:solidFill>
                  <a:srgbClr val="FF0000"/>
                </a:solidFill>
                <a:sym typeface="Symbol" panose="05050102010706020507" pitchFamily="18" charset="2"/>
              </a:rPr>
              <a:t> 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807E21B-DA7E-4674-97F1-520917A1546E}"/>
              </a:ext>
            </a:extLst>
          </p:cNvPr>
          <p:cNvSpPr txBox="1"/>
          <p:nvPr/>
        </p:nvSpPr>
        <p:spPr>
          <a:xfrm>
            <a:off x="3792290" y="-22617"/>
            <a:ext cx="46074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>
                <a:solidFill>
                  <a:schemeClr val="accent6">
                    <a:lumMod val="75000"/>
                  </a:schemeClr>
                </a:solidFill>
              </a:rPr>
              <a:t>Lançamento Oblíquo</a:t>
            </a:r>
          </a:p>
        </p:txBody>
      </p:sp>
    </p:spTree>
    <p:extLst>
      <p:ext uri="{BB962C8B-B14F-4D97-AF65-F5344CB8AC3E}">
        <p14:creationId xmlns:p14="http://schemas.microsoft.com/office/powerpoint/2010/main" val="3918440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0242" name="Picture 2" descr="Imagem relacionada">
            <a:extLst>
              <a:ext uri="{FF2B5EF4-FFF2-40B4-BE49-F238E27FC236}">
                <a16:creationId xmlns:a16="http://schemas.microsoft.com/office/drawing/2014/main" id="{B06B2FDE-83E5-4E71-AF2E-2196DAB25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61500"/>
            <a:ext cx="8044069" cy="4934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1106AC01-32A8-4715-AC19-16561D3EBC27}"/>
              </a:ext>
            </a:extLst>
          </p:cNvPr>
          <p:cNvSpPr txBox="1"/>
          <p:nvPr/>
        </p:nvSpPr>
        <p:spPr>
          <a:xfrm>
            <a:off x="4117569" y="673288"/>
            <a:ext cx="7674665" cy="1897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</a:rPr>
              <a:t>Ângulos complementares, alcances iguais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b="1" dirty="0">
                <a:solidFill>
                  <a:srgbClr val="FF0000"/>
                </a:solidFill>
              </a:rPr>
              <a:t>Alcance máximo, lançamento com 45</a:t>
            </a:r>
            <a:r>
              <a:rPr lang="pt-BR" sz="3200" b="1" baseline="30000" dirty="0">
                <a:solidFill>
                  <a:srgbClr val="FF0000"/>
                </a:solidFill>
              </a:rPr>
              <a:t>0</a:t>
            </a:r>
          </a:p>
          <a:p>
            <a:endParaRPr lang="pt-BR" sz="32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13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EC02CB1-CB8B-44B9-96E3-E1637066D90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D2C09E1-AAD9-4F61-A810-DEA8B096D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9218" name="Picture 2" descr="Resultado de imagem para dedicaÃ§Ã£o estudo">
            <a:extLst>
              <a:ext uri="{FF2B5EF4-FFF2-40B4-BE49-F238E27FC236}">
                <a16:creationId xmlns:a16="http://schemas.microsoft.com/office/drawing/2014/main" id="{0D74C0A4-69F0-4E72-B957-B4D3CDD37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913" y="13659"/>
            <a:ext cx="6274174" cy="636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683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00262" y="226219"/>
            <a:ext cx="7991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solidFill>
                  <a:schemeClr val="accent6">
                    <a:lumMod val="75000"/>
                  </a:schemeClr>
                </a:solidFill>
              </a:rPr>
              <a:t>FÓRMULAS GERAIS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8291514" y="1300956"/>
            <a:ext cx="3816350" cy="448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V = velocidade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V</a:t>
            </a:r>
            <a:r>
              <a:rPr lang="pt-BR" sz="3200" b="1" baseline="-25000" dirty="0">
                <a:solidFill>
                  <a:srgbClr val="FF0000"/>
                </a:solidFill>
              </a:rPr>
              <a:t>0</a:t>
            </a:r>
            <a:r>
              <a:rPr lang="pt-BR" sz="3200" b="1" dirty="0">
                <a:solidFill>
                  <a:srgbClr val="FF0000"/>
                </a:solidFill>
              </a:rPr>
              <a:t> = velocidade inicial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a = aceleração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t = tempo</a:t>
            </a:r>
          </a:p>
          <a:p>
            <a:pPr>
              <a:spcBef>
                <a:spcPct val="50000"/>
              </a:spcBef>
            </a:pPr>
            <a:r>
              <a:rPr lang="pt-BR" sz="3200" b="1" dirty="0">
                <a:solidFill>
                  <a:srgbClr val="FF0000"/>
                </a:solidFill>
              </a:rPr>
              <a:t>d = distância ou deslocamento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853B2BF-D98F-42FA-A04C-5325CB907999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CC403CDB-7797-487B-B933-1DF12DA88A14}"/>
              </a:ext>
            </a:extLst>
          </p:cNvPr>
          <p:cNvGrpSpPr/>
          <p:nvPr/>
        </p:nvGrpSpPr>
        <p:grpSpPr>
          <a:xfrm>
            <a:off x="185736" y="1604813"/>
            <a:ext cx="3103863" cy="1619340"/>
            <a:chOff x="185736" y="1604813"/>
            <a:chExt cx="3103863" cy="1619340"/>
          </a:xfrm>
        </p:grpSpPr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723A01E9-E5DB-40BB-9FDD-26D78A76EEB3}"/>
                </a:ext>
              </a:extLst>
            </p:cNvPr>
            <p:cNvSpPr txBox="1"/>
            <p:nvPr/>
          </p:nvSpPr>
          <p:spPr>
            <a:xfrm>
              <a:off x="185736" y="2393156"/>
              <a:ext cx="310386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4800" i="1" dirty="0">
                  <a:solidFill>
                    <a:srgbClr val="FF0000"/>
                  </a:solidFill>
                  <a:latin typeface="Calisto MT" panose="02040603050505030304" pitchFamily="18" charset="0"/>
                </a:rPr>
                <a:t>S = S</a:t>
              </a:r>
              <a:r>
                <a:rPr lang="pt-BR" sz="4800" i="1" baseline="-25000" dirty="0">
                  <a:solidFill>
                    <a:srgbClr val="FF0000"/>
                  </a:solidFill>
                  <a:latin typeface="Calisto MT" panose="02040603050505030304" pitchFamily="18" charset="0"/>
                </a:rPr>
                <a:t>0</a:t>
              </a:r>
              <a:r>
                <a:rPr lang="pt-BR" sz="4800" i="1" dirty="0">
                  <a:solidFill>
                    <a:srgbClr val="FF0000"/>
                  </a:solidFill>
                  <a:latin typeface="Calisto MT" panose="02040603050505030304" pitchFamily="18" charset="0"/>
                </a:rPr>
                <a:t> + V.t</a:t>
              </a:r>
            </a:p>
          </p:txBody>
        </p:sp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EC9A514F-75F4-464D-BD85-0702186586D9}"/>
                </a:ext>
              </a:extLst>
            </p:cNvPr>
            <p:cNvSpPr txBox="1"/>
            <p:nvPr/>
          </p:nvSpPr>
          <p:spPr>
            <a:xfrm>
              <a:off x="1074796" y="1604813"/>
              <a:ext cx="11276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600" b="1" dirty="0">
                  <a:solidFill>
                    <a:srgbClr val="FF0000"/>
                  </a:solidFill>
                </a:rPr>
                <a:t>M.U.</a:t>
              </a: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0193F79A-016D-4C57-BEDB-4CA388E45459}"/>
              </a:ext>
            </a:extLst>
          </p:cNvPr>
          <p:cNvGrpSpPr/>
          <p:nvPr/>
        </p:nvGrpSpPr>
        <p:grpSpPr>
          <a:xfrm>
            <a:off x="3612357" y="1025009"/>
            <a:ext cx="4484687" cy="4757460"/>
            <a:chOff x="3612357" y="1025009"/>
            <a:chExt cx="4484687" cy="4757460"/>
          </a:xfrm>
        </p:grpSpPr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3612357" y="1631156"/>
              <a:ext cx="2986882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4400" b="1" dirty="0"/>
                <a:t>V = V</a:t>
              </a:r>
              <a:r>
                <a:rPr lang="pt-BR" sz="4400" b="1" baseline="-25000" dirty="0"/>
                <a:t>0 </a:t>
              </a:r>
              <a:r>
                <a:rPr lang="pt-BR" sz="4400" b="1" dirty="0"/>
                <a:t>+ a.t</a:t>
              </a:r>
            </a:p>
          </p:txBody>
        </p:sp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3612357" y="3018631"/>
              <a:ext cx="4484687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4400" b="1" dirty="0"/>
                <a:t>V</a:t>
              </a:r>
              <a:r>
                <a:rPr lang="pt-BR" sz="4400" b="1" baseline="30000" dirty="0"/>
                <a:t>2</a:t>
              </a:r>
              <a:r>
                <a:rPr lang="pt-BR" sz="4400" b="1" dirty="0"/>
                <a:t> = V</a:t>
              </a:r>
              <a:r>
                <a:rPr lang="pt-BR" sz="4400" b="1" baseline="-25000" dirty="0"/>
                <a:t>0</a:t>
              </a:r>
              <a:r>
                <a:rPr lang="pt-BR" sz="4400" b="1" baseline="30000" dirty="0"/>
                <a:t>2</a:t>
              </a:r>
              <a:r>
                <a:rPr lang="pt-BR" sz="4400" b="1" dirty="0"/>
                <a:t> + 2.a.d</a:t>
              </a:r>
            </a:p>
          </p:txBody>
        </p:sp>
        <p:graphicFrame>
          <p:nvGraphicFramePr>
            <p:cNvPr id="410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6389240"/>
                </p:ext>
              </p:extLst>
            </p:nvPr>
          </p:nvGraphicFramePr>
          <p:xfrm>
            <a:off x="3612357" y="4223544"/>
            <a:ext cx="4249738" cy="1558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" name="Equation" r:id="rId4" imgW="1143000" imgH="419040" progId="Equation.3">
                    <p:embed/>
                  </p:oleObj>
                </mc:Choice>
                <mc:Fallback>
                  <p:oleObj name="Equation" r:id="rId4" imgW="1143000" imgH="419040" progId="Equation.3">
                    <p:embed/>
                    <p:pic>
                      <p:nvPicPr>
                        <p:cNvPr id="410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2357" y="4223544"/>
                          <a:ext cx="4249738" cy="1558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2E424FEA-2002-4850-B35B-F424D3969E4E}"/>
                </a:ext>
              </a:extLst>
            </p:cNvPr>
            <p:cNvSpPr/>
            <p:nvPr/>
          </p:nvSpPr>
          <p:spPr>
            <a:xfrm>
              <a:off x="4778529" y="1025009"/>
              <a:ext cx="136967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600" b="1" dirty="0"/>
                <a:t>M.U.V</a:t>
              </a:r>
            </a:p>
          </p:txBody>
        </p:sp>
      </p:grpSp>
      <p:pic>
        <p:nvPicPr>
          <p:cNvPr id="15" name="Imagem 14">
            <a:extLst>
              <a:ext uri="{FF2B5EF4-FFF2-40B4-BE49-F238E27FC236}">
                <a16:creationId xmlns:a16="http://schemas.microsoft.com/office/drawing/2014/main" id="{4F5EFAC6-F987-4646-9CFD-F0CB0E0773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21643" y="982128"/>
            <a:ext cx="8748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600" b="1" dirty="0">
                <a:solidFill>
                  <a:schemeClr val="accent6">
                    <a:lumMod val="75000"/>
                  </a:schemeClr>
                </a:solidFill>
              </a:rPr>
              <a:t>NÃO SE ESQUEÇA !!!!!!!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17500" y="2347913"/>
            <a:ext cx="11557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Velocidade é a distância percorrida em um intervalo de tempo.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Aceleração é a variação de velocidade em um intervalo de tempo.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Velocidade positiva indica o movimento a favor da trajetória (progressivo) e negativa contrário à trajetória (retrógrado)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Movimento acelerado aumenta o módulo da velocidade e o retardado diminui o módulo da velocidade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64E88A1-2AE0-4A5A-9B7D-975547CBC02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D7D2494B-1D6B-40BA-AC92-75C21B765D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330893" y="333375"/>
            <a:ext cx="7704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>
                <a:solidFill>
                  <a:schemeClr val="accent6">
                    <a:lumMod val="75000"/>
                  </a:schemeClr>
                </a:solidFill>
              </a:rPr>
              <a:t>COMO INTERPRETAR UM GRÁFICO?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5100" y="1295400"/>
            <a:ext cx="116586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Primeiramente identifique as unidades.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>
                <a:solidFill>
                  <a:srgbClr val="FF0000"/>
                </a:solidFill>
              </a:rPr>
              <a:t>Em seguida, lembre-se que todos os pontos relacionam dois valores, um em cada eixo.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575050" y="2811463"/>
            <a:ext cx="5081588" cy="2951162"/>
            <a:chOff x="1292" y="2251"/>
            <a:chExt cx="3201" cy="1859"/>
          </a:xfrm>
        </p:grpSpPr>
        <p:sp>
          <p:nvSpPr>
            <p:cNvPr id="6150" name="Line 6"/>
            <p:cNvSpPr>
              <a:spLocks noChangeShapeType="1"/>
            </p:cNvSpPr>
            <p:nvPr/>
          </p:nvSpPr>
          <p:spPr bwMode="auto">
            <a:xfrm flipV="1">
              <a:off x="1565" y="247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>
              <a:off x="1429" y="3974"/>
              <a:ext cx="25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1562" y="2806"/>
              <a:ext cx="2342" cy="893"/>
            </a:xfrm>
            <a:custGeom>
              <a:avLst/>
              <a:gdLst/>
              <a:ahLst/>
              <a:cxnLst>
                <a:cxn ang="0">
                  <a:pos x="0" y="740"/>
                </a:cxn>
                <a:cxn ang="0">
                  <a:pos x="192" y="202"/>
                </a:cxn>
                <a:cxn ang="0">
                  <a:pos x="614" y="125"/>
                </a:cxn>
                <a:cxn ang="0">
                  <a:pos x="729" y="202"/>
                </a:cxn>
                <a:cxn ang="0">
                  <a:pos x="806" y="279"/>
                </a:cxn>
                <a:cxn ang="0">
                  <a:pos x="844" y="317"/>
                </a:cxn>
                <a:cxn ang="0">
                  <a:pos x="883" y="432"/>
                </a:cxn>
                <a:cxn ang="0">
                  <a:pos x="921" y="471"/>
                </a:cxn>
                <a:cxn ang="0">
                  <a:pos x="1036" y="740"/>
                </a:cxn>
                <a:cxn ang="0">
                  <a:pos x="1152" y="855"/>
                </a:cxn>
                <a:cxn ang="0">
                  <a:pos x="1190" y="893"/>
                </a:cxn>
                <a:cxn ang="0">
                  <a:pos x="1689" y="855"/>
                </a:cxn>
                <a:cxn ang="0">
                  <a:pos x="1881" y="740"/>
                </a:cxn>
                <a:cxn ang="0">
                  <a:pos x="1920" y="701"/>
                </a:cxn>
                <a:cxn ang="0">
                  <a:pos x="1958" y="624"/>
                </a:cxn>
                <a:cxn ang="0">
                  <a:pos x="1996" y="586"/>
                </a:cxn>
                <a:cxn ang="0">
                  <a:pos x="2073" y="432"/>
                </a:cxn>
                <a:cxn ang="0">
                  <a:pos x="2150" y="356"/>
                </a:cxn>
                <a:cxn ang="0">
                  <a:pos x="2188" y="279"/>
                </a:cxn>
                <a:cxn ang="0">
                  <a:pos x="2227" y="240"/>
                </a:cxn>
                <a:cxn ang="0">
                  <a:pos x="2265" y="164"/>
                </a:cxn>
                <a:cxn ang="0">
                  <a:pos x="2342" y="87"/>
                </a:cxn>
              </a:cxnLst>
              <a:rect l="0" t="0" r="r" b="b"/>
              <a:pathLst>
                <a:path w="2342" h="893">
                  <a:moveTo>
                    <a:pt x="0" y="740"/>
                  </a:moveTo>
                  <a:cubicBezTo>
                    <a:pt x="35" y="565"/>
                    <a:pt x="56" y="334"/>
                    <a:pt x="192" y="202"/>
                  </a:cubicBezTo>
                  <a:cubicBezTo>
                    <a:pt x="292" y="0"/>
                    <a:pt x="297" y="90"/>
                    <a:pt x="614" y="125"/>
                  </a:cubicBezTo>
                  <a:cubicBezTo>
                    <a:pt x="726" y="239"/>
                    <a:pt x="551" y="69"/>
                    <a:pt x="729" y="202"/>
                  </a:cubicBezTo>
                  <a:cubicBezTo>
                    <a:pt x="758" y="224"/>
                    <a:pt x="780" y="253"/>
                    <a:pt x="806" y="279"/>
                  </a:cubicBezTo>
                  <a:cubicBezTo>
                    <a:pt x="819" y="292"/>
                    <a:pt x="844" y="317"/>
                    <a:pt x="844" y="317"/>
                  </a:cubicBezTo>
                  <a:cubicBezTo>
                    <a:pt x="857" y="355"/>
                    <a:pt x="865" y="396"/>
                    <a:pt x="883" y="432"/>
                  </a:cubicBezTo>
                  <a:cubicBezTo>
                    <a:pt x="891" y="448"/>
                    <a:pt x="913" y="455"/>
                    <a:pt x="921" y="471"/>
                  </a:cubicBezTo>
                  <a:cubicBezTo>
                    <a:pt x="964" y="557"/>
                    <a:pt x="962" y="667"/>
                    <a:pt x="1036" y="740"/>
                  </a:cubicBezTo>
                  <a:cubicBezTo>
                    <a:pt x="1126" y="829"/>
                    <a:pt x="1087" y="790"/>
                    <a:pt x="1152" y="855"/>
                  </a:cubicBezTo>
                  <a:cubicBezTo>
                    <a:pt x="1165" y="868"/>
                    <a:pt x="1190" y="893"/>
                    <a:pt x="1190" y="893"/>
                  </a:cubicBezTo>
                  <a:cubicBezTo>
                    <a:pt x="1356" y="880"/>
                    <a:pt x="1523" y="876"/>
                    <a:pt x="1689" y="855"/>
                  </a:cubicBezTo>
                  <a:cubicBezTo>
                    <a:pt x="1801" y="841"/>
                    <a:pt x="1809" y="812"/>
                    <a:pt x="1881" y="740"/>
                  </a:cubicBezTo>
                  <a:cubicBezTo>
                    <a:pt x="1894" y="727"/>
                    <a:pt x="1920" y="701"/>
                    <a:pt x="1920" y="701"/>
                  </a:cubicBezTo>
                  <a:cubicBezTo>
                    <a:pt x="1933" y="675"/>
                    <a:pt x="1942" y="648"/>
                    <a:pt x="1958" y="624"/>
                  </a:cubicBezTo>
                  <a:cubicBezTo>
                    <a:pt x="1968" y="609"/>
                    <a:pt x="1987" y="601"/>
                    <a:pt x="1996" y="586"/>
                  </a:cubicBezTo>
                  <a:cubicBezTo>
                    <a:pt x="2025" y="537"/>
                    <a:pt x="2032" y="472"/>
                    <a:pt x="2073" y="432"/>
                  </a:cubicBezTo>
                  <a:cubicBezTo>
                    <a:pt x="2099" y="407"/>
                    <a:pt x="2150" y="356"/>
                    <a:pt x="2150" y="356"/>
                  </a:cubicBezTo>
                  <a:cubicBezTo>
                    <a:pt x="2163" y="330"/>
                    <a:pt x="2172" y="303"/>
                    <a:pt x="2188" y="279"/>
                  </a:cubicBezTo>
                  <a:cubicBezTo>
                    <a:pt x="2198" y="264"/>
                    <a:pt x="2217" y="255"/>
                    <a:pt x="2227" y="240"/>
                  </a:cubicBezTo>
                  <a:cubicBezTo>
                    <a:pt x="2243" y="216"/>
                    <a:pt x="2248" y="187"/>
                    <a:pt x="2265" y="164"/>
                  </a:cubicBezTo>
                  <a:cubicBezTo>
                    <a:pt x="2287" y="135"/>
                    <a:pt x="2342" y="87"/>
                    <a:pt x="2342" y="87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t-BR"/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1292" y="2251"/>
              <a:ext cx="5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/>
                <a:t>yyyyy</a:t>
              </a:r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4001" y="3834"/>
              <a:ext cx="49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/>
                <a:t>xxxxxx</a:t>
              </a:r>
            </a:p>
          </p:txBody>
        </p:sp>
      </p:grpSp>
      <p:sp>
        <p:nvSpPr>
          <p:cNvPr id="6156" name="Freeform 12"/>
          <p:cNvSpPr>
            <a:spLocks/>
          </p:cNvSpPr>
          <p:nvPr/>
        </p:nvSpPr>
        <p:spPr bwMode="auto">
          <a:xfrm>
            <a:off x="4059239" y="4106864"/>
            <a:ext cx="1179513" cy="143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7" y="0"/>
              </a:cxn>
              <a:cxn ang="0">
                <a:pos x="817" y="907"/>
              </a:cxn>
            </a:cxnLst>
            <a:rect l="0" t="0" r="r" b="b"/>
            <a:pathLst>
              <a:path w="817" h="907">
                <a:moveTo>
                  <a:pt x="0" y="0"/>
                </a:moveTo>
                <a:lnTo>
                  <a:pt x="817" y="0"/>
                </a:lnTo>
                <a:lnTo>
                  <a:pt x="817" y="907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5208588" y="4025901"/>
            <a:ext cx="144462" cy="142875"/>
          </a:xfrm>
          <a:prstGeom prst="ellipse">
            <a:avLst/>
          </a:prstGeom>
          <a:solidFill>
            <a:srgbClr val="FF5050"/>
          </a:solidFill>
          <a:ln w="9525">
            <a:solidFill>
              <a:srgbClr val="FF5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059239" y="5546725"/>
            <a:ext cx="21237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/>
              <a:t>Esse é o valor de x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524001" y="3890963"/>
            <a:ext cx="21269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000" b="1" dirty="0"/>
              <a:t>Esse é o valor de y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  <p:bldP spid="6156" grpId="0" animBg="1"/>
      <p:bldP spid="6157" grpId="0" animBg="1"/>
      <p:bldP spid="6158" grpId="0"/>
      <p:bldP spid="61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43931" y="142876"/>
            <a:ext cx="7561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solidFill>
                  <a:schemeClr val="accent6">
                    <a:lumMod val="75000"/>
                  </a:schemeClr>
                </a:solidFill>
              </a:rPr>
              <a:t>Tipos de gráfico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470668" y="794603"/>
            <a:ext cx="12506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4800" b="1" dirty="0">
                <a:solidFill>
                  <a:schemeClr val="accent6">
                    <a:lumMod val="75000"/>
                  </a:schemeClr>
                </a:solidFill>
              </a:rPr>
              <a:t>S x t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640014" y="4292600"/>
            <a:ext cx="453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421064" y="1412876"/>
            <a:ext cx="1584325" cy="2879725"/>
            <a:chOff x="4014" y="2160"/>
            <a:chExt cx="998" cy="1814"/>
          </a:xfrm>
        </p:grpSpPr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4014" y="2251"/>
              <a:ext cx="953" cy="17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4014" y="2160"/>
              <a:ext cx="998" cy="95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352675" y="4230688"/>
            <a:ext cx="1943100" cy="2952750"/>
            <a:chOff x="522" y="2704"/>
            <a:chExt cx="1224" cy="1860"/>
          </a:xfrm>
        </p:grpSpPr>
        <p:sp>
          <p:nvSpPr>
            <p:cNvPr id="7179" name="Oval 11"/>
            <p:cNvSpPr>
              <a:spLocks noChangeArrowheads="1"/>
            </p:cNvSpPr>
            <p:nvPr/>
          </p:nvSpPr>
          <p:spPr bwMode="auto">
            <a:xfrm flipV="1">
              <a:off x="748" y="2750"/>
              <a:ext cx="953" cy="17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 flipV="1">
              <a:off x="748" y="3611"/>
              <a:ext cx="998" cy="95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522" y="2704"/>
              <a:ext cx="680" cy="117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3432176" y="1484313"/>
            <a:ext cx="5832475" cy="4464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32175" y="2420938"/>
            <a:ext cx="2592388" cy="40322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flipV="1">
            <a:off x="3432175" y="1700214"/>
            <a:ext cx="0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124200" y="1216026"/>
            <a:ext cx="1135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posição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7104064" y="40767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tempo</a:t>
            </a:r>
          </a:p>
        </p:txBody>
      </p:sp>
      <p:graphicFrame>
        <p:nvGraphicFramePr>
          <p:cNvPr id="718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276131"/>
              </p:ext>
            </p:extLst>
          </p:nvPr>
        </p:nvGraphicFramePr>
        <p:xfrm>
          <a:off x="7355681" y="4592788"/>
          <a:ext cx="4249738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143000" imgH="419040" progId="Equation.3">
                  <p:embed/>
                </p:oleObj>
              </mc:Choice>
              <mc:Fallback>
                <p:oleObj name="Equation" r:id="rId4" imgW="1143000" imgH="419040" progId="Equation.3">
                  <p:embed/>
                  <p:pic>
                    <p:nvPicPr>
                      <p:cNvPr id="71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5681" y="4592788"/>
                        <a:ext cx="4249738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31360068-CC99-433B-AC72-785AA8BF2BA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E825F181-B09D-410C-B18F-BC44B142DA62}"/>
              </a:ext>
            </a:extLst>
          </p:cNvPr>
          <p:cNvSpPr txBox="1"/>
          <p:nvPr/>
        </p:nvSpPr>
        <p:spPr>
          <a:xfrm>
            <a:off x="8720136" y="2598003"/>
            <a:ext cx="31038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i="1" dirty="0">
                <a:solidFill>
                  <a:srgbClr val="FF0000"/>
                </a:solidFill>
                <a:latin typeface="Calisto MT" panose="02040603050505030304" pitchFamily="18" charset="0"/>
              </a:rPr>
              <a:t>S = S</a:t>
            </a:r>
            <a:r>
              <a:rPr lang="pt-BR" sz="4800" i="1" baseline="-25000" dirty="0">
                <a:solidFill>
                  <a:srgbClr val="FF0000"/>
                </a:solidFill>
                <a:latin typeface="Calisto MT" panose="02040603050505030304" pitchFamily="18" charset="0"/>
              </a:rPr>
              <a:t>0</a:t>
            </a:r>
            <a:r>
              <a:rPr lang="pt-BR" sz="4800" i="1" dirty="0">
                <a:solidFill>
                  <a:srgbClr val="FF0000"/>
                </a:solidFill>
                <a:latin typeface="Calisto MT" panose="02040603050505030304" pitchFamily="18" charset="0"/>
              </a:rPr>
              <a:t> + V.t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302CD9D7-A8A5-4140-887E-23086E42F3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 animBg="1"/>
      <p:bldP spid="7178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43931" y="90485"/>
            <a:ext cx="7561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4400" b="1" dirty="0">
                <a:solidFill>
                  <a:schemeClr val="accent6">
                    <a:lumMod val="75000"/>
                  </a:schemeClr>
                </a:solidFill>
              </a:rPr>
              <a:t>Tipos de gráfico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458541" y="919223"/>
            <a:ext cx="113204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4000" b="1" dirty="0">
                <a:solidFill>
                  <a:schemeClr val="accent6">
                    <a:lumMod val="75000"/>
                  </a:schemeClr>
                </a:solidFill>
              </a:rPr>
              <a:t>V x t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640014" y="4292600"/>
            <a:ext cx="453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3432176" y="1484313"/>
            <a:ext cx="5832475" cy="44640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3432175" y="2420938"/>
            <a:ext cx="2592388" cy="40322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3432175" y="1700214"/>
            <a:ext cx="0" cy="4537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124200" y="1216026"/>
            <a:ext cx="153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velocidade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104064" y="4076700"/>
            <a:ext cx="103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400"/>
              <a:t>tempo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3432176" y="2060575"/>
            <a:ext cx="46085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8913818" y="2667000"/>
            <a:ext cx="378618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4400" dirty="0"/>
              <a:t>V = V</a:t>
            </a:r>
            <a:r>
              <a:rPr lang="pt-BR" sz="4400" baseline="-25000" dirty="0"/>
              <a:t>0 </a:t>
            </a:r>
            <a:r>
              <a:rPr lang="pt-BR" sz="4400" dirty="0"/>
              <a:t>+ a.t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04E3184-1817-4EA9-ADFB-CEEA1C1DF8C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2BED37C3-31EC-4A59-8B8A-45A63614F5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 animBg="1"/>
      <p:bldP spid="8207" grpId="0" animBg="1"/>
      <p:bldP spid="8211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A0E8A1A9-0761-4DC5-ADB7-240C222AC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0"/>
            <a:ext cx="332828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8800" b="1" dirty="0">
                <a:solidFill>
                  <a:schemeClr val="accent6">
                    <a:lumMod val="75000"/>
                  </a:schemeClr>
                </a:solidFill>
              </a:rPr>
              <a:t>VETOR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74895D6E-D152-4362-8204-971634AD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1714500"/>
            <a:ext cx="2225161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/>
              <a:t>MÓDULO: </a:t>
            </a:r>
          </a:p>
          <a:p>
            <a:endParaRPr lang="pt-BR" altLang="pt-BR" sz="3600" b="1"/>
          </a:p>
          <a:p>
            <a:r>
              <a:rPr lang="pt-BR" altLang="pt-BR" sz="3600" b="1"/>
              <a:t>DIREÇÃO:</a:t>
            </a:r>
          </a:p>
          <a:p>
            <a:endParaRPr lang="pt-BR" altLang="pt-BR" sz="3600" b="1"/>
          </a:p>
          <a:p>
            <a:r>
              <a:rPr lang="pt-BR" altLang="pt-BR" sz="3600" b="1"/>
              <a:t>SENTIDO:</a:t>
            </a: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68B80FD8-1892-4270-B946-54D9F4DD7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988" y="1700213"/>
            <a:ext cx="571586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b="1" dirty="0">
                <a:solidFill>
                  <a:srgbClr val="FF0000"/>
                </a:solidFill>
              </a:rPr>
              <a:t>VALOR (tamanho do vetor)</a:t>
            </a:r>
          </a:p>
          <a:p>
            <a:endParaRPr lang="pt-BR" altLang="pt-BR" sz="3600" b="1" dirty="0">
              <a:solidFill>
                <a:srgbClr val="FF0000"/>
              </a:solidFill>
            </a:endParaRPr>
          </a:p>
          <a:p>
            <a:r>
              <a:rPr lang="pt-BR" altLang="pt-BR" sz="3600" b="1" dirty="0">
                <a:solidFill>
                  <a:srgbClr val="FF0000"/>
                </a:solidFill>
              </a:rPr>
              <a:t>RETA QUE CONTÉM O VETOR</a:t>
            </a:r>
          </a:p>
          <a:p>
            <a:endParaRPr lang="pt-BR" altLang="pt-BR" sz="3600" b="1" dirty="0">
              <a:solidFill>
                <a:srgbClr val="FF0000"/>
              </a:solidFill>
            </a:endParaRPr>
          </a:p>
          <a:p>
            <a:r>
              <a:rPr lang="pt-BR" altLang="pt-BR" sz="3600" b="1" dirty="0">
                <a:solidFill>
                  <a:srgbClr val="FF0000"/>
                </a:solidFill>
              </a:rPr>
              <a:t>PRA ONDE APONTA</a:t>
            </a:r>
          </a:p>
        </p:txBody>
      </p:sp>
      <p:sp>
        <p:nvSpPr>
          <p:cNvPr id="2055" name="Line 7">
            <a:extLst>
              <a:ext uri="{FF2B5EF4-FFF2-40B4-BE49-F238E27FC236}">
                <a16:creationId xmlns:a16="http://schemas.microsoft.com/office/drawing/2014/main" id="{36D842B4-B1D7-474F-BFB3-FFEAACA826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3264" y="5661025"/>
            <a:ext cx="3095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73758DD6-2E22-4EAC-BA54-7F214A58A0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67213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D9639E1-81DE-4EE9-98B3-5D6B56EBDC4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9A28592-E5DC-405C-B200-58FF3C0E0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51000">
              <a:schemeClr val="accent3">
                <a:lumMod val="45000"/>
                <a:lumOff val="55000"/>
              </a:schemeClr>
            </a:gs>
            <a:gs pos="70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EBD2A9C7-EADC-4AD9-B170-E8DB47315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107" y="-151079"/>
            <a:ext cx="65911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7200" b="1" dirty="0">
                <a:solidFill>
                  <a:schemeClr val="accent6">
                    <a:lumMod val="75000"/>
                  </a:schemeClr>
                </a:solidFill>
              </a:rPr>
              <a:t>SOMA VETORIAL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B0F31B2C-83A0-4454-88BD-269C1B397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268413"/>
            <a:ext cx="4706097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DE MESMO SENTIDO</a:t>
            </a:r>
          </a:p>
        </p:txBody>
      </p:sp>
      <p:grpSp>
        <p:nvGrpSpPr>
          <p:cNvPr id="3090" name="Group 18">
            <a:extLst>
              <a:ext uri="{FF2B5EF4-FFF2-40B4-BE49-F238E27FC236}">
                <a16:creationId xmlns:a16="http://schemas.microsoft.com/office/drawing/2014/main" id="{F9B025E8-A2BB-4D7C-B9BB-45DECB9C7BF0}"/>
              </a:ext>
            </a:extLst>
          </p:cNvPr>
          <p:cNvGrpSpPr>
            <a:grpSpLocks/>
          </p:cNvGrpSpPr>
          <p:nvPr/>
        </p:nvGrpSpPr>
        <p:grpSpPr bwMode="auto">
          <a:xfrm>
            <a:off x="2301875" y="1916113"/>
            <a:ext cx="1512888" cy="400050"/>
            <a:chOff x="385" y="1207"/>
            <a:chExt cx="953" cy="252"/>
          </a:xfrm>
        </p:grpSpPr>
        <p:grpSp>
          <p:nvGrpSpPr>
            <p:cNvPr id="3084" name="Group 12">
              <a:extLst>
                <a:ext uri="{FF2B5EF4-FFF2-40B4-BE49-F238E27FC236}">
                  <a16:creationId xmlns:a16="http://schemas.microsoft.com/office/drawing/2014/main" id="{3D2AA58B-240C-4003-BB0D-200FE9DA0D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7" y="1207"/>
              <a:ext cx="223" cy="252"/>
              <a:chOff x="1869" y="2429"/>
              <a:chExt cx="223" cy="252"/>
            </a:xfrm>
          </p:grpSpPr>
          <p:sp>
            <p:nvSpPr>
              <p:cNvPr id="3082" name="Text Box 10">
                <a:extLst>
                  <a:ext uri="{FF2B5EF4-FFF2-40B4-BE49-F238E27FC236}">
                    <a16:creationId xmlns:a16="http://schemas.microsoft.com/office/drawing/2014/main" id="{25AB4E6A-FA36-4712-AF12-0D15D7E417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3083" name="Line 11">
                <a:extLst>
                  <a:ext uri="{FF2B5EF4-FFF2-40B4-BE49-F238E27FC236}">
                    <a16:creationId xmlns:a16="http://schemas.microsoft.com/office/drawing/2014/main" id="{24C0BBCB-17B2-42A2-8706-7230AA12FB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080" name="Line 8">
              <a:extLst>
                <a:ext uri="{FF2B5EF4-FFF2-40B4-BE49-F238E27FC236}">
                  <a16:creationId xmlns:a16="http://schemas.microsoft.com/office/drawing/2014/main" id="{C9B09D75-4C90-4EF8-85D7-5AA89F446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434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091" name="Group 19">
            <a:extLst>
              <a:ext uri="{FF2B5EF4-FFF2-40B4-BE49-F238E27FC236}">
                <a16:creationId xmlns:a16="http://schemas.microsoft.com/office/drawing/2014/main" id="{7A4EF33B-8E5A-434B-BD32-93E2D221A297}"/>
              </a:ext>
            </a:extLst>
          </p:cNvPr>
          <p:cNvGrpSpPr>
            <a:grpSpLocks/>
          </p:cNvGrpSpPr>
          <p:nvPr/>
        </p:nvGrpSpPr>
        <p:grpSpPr bwMode="auto">
          <a:xfrm>
            <a:off x="2135189" y="2443163"/>
            <a:ext cx="2232025" cy="400050"/>
            <a:chOff x="385" y="1539"/>
            <a:chExt cx="1406" cy="252"/>
          </a:xfrm>
        </p:grpSpPr>
        <p:sp>
          <p:nvSpPr>
            <p:cNvPr id="3081" name="Line 9">
              <a:extLst>
                <a:ext uri="{FF2B5EF4-FFF2-40B4-BE49-F238E27FC236}">
                  <a16:creationId xmlns:a16="http://schemas.microsoft.com/office/drawing/2014/main" id="{830D95CB-C16B-4B32-BB5C-749F1F5C67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87" name="Text Box 15">
              <a:extLst>
                <a:ext uri="{FF2B5EF4-FFF2-40B4-BE49-F238E27FC236}">
                  <a16:creationId xmlns:a16="http://schemas.microsoft.com/office/drawing/2014/main" id="{35592F29-9AC6-427E-A414-A43E1E097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20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3088" name="Line 16">
              <a:extLst>
                <a:ext uri="{FF2B5EF4-FFF2-40B4-BE49-F238E27FC236}">
                  <a16:creationId xmlns:a16="http://schemas.microsoft.com/office/drawing/2014/main" id="{F16B1749-5EC4-47B1-B584-EEE190ACFB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096" name="Group 24">
            <a:extLst>
              <a:ext uri="{FF2B5EF4-FFF2-40B4-BE49-F238E27FC236}">
                <a16:creationId xmlns:a16="http://schemas.microsoft.com/office/drawing/2014/main" id="{5E133EEA-FBB0-4E66-88B6-FF4E36E8832F}"/>
              </a:ext>
            </a:extLst>
          </p:cNvPr>
          <p:cNvGrpSpPr>
            <a:grpSpLocks/>
          </p:cNvGrpSpPr>
          <p:nvPr/>
        </p:nvGrpSpPr>
        <p:grpSpPr bwMode="auto">
          <a:xfrm>
            <a:off x="2279651" y="2414589"/>
            <a:ext cx="3744913" cy="369887"/>
            <a:chOff x="748" y="2614"/>
            <a:chExt cx="2177" cy="233"/>
          </a:xfrm>
        </p:grpSpPr>
        <p:sp>
          <p:nvSpPr>
            <p:cNvPr id="3092" name="Line 20">
              <a:extLst>
                <a:ext uri="{FF2B5EF4-FFF2-40B4-BE49-F238E27FC236}">
                  <a16:creationId xmlns:a16="http://schemas.microsoft.com/office/drawing/2014/main" id="{A2EE0C68-9BC0-4BCC-BDBF-FBCAC14EAF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093" name="Text Box 21">
              <a:extLst>
                <a:ext uri="{FF2B5EF4-FFF2-40B4-BE49-F238E27FC236}">
                  <a16:creationId xmlns:a16="http://schemas.microsoft.com/office/drawing/2014/main" id="{39FCEFD3-8723-497A-99D5-CA82B0C7E2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5" y="2614"/>
              <a:ext cx="18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3094" name="Line 22">
              <a:extLst>
                <a:ext uri="{FF2B5EF4-FFF2-40B4-BE49-F238E27FC236}">
                  <a16:creationId xmlns:a16="http://schemas.microsoft.com/office/drawing/2014/main" id="{8AF62CE6-D081-4580-A5AE-218A9025A1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097" name="Text Box 25">
            <a:extLst>
              <a:ext uri="{FF2B5EF4-FFF2-40B4-BE49-F238E27FC236}">
                <a16:creationId xmlns:a16="http://schemas.microsoft.com/office/drawing/2014/main" id="{8026D67F-6133-4C8A-AFF1-C75994BD3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259" y="1049250"/>
            <a:ext cx="2805576" cy="1938992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>
                <a:solidFill>
                  <a:srgbClr val="FF3300"/>
                </a:solidFill>
              </a:rPr>
              <a:t>SOMA</a:t>
            </a:r>
          </a:p>
          <a:p>
            <a:pPr algn="ctr"/>
            <a:r>
              <a:rPr lang="pt-BR" altLang="pt-BR" sz="6000" b="1">
                <a:solidFill>
                  <a:srgbClr val="FF3300"/>
                </a:solidFill>
              </a:rPr>
              <a:t>R= A + B</a:t>
            </a:r>
          </a:p>
        </p:txBody>
      </p:sp>
      <p:sp>
        <p:nvSpPr>
          <p:cNvPr id="3098" name="Text Box 26">
            <a:extLst>
              <a:ext uri="{FF2B5EF4-FFF2-40B4-BE49-F238E27FC236}">
                <a16:creationId xmlns:a16="http://schemas.microsoft.com/office/drawing/2014/main" id="{6955B5C0-DCC0-4B4B-AA13-68A5EB4A1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1" y="4027488"/>
            <a:ext cx="5086008" cy="523220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 dirty="0"/>
              <a:t>VETORES DE SENTIDOS OPOSTOS</a:t>
            </a:r>
          </a:p>
        </p:txBody>
      </p:sp>
      <p:grpSp>
        <p:nvGrpSpPr>
          <p:cNvPr id="3113" name="Group 41">
            <a:extLst>
              <a:ext uri="{FF2B5EF4-FFF2-40B4-BE49-F238E27FC236}">
                <a16:creationId xmlns:a16="http://schemas.microsoft.com/office/drawing/2014/main" id="{5218B3CF-21A2-40A5-891E-57DAA43F2521}"/>
              </a:ext>
            </a:extLst>
          </p:cNvPr>
          <p:cNvGrpSpPr>
            <a:grpSpLocks/>
          </p:cNvGrpSpPr>
          <p:nvPr/>
        </p:nvGrpSpPr>
        <p:grpSpPr bwMode="auto">
          <a:xfrm>
            <a:off x="2041525" y="4675188"/>
            <a:ext cx="1512888" cy="400050"/>
            <a:chOff x="422" y="2945"/>
            <a:chExt cx="953" cy="252"/>
          </a:xfrm>
        </p:grpSpPr>
        <p:grpSp>
          <p:nvGrpSpPr>
            <p:cNvPr id="3100" name="Group 28">
              <a:extLst>
                <a:ext uri="{FF2B5EF4-FFF2-40B4-BE49-F238E27FC236}">
                  <a16:creationId xmlns:a16="http://schemas.microsoft.com/office/drawing/2014/main" id="{4E1D5AAE-2EFD-44DD-B8BB-FBDA84878B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4" y="2945"/>
              <a:ext cx="223" cy="252"/>
              <a:chOff x="1869" y="2429"/>
              <a:chExt cx="223" cy="252"/>
            </a:xfrm>
          </p:grpSpPr>
          <p:sp>
            <p:nvSpPr>
              <p:cNvPr id="3101" name="Text Box 29">
                <a:extLst>
                  <a:ext uri="{FF2B5EF4-FFF2-40B4-BE49-F238E27FC236}">
                    <a16:creationId xmlns:a16="http://schemas.microsoft.com/office/drawing/2014/main" id="{0F94E0C6-AA33-4C4B-B518-86FAEAF146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" y="2429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pt-BR" altLang="pt-BR" sz="2000"/>
                  <a:t>A</a:t>
                </a:r>
              </a:p>
            </p:txBody>
          </p:sp>
          <p:sp>
            <p:nvSpPr>
              <p:cNvPr id="3102" name="Line 30">
                <a:extLst>
                  <a:ext uri="{FF2B5EF4-FFF2-40B4-BE49-F238E27FC236}">
                    <a16:creationId xmlns:a16="http://schemas.microsoft.com/office/drawing/2014/main" id="{721838ED-9DA8-4B81-9978-02A9614A3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1" y="2446"/>
                <a:ext cx="1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103" name="Line 31">
              <a:extLst>
                <a:ext uri="{FF2B5EF4-FFF2-40B4-BE49-F238E27FC236}">
                  <a16:creationId xmlns:a16="http://schemas.microsoft.com/office/drawing/2014/main" id="{5B271349-A52E-4F75-9237-3F0DD63D9A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2" y="3172"/>
              <a:ext cx="953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104" name="Group 32">
            <a:extLst>
              <a:ext uri="{FF2B5EF4-FFF2-40B4-BE49-F238E27FC236}">
                <a16:creationId xmlns:a16="http://schemas.microsoft.com/office/drawing/2014/main" id="{9EF4D42A-FD59-4239-866E-C2B60BF29737}"/>
              </a:ext>
            </a:extLst>
          </p:cNvPr>
          <p:cNvGrpSpPr>
            <a:grpSpLocks/>
          </p:cNvGrpSpPr>
          <p:nvPr/>
        </p:nvGrpSpPr>
        <p:grpSpPr bwMode="auto">
          <a:xfrm>
            <a:off x="2027238" y="5202240"/>
            <a:ext cx="2844800" cy="399976"/>
            <a:chOff x="385" y="1539"/>
            <a:chExt cx="1406" cy="258"/>
          </a:xfrm>
        </p:grpSpPr>
        <p:sp>
          <p:nvSpPr>
            <p:cNvPr id="3105" name="Line 33">
              <a:extLst>
                <a:ext uri="{FF2B5EF4-FFF2-40B4-BE49-F238E27FC236}">
                  <a16:creationId xmlns:a16="http://schemas.microsoft.com/office/drawing/2014/main" id="{D4FE0A48-4235-421D-81AB-6D55112C6A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" y="1752"/>
              <a:ext cx="1406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06" name="Text Box 34">
              <a:extLst>
                <a:ext uri="{FF2B5EF4-FFF2-40B4-BE49-F238E27FC236}">
                  <a16:creationId xmlns:a16="http://schemas.microsoft.com/office/drawing/2014/main" id="{30BB5494-9D0D-4DCF-AACF-1D830D01AF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1539"/>
              <a:ext cx="160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 sz="2000">
                  <a:solidFill>
                    <a:srgbClr val="FF3300"/>
                  </a:solidFill>
                </a:rPr>
                <a:t>B</a:t>
              </a:r>
            </a:p>
          </p:txBody>
        </p:sp>
        <p:sp>
          <p:nvSpPr>
            <p:cNvPr id="3107" name="Line 35">
              <a:extLst>
                <a:ext uri="{FF2B5EF4-FFF2-40B4-BE49-F238E27FC236}">
                  <a16:creationId xmlns:a16="http://schemas.microsoft.com/office/drawing/2014/main" id="{3CBFEA83-F92B-46C2-9BFF-88EC32C540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5" y="1556"/>
              <a:ext cx="181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108" name="Group 36">
            <a:extLst>
              <a:ext uri="{FF2B5EF4-FFF2-40B4-BE49-F238E27FC236}">
                <a16:creationId xmlns:a16="http://schemas.microsoft.com/office/drawing/2014/main" id="{C74C9463-DCCD-4127-9191-7F61FAD44FA2}"/>
              </a:ext>
            </a:extLst>
          </p:cNvPr>
          <p:cNvGrpSpPr>
            <a:grpSpLocks/>
          </p:cNvGrpSpPr>
          <p:nvPr/>
        </p:nvGrpSpPr>
        <p:grpSpPr bwMode="auto">
          <a:xfrm>
            <a:off x="3575050" y="5173665"/>
            <a:ext cx="1296988" cy="369544"/>
            <a:chOff x="748" y="2614"/>
            <a:chExt cx="2177" cy="261"/>
          </a:xfrm>
        </p:grpSpPr>
        <p:sp>
          <p:nvSpPr>
            <p:cNvPr id="3109" name="Line 37">
              <a:extLst>
                <a:ext uri="{FF2B5EF4-FFF2-40B4-BE49-F238E27FC236}">
                  <a16:creationId xmlns:a16="http://schemas.microsoft.com/office/drawing/2014/main" id="{FC44813F-A1FB-4C2D-9E4F-9B2E74B45D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8" y="2840"/>
              <a:ext cx="2177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3110" name="Text Box 38">
              <a:extLst>
                <a:ext uri="{FF2B5EF4-FFF2-40B4-BE49-F238E27FC236}">
                  <a16:creationId xmlns:a16="http://schemas.microsoft.com/office/drawing/2014/main" id="{1B243E75-F08C-4BAC-A2E9-4BAEAC3DC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9" y="2614"/>
              <a:ext cx="520" cy="2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pt-BR" altLang="pt-BR">
                  <a:solidFill>
                    <a:schemeClr val="accent2"/>
                  </a:solidFill>
                </a:rPr>
                <a:t>R</a:t>
              </a:r>
            </a:p>
          </p:txBody>
        </p:sp>
        <p:sp>
          <p:nvSpPr>
            <p:cNvPr id="3111" name="Line 39">
              <a:extLst>
                <a:ext uri="{FF2B5EF4-FFF2-40B4-BE49-F238E27FC236}">
                  <a16:creationId xmlns:a16="http://schemas.microsoft.com/office/drawing/2014/main" id="{0BF18D27-CD0C-4DE4-A35A-EE00D3D1BC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92" y="2648"/>
              <a:ext cx="227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112" name="Text Box 40">
            <a:extLst>
              <a:ext uri="{FF2B5EF4-FFF2-40B4-BE49-F238E27FC236}">
                <a16:creationId xmlns:a16="http://schemas.microsoft.com/office/drawing/2014/main" id="{85691A1C-D9E4-4171-8480-FE023B353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3410" y="3808325"/>
            <a:ext cx="2950551" cy="1938992"/>
          </a:xfrm>
          <a:prstGeom prst="rect">
            <a:avLst/>
          </a:prstGeom>
          <a:solidFill>
            <a:srgbClr val="FC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SUBTRAI</a:t>
            </a:r>
          </a:p>
          <a:p>
            <a:pPr algn="ctr"/>
            <a:r>
              <a:rPr lang="pt-BR" altLang="pt-BR" sz="6000" b="1" dirty="0">
                <a:solidFill>
                  <a:srgbClr val="FF3300"/>
                </a:solidFill>
              </a:rPr>
              <a:t>R= B - A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B610246-2185-41FA-9900-BDA509FA754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1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AEF45D20-3848-44FA-A523-CE36F705E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3776 -0.072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88" y="-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6061E-6 L -3.33333E-6 -0.06051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97" grpId="0" animBg="1"/>
      <p:bldP spid="3098" grpId="0" animBg="1"/>
      <p:bldP spid="31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4.5|2.7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|28.1|9.9|19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3|4.2|16.7|13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5.7|30.6|11|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3.3|11.4|28.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612</Words>
  <Application>Microsoft Office PowerPoint</Application>
  <PresentationFormat>Widescreen</PresentationFormat>
  <Paragraphs>134</Paragraphs>
  <Slides>22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2" baseType="lpstr">
      <vt:lpstr>Algerian</vt:lpstr>
      <vt:lpstr>Arial</vt:lpstr>
      <vt:lpstr>Calibri</vt:lpstr>
      <vt:lpstr>Calibri Light</vt:lpstr>
      <vt:lpstr>Calisto MT</vt:lpstr>
      <vt:lpstr>Cambria Math</vt:lpstr>
      <vt:lpstr>Palace Script MT</vt:lpstr>
      <vt:lpstr>Symbol</vt:lpstr>
      <vt:lpstr>Tema do Office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11</cp:revision>
  <dcterms:created xsi:type="dcterms:W3CDTF">2018-08-14T18:04:39Z</dcterms:created>
  <dcterms:modified xsi:type="dcterms:W3CDTF">2018-08-21T11:14:39Z</dcterms:modified>
</cp:coreProperties>
</file>