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B2A8-7E7E-4D49-8EE8-A70D11879EC8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4325-C719-4EF8-8A67-FB1373DF7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88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B2A8-7E7E-4D49-8EE8-A70D11879EC8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4325-C719-4EF8-8A67-FB1373DF7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5218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B2A8-7E7E-4D49-8EE8-A70D11879EC8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4325-C719-4EF8-8A67-FB1373DF7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13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B2A8-7E7E-4D49-8EE8-A70D11879EC8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4325-C719-4EF8-8A67-FB1373DF7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58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B2A8-7E7E-4D49-8EE8-A70D11879EC8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4325-C719-4EF8-8A67-FB1373DF7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609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B2A8-7E7E-4D49-8EE8-A70D11879EC8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4325-C719-4EF8-8A67-FB1373DF7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872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B2A8-7E7E-4D49-8EE8-A70D11879EC8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4325-C719-4EF8-8A67-FB1373DF7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18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B2A8-7E7E-4D49-8EE8-A70D11879EC8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4325-C719-4EF8-8A67-FB1373DF7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122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B2A8-7E7E-4D49-8EE8-A70D11879EC8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4325-C719-4EF8-8A67-FB1373DF7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53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B2A8-7E7E-4D49-8EE8-A70D11879EC8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4325-C719-4EF8-8A67-FB1373DF7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066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B2A8-7E7E-4D49-8EE8-A70D11879EC8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4325-C719-4EF8-8A67-FB1373DF7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6503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CB2A8-7E7E-4D49-8EE8-A70D11879EC8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D4325-C719-4EF8-8A67-FB1373DF7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81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.br/url?sa=i&amp;rct=j&amp;q=&amp;esrc=s&amp;source=images&amp;cd=&amp;ved=2ahUKEwj4u-DFkezjAhVnLLkGHdNUCBkQjRx6BAgBEAU&amp;url=https://virusdaarte.net/matisse-luxo-calma-e-volupia/&amp;psig=AOvVaw0zuCj1oIzPI6ad8TFhQdkD&amp;ust=1565108465856972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www.google.com.br/url?sa=i&amp;rct=j&amp;q=&amp;esrc=s&amp;source=images&amp;cd=&amp;ved=2ahUKEwjPt8uAkuzjAhWvIbkGHZVnDKUQjRx6BAgBEAU&amp;url=https://www.historiadasartes.com/sala-dos-professores/a-danca-henri-matisse/&amp;psig=AOvVaw3zh53pE7INc4JssBjDvkUi&amp;ust=156510859467724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s://www.google.com.br/url?sa=i&amp;rct=j&amp;q=&amp;esrc=s&amp;source=images&amp;cd=&amp;ved=2ahUKEwiC09zjkuzjAhVmHLkGHbuaA-QQjRx6BAgBEAU&amp;url=https://www.pinterest.com/pin/480618591462493989/&amp;psig=AOvVaw0JGhSA9L5dqkaP56zhBMBt&amp;ust=1565108801028995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.br/url?sa=i&amp;rct=j&amp;q=&amp;esrc=s&amp;source=images&amp;cd=&amp;ved=2ahUKEwih0dOJlOzjAhVzFLkGHRQ6ALYQjRx6BAgBEAU&amp;url=https://michelechristine.wordpress.com/a-gravura/xilogravura/&amp;psig=AOvVaw3xxboAd7OlQZf7cEewSXCK&amp;ust=1565109145024330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google.com.br/url?sa=i&amp;rct=j&amp;q=&amp;esrc=s&amp;source=images&amp;cd=&amp;ved=2ahUKEwin--_Jk-zjAhW1G7kGHc2-BHIQjRx6BAgBEAU&amp;url=https://pt.wahooart.com/@@/7ZCTEE-Maurice-De-Vlaminck-tugboat-no-rio-sena-,-Chatou&amp;psig=AOvVaw1M27lgf_jIWt3a_Z7ryakd&amp;ust=156510901545340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.br/url?sa=i&amp;rct=j&amp;q=&amp;esrc=s&amp;source=images&amp;cd=&amp;ved=2ahUKEwjGjPyTluzjAhUUA9QKHUsKBK8QjRx6BAgBEAU&amp;url=http://masdearte.com/especiales/cezanne-paisajes-cubismo/&amp;psig=AOvVaw2ef89QvlfGN7NOHcew5R4J&amp;ust=1565109685166551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.br/url?sa=i&amp;rct=j&amp;q=&amp;esrc=s&amp;source=images&amp;cd=&amp;ved=2ahUKEwj2hpP7luzjAhVfGbkGHTYDBxoQjRx6BAgBEAU&amp;url=https://pt.wahooart.com/@@/8XY424-Georges-Braque-Portugu%C3%AAs&amp;psig=AOvVaw3gtyPp1iwYy0OjGX7jMvWx&amp;ust=1565109924946386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.br/url?sa=i&amp;rct=j&amp;q=&amp;esrc=s&amp;source=images&amp;cd=&amp;ved=2ahUKEwjws6S3l-zjAhUsHbkGHUYvDb0QjRx6BAgBEAU&amp;url=https://produto.mercadolivre.com.br/MLB-1029966267-caleidoscopio-brinquedo-educacional-_JM&amp;psig=AOvVaw2iu8-Ex7XMX0uQuOdgwEL1&amp;ust=1565110050148366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hyperlink" Target="https://www.google.com.br/url?sa=i&amp;rct=j&amp;q=&amp;esrc=s&amp;source=images&amp;cd=&amp;ved=2ahUKEwiTgfmbmOzjAhWVH7kGHfGKC04QjRx6BAgBEAU&amp;url=http://lulanzi6.blogspot.com/2013/04/8s-anos-bimestre-cubismo-ideia-da.html&amp;psig=AOvVaw0ECC_4KG1YXII-ug3_4zBZ&amp;ust=156511025620463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504" y="116632"/>
            <a:ext cx="273630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FAUVISMO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7504" y="908720"/>
            <a:ext cx="4104456" cy="48936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Primeira arte de VANGUARDA (SÉCULO XX)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Influência dos pós-impressionistas: Cézanne, </a:t>
            </a:r>
            <a:r>
              <a:rPr lang="pt-BR" sz="2400" dirty="0" err="1" smtClean="0"/>
              <a:t>Gouguin</a:t>
            </a:r>
            <a:r>
              <a:rPr lang="pt-BR" sz="2400" dirty="0" smtClean="0"/>
              <a:t> e Van Goh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Nome que surge da crítica de </a:t>
            </a:r>
            <a:r>
              <a:rPr lang="pt-BR" sz="2400" dirty="0" smtClean="0">
                <a:solidFill>
                  <a:srgbClr val="FF0000"/>
                </a:solidFill>
              </a:rPr>
              <a:t>Louis </a:t>
            </a:r>
            <a:r>
              <a:rPr lang="pt-BR" sz="2400" dirty="0" err="1" smtClean="0">
                <a:solidFill>
                  <a:srgbClr val="FF0000"/>
                </a:solidFill>
              </a:rPr>
              <a:t>Vouxcelles</a:t>
            </a:r>
            <a:r>
              <a:rPr lang="pt-BR" sz="2400" dirty="0" smtClean="0">
                <a:solidFill>
                  <a:srgbClr val="FF0000"/>
                </a:solidFill>
              </a:rPr>
              <a:t> – </a:t>
            </a:r>
            <a:r>
              <a:rPr lang="pt-BR" sz="2400" dirty="0" err="1" smtClean="0">
                <a:solidFill>
                  <a:srgbClr val="FF0000"/>
                </a:solidFill>
              </a:rPr>
              <a:t>Les</a:t>
            </a:r>
            <a:r>
              <a:rPr lang="pt-BR" sz="2400" dirty="0" smtClean="0">
                <a:solidFill>
                  <a:srgbClr val="FF0000"/>
                </a:solidFill>
              </a:rPr>
              <a:t> </a:t>
            </a:r>
            <a:r>
              <a:rPr lang="pt-BR" sz="2400" dirty="0" err="1" smtClean="0">
                <a:solidFill>
                  <a:srgbClr val="FF0000"/>
                </a:solidFill>
              </a:rPr>
              <a:t>Fouves</a:t>
            </a:r>
            <a:r>
              <a:rPr lang="pt-BR" sz="2400" dirty="0" smtClean="0">
                <a:solidFill>
                  <a:srgbClr val="FF0000"/>
                </a:solidFill>
              </a:rPr>
              <a:t> </a:t>
            </a:r>
            <a:r>
              <a:rPr lang="pt-BR" sz="2400" dirty="0" smtClean="0"/>
              <a:t>(animais selvagens que compõem o universo da feiura</a:t>
            </a:r>
          </a:p>
          <a:p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355976" y="908720"/>
            <a:ext cx="3960440" cy="5262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As cores são vivas (diferentes da arte clássica)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As cores não são naturalistas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Brilhantes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Cor como expressão do sentimento (não é apenas Descritiva)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Distorção do ESPAÇO PICTÓRICO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00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16632"/>
            <a:ext cx="5940152" cy="25545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IMPORTANTE: O </a:t>
            </a:r>
            <a:r>
              <a:rPr lang="pt-BR" sz="3200" dirty="0" err="1" smtClean="0"/>
              <a:t>fovismo</a:t>
            </a:r>
            <a:r>
              <a:rPr lang="pt-BR" sz="3200" dirty="0" smtClean="0"/>
              <a:t>, teve influência AFRICANA, o que despertou entre os críticos um preconceito etnocêntrico.</a:t>
            </a:r>
          </a:p>
          <a:p>
            <a:pPr algn="ctr"/>
            <a:endParaRPr lang="pt-BR" sz="3200" dirty="0"/>
          </a:p>
        </p:txBody>
      </p:sp>
      <p:pic>
        <p:nvPicPr>
          <p:cNvPr id="2050" name="Picture 2" descr="Resultado de imagem para luxo calma e volúpi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" y="3360698"/>
            <a:ext cx="42481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51520" y="2363401"/>
            <a:ext cx="5400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POR EXEMPLO: ARTISTA HENRI MATISSE (1869-1954)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9275" y="3360698"/>
            <a:ext cx="212407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LUXO, CALMA E VOLÚPIA</a:t>
            </a:r>
            <a:endParaRPr lang="pt-BR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Resultado de imagem para a dança de matis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97" y="3388229"/>
            <a:ext cx="60769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086197" y="3388229"/>
            <a:ext cx="170182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A DANÇA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754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255577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ANDRÉ DERAIN (1880-1954)</a:t>
            </a:r>
            <a:endParaRPr lang="pt-BR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Resultado de imagem para charing cross brid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4716016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1052736"/>
            <a:ext cx="25557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err="1" smtClean="0"/>
              <a:t>Charing</a:t>
            </a:r>
            <a:r>
              <a:rPr lang="pt-BR" dirty="0" smtClean="0"/>
              <a:t> </a:t>
            </a:r>
            <a:r>
              <a:rPr lang="pt-BR" dirty="0" err="1" smtClean="0"/>
              <a:t>cross</a:t>
            </a:r>
            <a:r>
              <a:rPr lang="pt-BR" dirty="0" smtClean="0"/>
              <a:t> bridge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-24083" y="5945821"/>
            <a:ext cx="471601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dirty="0" smtClean="0"/>
          </a:p>
          <a:p>
            <a:r>
              <a:rPr lang="pt-BR" dirty="0" smtClean="0"/>
              <a:t>‘As cores chegam aparecer cartuchos de dinamite”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228184" y="0"/>
            <a:ext cx="291581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200" dirty="0" smtClean="0"/>
              <a:t>MAURICE DE VLAMINCK (1876-1958)</a:t>
            </a:r>
            <a:endParaRPr lang="pt-BR" sz="2200" dirty="0"/>
          </a:p>
        </p:txBody>
      </p:sp>
      <p:pic>
        <p:nvPicPr>
          <p:cNvPr id="3077" name="Picture 5" descr="Resultado de imagem para o Rio sena mo Chatou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052737"/>
            <a:ext cx="4581525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562475" y="1052737"/>
            <a:ext cx="252980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O rio Sena no </a:t>
            </a:r>
            <a:r>
              <a:rPr lang="pt-BR" dirty="0" err="1" smtClean="0"/>
              <a:t>Chatou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601732" y="6451271"/>
            <a:ext cx="4572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IMPORTANTE ARTISTA DA XILOGRAVURA</a:t>
            </a:r>
            <a:endParaRPr lang="pt-BR" dirty="0"/>
          </a:p>
        </p:txBody>
      </p:sp>
      <p:pic>
        <p:nvPicPr>
          <p:cNvPr id="3079" name="Picture 7" descr="Resultado de imagem para XILOGRavura  de Vlaminck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2921335"/>
            <a:ext cx="28384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54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116632"/>
            <a:ext cx="2736304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CUBISMO</a:t>
            </a:r>
            <a:endParaRPr lang="pt-BR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7504" y="908720"/>
            <a:ext cx="4104456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Paris (1900-1920)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Pablo Picasso e Georges </a:t>
            </a:r>
            <a:r>
              <a:rPr lang="pt-BR" sz="2400" dirty="0" err="1" smtClean="0"/>
              <a:t>Braque</a:t>
            </a:r>
            <a:endParaRPr lang="pt-B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Influência de Cézanne: sintetizou as formas em esferas, cones e cilindros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Arte Africana</a:t>
            </a:r>
            <a:endParaRPr lang="pt-BR" sz="2400" dirty="0"/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3779912" y="2348880"/>
            <a:ext cx="1080120" cy="63733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Resultado de imagem para obras de cezanne cubism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42839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860032" y="0"/>
            <a:ext cx="259228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La </a:t>
            </a:r>
            <a:r>
              <a:rPr lang="pt-BR" dirty="0" err="1" smtClean="0"/>
              <a:t>Montaña</a:t>
            </a:r>
            <a:r>
              <a:rPr lang="pt-BR" dirty="0" smtClean="0"/>
              <a:t> de Santa Vitória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754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7504" y="116632"/>
            <a:ext cx="3528392" cy="65556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CUBISMO </a:t>
            </a:r>
          </a:p>
          <a:p>
            <a:pPr algn="ctr"/>
            <a:r>
              <a:rPr lang="pt-BR" sz="2800" dirty="0" smtClean="0"/>
              <a:t>1 fase: </a:t>
            </a:r>
            <a:r>
              <a:rPr lang="pt-BR" sz="2800" dirty="0" err="1" smtClean="0"/>
              <a:t>Pré</a:t>
            </a:r>
            <a:r>
              <a:rPr lang="pt-BR" sz="2800" dirty="0" smtClean="0"/>
              <a:t>-cubismo: </a:t>
            </a:r>
            <a:r>
              <a:rPr lang="pt-BR" sz="2800" dirty="0" err="1" smtClean="0"/>
              <a:t>Cezanniana</a:t>
            </a:r>
            <a:endParaRPr lang="pt-BR" sz="2800" dirty="0" smtClean="0"/>
          </a:p>
          <a:p>
            <a:pPr algn="ctr"/>
            <a:endParaRPr lang="pt-BR" sz="2800" dirty="0"/>
          </a:p>
          <a:p>
            <a:pPr algn="ctr"/>
            <a:r>
              <a:rPr lang="pt-BR" sz="2800" dirty="0" smtClean="0"/>
              <a:t>2 fase: Cubismo analítico – As formas e objetos eram fracionados e reconstruídos</a:t>
            </a:r>
          </a:p>
          <a:p>
            <a:pPr algn="ctr"/>
            <a:endParaRPr lang="pt-BR" sz="2800" dirty="0"/>
          </a:p>
          <a:p>
            <a:pPr algn="ctr"/>
            <a:r>
              <a:rPr lang="pt-BR" sz="2800" dirty="0" smtClean="0"/>
              <a:t>3 FASE: Cubismo sintético – vários estilos misturados – fragmentos de jornal, tecido, tinta... </a:t>
            </a:r>
            <a:endParaRPr lang="pt-BR" sz="2800" dirty="0"/>
          </a:p>
        </p:txBody>
      </p:sp>
      <p:cxnSp>
        <p:nvCxnSpPr>
          <p:cNvPr id="4" name="Conector de seta reta 3"/>
          <p:cNvCxnSpPr/>
          <p:nvPr/>
        </p:nvCxnSpPr>
        <p:spPr>
          <a:xfrm flipV="1">
            <a:off x="2627784" y="1412776"/>
            <a:ext cx="2448272" cy="1728192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Resultado de imagem para o portuguÊs de Georges Braqu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0"/>
            <a:ext cx="4067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076056" y="0"/>
            <a:ext cx="216024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O PORTUGUÊS DE GEORGES BRAQUE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754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esultado de imagem para caleidoscópi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71975" cy="34861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CaixaDeTexto 2"/>
          <p:cNvSpPr txBox="1"/>
          <p:nvPr/>
        </p:nvSpPr>
        <p:spPr>
          <a:xfrm>
            <a:off x="4377089" y="0"/>
            <a:ext cx="316835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A METÁFORA DO CALEIDOSCÓPIO</a:t>
            </a:r>
            <a:endParaRPr lang="pt-BR" dirty="0"/>
          </a:p>
        </p:txBody>
      </p:sp>
      <p:pic>
        <p:nvPicPr>
          <p:cNvPr id="4" name="Picture 8" descr="Resultado de imagem para obra do cubismo sintétic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821" y="1278999"/>
            <a:ext cx="4184179" cy="560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959821" y="1278999"/>
            <a:ext cx="227647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A GUITARRA DE PABLO PICASSO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887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11922</TotalTime>
  <Words>220</Words>
  <Application>Microsoft Office PowerPoint</Application>
  <PresentationFormat>Apresentação na tela (4:3)</PresentationFormat>
  <Paragraphs>45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Gonçalves</dc:creator>
  <cp:lastModifiedBy>Carlos Gonçalves</cp:lastModifiedBy>
  <cp:revision>11</cp:revision>
  <dcterms:created xsi:type="dcterms:W3CDTF">2019-08-05T16:01:36Z</dcterms:created>
  <dcterms:modified xsi:type="dcterms:W3CDTF">2019-09-09T18:45:19Z</dcterms:modified>
</cp:coreProperties>
</file>