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5" r:id="rId4"/>
    <p:sldId id="268" r:id="rId5"/>
    <p:sldId id="266" r:id="rId6"/>
    <p:sldId id="269" r:id="rId7"/>
    <p:sldId id="257" r:id="rId8"/>
    <p:sldId id="260" r:id="rId9"/>
    <p:sldId id="261" r:id="rId10"/>
    <p:sldId id="263" r:id="rId11"/>
    <p:sldId id="262" r:id="rId12"/>
    <p:sldId id="264" r:id="rId13"/>
    <p:sldId id="258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627EA-0FD3-4AB2-B6BF-7D935DF5A5C4}" type="datetimeFigureOut">
              <a:rPr lang="pt-BR" smtClean="0"/>
              <a:t>09/09/2019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37D7D-A06F-43BC-B9B6-25C975B5C0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948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627EA-0FD3-4AB2-B6BF-7D935DF5A5C4}" type="datetimeFigureOut">
              <a:rPr lang="pt-BR" smtClean="0"/>
              <a:t>09/09/2019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37D7D-A06F-43BC-B9B6-25C975B5C0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0045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627EA-0FD3-4AB2-B6BF-7D935DF5A5C4}" type="datetimeFigureOut">
              <a:rPr lang="pt-BR" smtClean="0"/>
              <a:t>09/09/2019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37D7D-A06F-43BC-B9B6-25C975B5C0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8306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627EA-0FD3-4AB2-B6BF-7D935DF5A5C4}" type="datetimeFigureOut">
              <a:rPr lang="pt-BR" smtClean="0"/>
              <a:t>09/09/2019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37D7D-A06F-43BC-B9B6-25C975B5C0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0987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627EA-0FD3-4AB2-B6BF-7D935DF5A5C4}" type="datetimeFigureOut">
              <a:rPr lang="pt-BR" smtClean="0"/>
              <a:t>09/09/2019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37D7D-A06F-43BC-B9B6-25C975B5C0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6769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627EA-0FD3-4AB2-B6BF-7D935DF5A5C4}" type="datetimeFigureOut">
              <a:rPr lang="pt-BR" smtClean="0"/>
              <a:t>09/09/2019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37D7D-A06F-43BC-B9B6-25C975B5C0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1346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627EA-0FD3-4AB2-B6BF-7D935DF5A5C4}" type="datetimeFigureOut">
              <a:rPr lang="pt-BR" smtClean="0"/>
              <a:t>09/09/2019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37D7D-A06F-43BC-B9B6-25C975B5C0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4978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627EA-0FD3-4AB2-B6BF-7D935DF5A5C4}" type="datetimeFigureOut">
              <a:rPr lang="pt-BR" smtClean="0"/>
              <a:t>09/09/2019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37D7D-A06F-43BC-B9B6-25C975B5C0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7903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627EA-0FD3-4AB2-B6BF-7D935DF5A5C4}" type="datetimeFigureOut">
              <a:rPr lang="pt-BR" smtClean="0"/>
              <a:t>09/09/2019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37D7D-A06F-43BC-B9B6-25C975B5C0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892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627EA-0FD3-4AB2-B6BF-7D935DF5A5C4}" type="datetimeFigureOut">
              <a:rPr lang="pt-BR" smtClean="0"/>
              <a:t>09/09/2019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37D7D-A06F-43BC-B9B6-25C975B5C0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8877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627EA-0FD3-4AB2-B6BF-7D935DF5A5C4}" type="datetimeFigureOut">
              <a:rPr lang="pt-BR" smtClean="0"/>
              <a:t>09/09/2019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37D7D-A06F-43BC-B9B6-25C975B5C0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8792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627EA-0FD3-4AB2-B6BF-7D935DF5A5C4}" type="datetimeFigureOut">
              <a:rPr lang="pt-BR" smtClean="0"/>
              <a:t>09/09/2019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37D7D-A06F-43BC-B9B6-25C975B5C0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077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crilex.com.br/wp-content/uploads/2017/04/16628826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pt.wikipedia.org/wiki/Ficheiro:Klee,_paul,_angelus_novus,_1920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m.br/url?sa=i&amp;rct=j&amp;q=&amp;esrc=s&amp;source=images&amp;cd=&amp;cad=rja&amp;uact=8&amp;ved=2ahUKEwiS_OiJucPdAhUJFJAKHagtDm4QjRx6BAgBEAU&amp;url=https://elpais.com/diario/2006/11/26/cultura/1164495605_740215.html&amp;psig=AOvVaw0XAEAGxdV2xBQO7UO5iTBD&amp;ust=153732204137291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jpeg"/><Relationship Id="rId7" Type="http://schemas.openxmlformats.org/officeDocument/2006/relationships/hyperlink" Target="https://www.google.com.br/url?sa=i&amp;rct=j&amp;q=&amp;esrc=s&amp;source=images&amp;cd=&amp;cad=rja&amp;uact=8&amp;ved=2ahUKEwiUsYKSxcDdAhXKlZAKHeAZAsgQjRx6BAgBEAU&amp;url=https://educacao.uol.com.br/biografias/alfredo-volpi.htm&amp;psig=AOvVaw0ZzVZsoBknczSpc64aD31Y&amp;ust=1537222207174039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hyperlink" Target="https://www.google.com.br/url?sa=i&amp;rct=j&amp;q=&amp;esrc=s&amp;source=images&amp;cd=&amp;cad=rja&amp;uact=8&amp;ved=2ahUKEwiMt_XFzMDdAhWSl5AKHajrACMQjRx6BAgBEAU&amp;url=https://br.pinterest.com/pin/136022851227862052/&amp;psig=AOvVaw1P6F32iPPmQ2Vu079a_NeW&amp;ust=1537224201646675" TargetMode="External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google.com.br/url?sa=i&amp;rct=j&amp;q=&amp;esrc=s&amp;source=images&amp;cd=&amp;cad=rja&amp;uact=8&amp;ved=2ahUKEwiS27i_t8PdAhXIQpAKHfcoDM8QjRx6BAgBEAU&amp;url=https://jornalggn.com.br/blog/wilson-ferreira/o-que-matou-theodor-w-adorno&amp;psig=AOvVaw07-FE6FZfH9wYmRldVw3uG&amp;ust=153732162777047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s://www.google.com.br/url?sa=i&amp;rct=j&amp;q=&amp;esrc=s&amp;source=imgres&amp;cd=&amp;cad=rja&amp;uact=8&amp;ved=2ahUKEwiCv6r8t8PdAhVHPJAKHQq2AC0QjRx6BAgBEAU&amp;url=https://www.todamateria.com.br/max-horkheimer/&amp;psig=AOvVaw32nBNJv6XGZLAjUIu5j2Gk&amp;ust=1537321758178246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hyperlink" Target="http://4.bp.blogspot.com/-YjpuPyUZhIs/TeuvwPrsumI/AAAAAAAABvM/c2PUlSVORRQ/s1600/Composi%C3%A7%C3%A3o+XX+Kandinsky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2.bp.blogspot.com/-AA-N4hi68qM/TeuvzPKkeLI/AAAAAAAABvU/IG0ocf_m0dU/s1600/Kandinsky+Composi%C3%A7%C3%A3o+clara+(1942).jpg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4.bp.blogspot.com/-HtxrCFcDPOE/Teuvx5276II/AAAAAAAABvQ/03liZOl7nxY/s1600/kandinsky+Composi%C3%A7%C3%A3o+X+,+1939.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1.bp.blogspot.com/-wrrJYlNgk2Q/Teuvz829UHI/AAAAAAAABvY/JExSxytJWNU/s1600/impro+31+Kandinsky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217623"/>
            <a:ext cx="9144000" cy="5816977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000" b="1" dirty="0" smtClean="0"/>
              <a:t>principais características: </a:t>
            </a:r>
          </a:p>
          <a:p>
            <a:endParaRPr lang="pt-BR" sz="2000" b="1" dirty="0"/>
          </a:p>
          <a:p>
            <a:r>
              <a:rPr lang="pt-BR" sz="2000" b="1" dirty="0" smtClean="0"/>
              <a:t>1 - Abstracionismo: Em sua acepção mais ampla, o termo abstrato pode ser aplicado a qualquer arte que </a:t>
            </a:r>
            <a:r>
              <a:rPr lang="pt-BR" sz="2400" b="1" dirty="0" smtClean="0">
                <a:solidFill>
                  <a:srgbClr val="FF0000"/>
                </a:solidFill>
              </a:rPr>
              <a:t>não represente objetos reconhecíveis. </a:t>
            </a:r>
          </a:p>
          <a:p>
            <a:endParaRPr lang="pt-BR" sz="2000" b="1" dirty="0" smtClean="0"/>
          </a:p>
          <a:p>
            <a:r>
              <a:rPr lang="pt-BR" sz="2000" b="1" dirty="0" smtClean="0"/>
              <a:t>2 - Termo usado para designar formas de arte que despontaram no </a:t>
            </a:r>
            <a:r>
              <a:rPr lang="pt-BR" sz="2400" b="1" dirty="0" smtClean="0">
                <a:solidFill>
                  <a:srgbClr val="FF0000"/>
                </a:solidFill>
              </a:rPr>
              <a:t>século XX </a:t>
            </a:r>
            <a:r>
              <a:rPr lang="pt-BR" sz="2000" b="1" dirty="0" smtClean="0"/>
              <a:t>e que abandonaram a </a:t>
            </a:r>
            <a:r>
              <a:rPr lang="pt-BR" sz="2400" b="1" dirty="0" smtClean="0">
                <a:solidFill>
                  <a:srgbClr val="FF0000"/>
                </a:solidFill>
              </a:rPr>
              <a:t>tradicional concepção europeia </a:t>
            </a:r>
            <a:r>
              <a:rPr lang="pt-BR" sz="2000" b="1" dirty="0" smtClean="0"/>
              <a:t>de arte como imitação da natureza. </a:t>
            </a:r>
          </a:p>
          <a:p>
            <a:endParaRPr lang="pt-BR" sz="2000" b="1" dirty="0" smtClean="0"/>
          </a:p>
          <a:p>
            <a:r>
              <a:rPr lang="pt-BR" sz="2000" b="1" dirty="0" smtClean="0"/>
              <a:t>3 -  Na arte abstrata, o artista se vale puramente dos </a:t>
            </a:r>
            <a:r>
              <a:rPr lang="pt-BR" sz="2400" b="1" dirty="0" smtClean="0">
                <a:solidFill>
                  <a:srgbClr val="FF0000"/>
                </a:solidFill>
              </a:rPr>
              <a:t>elementos plástico-formais </a:t>
            </a:r>
            <a:r>
              <a:rPr lang="pt-BR" sz="2000" b="1" dirty="0" smtClean="0"/>
              <a:t>(cor, linha, textura, forma, volume, espaço, etc.) para construir a sua obra e estabelecer uma </a:t>
            </a:r>
            <a:r>
              <a:rPr lang="pt-BR" sz="2400" b="1" dirty="0" smtClean="0">
                <a:solidFill>
                  <a:srgbClr val="FF0000"/>
                </a:solidFill>
              </a:rPr>
              <a:t>comunicação com o espectador. </a:t>
            </a:r>
          </a:p>
          <a:p>
            <a:endParaRPr lang="pt-BR" sz="2000" b="1" dirty="0" smtClean="0"/>
          </a:p>
          <a:p>
            <a:r>
              <a:rPr lang="pt-BR" sz="2000" b="1" dirty="0" smtClean="0"/>
              <a:t>4 - Uma parte significativa de artistas chegam ao abstracionismo por meio da redução das aparências naturais a formas </a:t>
            </a:r>
            <a:r>
              <a:rPr lang="pt-BR" sz="2400" b="1" dirty="0" smtClean="0">
                <a:solidFill>
                  <a:srgbClr val="FF0000"/>
                </a:solidFill>
              </a:rPr>
              <a:t>radicalmente simplificadas</a:t>
            </a:r>
            <a:r>
              <a:rPr lang="pt-BR" sz="2000" b="1" dirty="0" smtClean="0"/>
              <a:t>; e por meio da construção com </a:t>
            </a:r>
            <a:r>
              <a:rPr lang="pt-BR" sz="2400" b="1" dirty="0" smtClean="0">
                <a:solidFill>
                  <a:srgbClr val="FF0000"/>
                </a:solidFill>
              </a:rPr>
              <a:t>formas básicas </a:t>
            </a:r>
            <a:r>
              <a:rPr lang="pt-BR" sz="2000" b="1" dirty="0" smtClean="0"/>
              <a:t>(geométricas ou </a:t>
            </a:r>
            <a:r>
              <a:rPr lang="pt-BR" sz="2000" b="1" dirty="0" err="1" smtClean="0"/>
              <a:t>orgâncias</a:t>
            </a:r>
            <a:r>
              <a:rPr lang="pt-BR" sz="2000" b="1" dirty="0" smtClean="0"/>
              <a:t>) não figurativas.</a:t>
            </a:r>
            <a:endParaRPr lang="pt-BR" sz="2000" b="1" dirty="0"/>
          </a:p>
        </p:txBody>
      </p:sp>
      <p:sp>
        <p:nvSpPr>
          <p:cNvPr id="8" name="AutoShape 4" descr="data:image/jpeg;base64,/9j/4AAQSkZJRgABAQAAAQABAAD/2wCEAAkGBwgHBgkIBwgKCgkLDRYPDQwMDRsUFRAWIB0iIiAdHx8kKDQsJCYxJx8fLT0tMTU3Ojo6Iys/RD84QzQ5OjcBCgoKDQwNGg8PGjclHyU3Nzc3Nzc3Nzc3Nzc3Nzc3Nzc3Nzc3Nzc3Nzc3Nzc3Nzc3Nzc3Nzc3Nzc3Nzc3Nzc3N//AABEIAHgAeAMBIgACEQEDEQH/xAAbAAABBQEBAAAAAAAAAAAAAAAEAAIDBQYBB//EADQQAAEEAQMCBAUEAgEFAQAAAAEAAgMRBBIhMQVBEyJRcQYjMmGBkaGx4WLR8EJDwcLxFP/EABkBAAMBAQEAAAAAAAAAAAAAAAECAwQABf/EACIRAAMAAQQBBQEAAAAAAAAAAAABAhEDEiExQQQTIjJRFP/aAAwDAQACEQMRAD8A8xFketd1Ix21D90wO4AUgGyzmgfW3H5XQAPwnBnksAmuUD1Kd0QAYdJPdFLJz4WQuXIji3JN+6CPUKe0u0kXv7KulfI4ed173uogHE7BOoJu34LV+fK93y2hjPXkpreouAN04/ogGOfFub/RPcQ9p4r912EDLDG5xYGOZKC4OF/cK5imE7dbSATuRfCyjm6dhx2RcOVJC+7sX+y5ycq/TRMvua91KCCLq99lXdPzo8g6S0Nd6E8qwZ9lNlExwIb2KnZuAQAKUIbYATog4G9wLQYQmIixxZ7lJRs019/RdQAZ8CtjyE7VXquyAAk8b2uDiu6YI2ebwonPbyFTSyPleS5xdv3KP6hIRFo4B/dDwQNJG/KeeidfgM1jnPDWhxJ9ArGKHR5JIwNu26n6bGbcdO7ttmq76R0lmZlkS3Q9eyF1hcjacZZmuoCMaGMNuAs0hHsLTTGOuvQr2jA+EemAB/gB8gFBx2AUeV8N4Be/5LYz3NcrOvVT0an6O3yeNmN9hukknYfhJ2pn1MP5XqB+Hunxkkjfjnt+iHzPhzEkb8pjd/8AFU/oliP0lI85xJdE7L2GofhauB7Zm3ELBVN1vpBwpSWbC+FY9AhrHsPLnO4VHyskEnNYZYxxO5rZItLTYU8XmfvsWpkjfnOb9+FMcTGf9W3NUkniM70eEl2QFJQ7m/dMla1oBaOeQuwm9j6JrgSmOKnqRAe0d0zH1kag6tPCn6jCQ/xbGw4KHx36tgBSouiXku8RogjDmnzbXfqr/ouV4GSHHjusu12q/NYoX7q86DC99SkAMLrClqfUto/Y9GjzS6EVzdbcn8KVrpNBc9kln2pV/Stb6Db1e9AH7n/hVzJixxx/MnhEhs+Zo/8AY2vOcrJ6qplFl5DmO0/Mb9kFkTyOaaL77KbqLtJAJYCeNJ2UEQHk2Ly4HY9yFddEW22Zn4ihnfGTp1dzvug+gQjcOLr5B7FaP4ly8ZsDY3SNjJ2AaLJ9/wClQ9M0adIO7DYI7g91ohtyZNWUqD3Cpt6Bvmk5/JsD1TS7W8nn/wApxbdXf5RJs6w7FJIMoJJQGbjdwpSQWHfdQxN1bjgKZoLQC6haocD5sPiR7HchCw4sYmBFlvrWys4/MS2vLW6uXNllwRjY7bYYx5Bw89yfXfuu34DOnvZmzG1srtHmZVbcra9Jhc3p0RY0CgK25WKzIX48zo3PcCCO/wDz0K9D+FWszulMc0/R5XD2Sa7xOSnp5zbnycyepnpuF4hNSVtXNrMZGXlZZ8SXLiY82dDpCSB+Kpavqfw4yaYPdre0Gy3VyAqyboePiyuyGOYTpofMIA921f7qUVBo1IspIMzKMrWPIcLrkn/ass3MyIMeKbS5rWA87arO/wDKt+g9CY7D8bSdczixjSNtFc/r/Cu/iLomLL8KMLI2+I0EOf3v/wCrq1J3YAorbk8olyJMrI1zOcXvPloXXoiui75ExF0I6I+9/wBKXFxToGqN/iN2EkbAe6JhwXYcgebAkJbuee4P6j91d0ujP7ddk7DbjSIcOAChI3U/gourYHcG+EGBCrzJJ0Q1P7flJAGDMYwO/opHF3A2AXImAEUE5xIFlOINgk0OIPdWvSss40w8Qamg+vA7qp004E8EWiY/MKHNUg1kaKc8ouZ+ityMXKdC6N+sF8fOo86fz/tG/B+QcNssEp0Fjy00qf4eyczpuc+WbGmycANJeAR5TY3be3fhHZZEM0WYBpZkguLQfpN8X3UrT+rNU0uLns2MmY0tvWNZsAV2VNkQMmnDiRV2WkWCgDlOY17tRNNCc2RzGPycmbRC0bNG5UlG3os9Td2aKDOML2NAtx2a0bk+uysCx2b06WJsxFuFx6T+6yWJksix5c2ed8GQ4gRsB87GjsR6m1BJ8bdRwI5GtMWXDIDTnt0PYf3tK9Km+A+7Mr5AIa7B65JjuBb5+/BKh6jkOn6jHjtFNYC5xVNk9VyM3qBy53FkuxZXG38qeHL8XqOog/MbR+5WpQ+2ZK1k00ixe3SA88ohjrh+5NoZ/FdrRMe7R2rZEih8Zcwc1aSVkeySAcmejJFEEUDYXH8hNA7p7RZVBBlW4I/p8Dsh+iFuw+p/oF3EwHTnW8lrFbYUTcdphiFk7m/5SVRWI8slyzJgY0c2KwSuxjqdAT5ZYy0tew+7XHfsaKA6nl4+f0ls+EX+Ff0OHmYfTZW8IkEZL972oDt9lmJWxdKzJIsoSN6dlu+tgt0BHcC6cN+O44ogJY54K6uZ+S6IsPqlB8cxc70J5PujczOD2RxxV5d2i/RUvWOnSdMymsklZPFI0SQzQkls7Dw4X/HIUTHyEB1uGoVsLCrsRm9x9BU882qgCXkXXopf/wAkssTXyyQ6eS3VuocJhcwOJJ337labo74HNDZo7G2zttKFPA0JPlmQyIy131bt4rspMN/iZMQoXZu/ZW/XPA/7Lhq4I7Km0COQHuaIKZPKEpYZooxqGzgUTGB4Yuwa29FX4hAAsnjdGiQMaABZCRhQ8uLSKG/3STQS4gkdwklCZ/co7BxraJpG2OwPf7obHj8ST/Fv1K5x6aQDVHZNTH05T5Y5pkDbH01siumw+dznHzWd7SLNQABFDikTCGMZttQUq6NUJZJ5mlrQSSQPT1VfmY8ObE6GVttdz/SJkl0REEONnj13TI9Ra2gGA7kBIuB6SfBkMuWTDxT0bqLdePHIZcWUN80ZPNf4nuOx3VVE86SLtunmzsVsesYkfUcfwpRuN2urdpWTycOfEcIp4iDRILeHe3r/AGtcUmedq6e18dBmDLFjC/FBcTwjX5M3hO0OLdW9+vss9AwOmY4u8l3ZVrmZFQtEfmHHpS5oCrg4KJuSTcHjuU97BIzWDRdsAeQg8ef57TJvRN/ZTzvcJmv1Et5Ff0jgDeS5w26YmA/V6okur1UOG4OhY4NA/lGNPl47qbGQ2I9ncd0lPGwFhcQCQklOK3Ex9MYbV99kTE2hRurXUkGzQkGwi3VtZCc52miAL9exSSSsfOBOkD6s0QO3quAtbekcjmuEkl2BlTZ1sTTESRvfZCZePFlM8KUamH7d/wDaSS5CsyfVemOwMnQXOdC7djjtf9qva5wBB33SSWmXlZMWokqwhRjz+ZHwMtzfNwe5XUkzERe4JOk3x7I9pHN/ikklFlEO17gBJJJKE//Z"/>
          <p:cNvSpPr>
            <a:spLocks noChangeAspect="1" noChangeArrowheads="1"/>
          </p:cNvSpPr>
          <p:nvPr/>
        </p:nvSpPr>
        <p:spPr bwMode="auto">
          <a:xfrm>
            <a:off x="63500" y="-136525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AutoShape 8" descr="Resultado de imagem para renascimento rafael"/>
          <p:cNvSpPr>
            <a:spLocks noChangeAspect="1" noChangeArrowheads="1"/>
          </p:cNvSpPr>
          <p:nvPr/>
        </p:nvSpPr>
        <p:spPr bwMode="auto">
          <a:xfrm>
            <a:off x="63500" y="-136525"/>
            <a:ext cx="143827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09566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aul Kl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0" y="908720"/>
            <a:ext cx="47625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0585" y="262389"/>
            <a:ext cx="8640960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Paul </a:t>
            </a:r>
            <a:r>
              <a:rPr lang="pt-BR" dirty="0" err="1" smtClean="0"/>
              <a:t>Klee</a:t>
            </a:r>
            <a:r>
              <a:rPr lang="pt-BR" dirty="0" smtClean="0"/>
              <a:t> – Alemão do início do século XX. Surrealista, cubista e expressionista. Perseguido pelos Nazistas alemães, teve que fugir. </a:t>
            </a:r>
            <a:endParaRPr lang="pt-BR" dirty="0"/>
          </a:p>
        </p:txBody>
      </p:sp>
      <p:pic>
        <p:nvPicPr>
          <p:cNvPr id="4100" name="Picture 4" descr="https://acrilex.com.br/wp-content/uploads/2017/04/16628826-350x400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730" y="908720"/>
            <a:ext cx="33337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1704" y="4152562"/>
            <a:ext cx="9122296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pt-BR" dirty="0"/>
              <a:t>“</a:t>
            </a:r>
            <a:r>
              <a:rPr lang="pt-BR" dirty="0" err="1"/>
              <a:t>Senecio</a:t>
            </a:r>
            <a:r>
              <a:rPr lang="pt-BR" dirty="0"/>
              <a:t>” (Homem velho) – 1922 é uma das obras mais famosas do pintor suíço Paul </a:t>
            </a:r>
            <a:r>
              <a:rPr lang="pt-BR" dirty="0" err="1"/>
              <a:t>Klee</a:t>
            </a:r>
            <a:r>
              <a:rPr lang="pt-BR" dirty="0"/>
              <a:t>. Nela, o rosto humano surge esquematizado, dividido em retângulos pelo uso da cor. Por outro lado, vários quadrados estão contidos num círculo representando a face com máscara e mostrando a face multicolorida de um arlequim.</a:t>
            </a:r>
          </a:p>
          <a:p>
            <a:pPr fontAlgn="base"/>
            <a:r>
              <a:rPr lang="pt-BR" dirty="0"/>
              <a:t>O retrato do artista </a:t>
            </a:r>
            <a:r>
              <a:rPr lang="pt-BR" dirty="0" err="1"/>
              <a:t>Senecio</a:t>
            </a:r>
            <a:r>
              <a:rPr lang="pt-BR" dirty="0"/>
              <a:t> pode ser considerado um símbolo da mudança da relação entre a arte, ilusão e o mundo do drama. “Levar uma linha a passear” era como </a:t>
            </a:r>
            <a:r>
              <a:rPr lang="pt-BR" dirty="0" err="1"/>
              <a:t>Klee</a:t>
            </a:r>
            <a:r>
              <a:rPr lang="pt-BR" dirty="0"/>
              <a:t> descrevia seu estilo único, inspirado por uma paixão pela música e um interesse pelos sonhos e as incongruências do subconsciente, combinando inocência com sofisticação.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8605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olifonia, obra de Paul Kl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8905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319972" y="0"/>
            <a:ext cx="1296144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POLIFONIA - 1932 </a:t>
            </a:r>
            <a:endParaRPr lang="pt-BR" dirty="0"/>
          </a:p>
        </p:txBody>
      </p:sp>
      <p:pic>
        <p:nvPicPr>
          <p:cNvPr id="3076" name="Picture 4" descr="http://pt.wahooart.com/Art.nsf/O/8XYQMS/$File/Paul-Klee-The-Future-M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423" y="1196752"/>
            <a:ext cx="3406577" cy="473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851920" y="5281778"/>
            <a:ext cx="2088232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O homem futuro -1933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330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https://upload.wikimedia.org/wikipedia/commons/thumb/4/4b/Klee%2C_paul%2C_angelus_novus%2C_1920.jpg/240px-Klee%2C_paul%2C_angelus_novus%2C_192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1" y="692696"/>
            <a:ext cx="491236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932041" y="692696"/>
            <a:ext cx="4211959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Pintado em 1920 encontra-se no Israel </a:t>
            </a:r>
            <a:r>
              <a:rPr lang="pt-BR" dirty="0" err="1" smtClean="0"/>
              <a:t>Museum</a:t>
            </a:r>
            <a:r>
              <a:rPr lang="pt-BR" dirty="0" smtClean="0"/>
              <a:t> em Jerusalém. “</a:t>
            </a:r>
            <a:r>
              <a:rPr lang="pt-BR" dirty="0" err="1" smtClean="0"/>
              <a:t>Novus</a:t>
            </a:r>
            <a:r>
              <a:rPr lang="pt-BR" dirty="0" smtClean="0"/>
              <a:t> </a:t>
            </a:r>
            <a:r>
              <a:rPr lang="pt-BR" dirty="0" err="1" smtClean="0"/>
              <a:t>Angelus</a:t>
            </a:r>
            <a:r>
              <a:rPr lang="pt-BR" dirty="0" smtClean="0"/>
              <a:t>” uma obra incomum que reflete o anjo do futuro.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4035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0"/>
            <a:ext cx="4211960" cy="569386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800" dirty="0" smtClean="0"/>
              <a:t>Abstracionismo geométrico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800" dirty="0" smtClean="0"/>
              <a:t>Rigor das formas geométricas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800" dirty="0" smtClean="0"/>
              <a:t>Harmonia e proporção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800" dirty="0" smtClean="0"/>
              <a:t>Nomes: </a:t>
            </a:r>
            <a:r>
              <a:rPr lang="pt-BR" sz="2800" dirty="0" err="1" smtClean="0"/>
              <a:t>Mondrian</a:t>
            </a:r>
            <a:r>
              <a:rPr lang="pt-BR" sz="2800" dirty="0" smtClean="0"/>
              <a:t> E </a:t>
            </a:r>
            <a:r>
              <a:rPr lang="pt-BR" sz="2800" dirty="0" err="1" smtClean="0"/>
              <a:t>Malevitch</a:t>
            </a:r>
            <a:r>
              <a:rPr lang="pt-BR" sz="2800" dirty="0" smtClean="0"/>
              <a:t> – fundou o movimento O ESTILO.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800" dirty="0" smtClean="0"/>
              <a:t>SUPREMATISMO: Movimento artístico que se preocupava somente com as formas geométricas: triângulo, quadrado, círculo. </a:t>
            </a:r>
            <a:endParaRPr lang="pt-BR" sz="2800" dirty="0"/>
          </a:p>
        </p:txBody>
      </p:sp>
      <p:pic>
        <p:nvPicPr>
          <p:cNvPr id="3074" name="Picture 2" descr="https://www.historiadasartes.com/wp-content/uploads/2016/02/25.1MalevichQuadradoPreto-150x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737"/>
            <a:ext cx="3059832" cy="305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084168" y="2636912"/>
            <a:ext cx="305983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QUADRO NEGRO SOBRE FUNDO BRANCO – </a:t>
            </a:r>
            <a:r>
              <a:rPr lang="pt-BR" dirty="0" err="1" smtClean="0"/>
              <a:t>Kasimir</a:t>
            </a:r>
            <a:r>
              <a:rPr lang="pt-BR" dirty="0" smtClean="0"/>
              <a:t> </a:t>
            </a:r>
            <a:r>
              <a:rPr lang="pt-BR" dirty="0" err="1" smtClean="0"/>
              <a:t>Malevitch</a:t>
            </a:r>
            <a:r>
              <a:rPr lang="pt-BR" dirty="0" smtClean="0"/>
              <a:t> (1915)</a:t>
            </a:r>
            <a:endParaRPr lang="pt-BR" dirty="0"/>
          </a:p>
        </p:txBody>
      </p:sp>
      <p:sp>
        <p:nvSpPr>
          <p:cNvPr id="6" name="AutoShape 4" descr="Resultado de imagem para woodcutter suprematism. self portrait in two dimensions"/>
          <p:cNvSpPr>
            <a:spLocks noChangeAspect="1" noChangeArrowheads="1"/>
          </p:cNvSpPr>
          <p:nvPr/>
        </p:nvSpPr>
        <p:spPr bwMode="auto">
          <a:xfrm>
            <a:off x="63500" y="-136525"/>
            <a:ext cx="117157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078" name="Picture 6" descr="Resultado de imagem para woodcutter suprematism. self portrait in two dimens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46808"/>
            <a:ext cx="3810000" cy="496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5220072" y="6237312"/>
            <a:ext cx="392392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self portrait in two dimensions</a:t>
            </a:r>
            <a:endParaRPr lang="pt-BR" dirty="0"/>
          </a:p>
        </p:txBody>
      </p:sp>
      <p:pic>
        <p:nvPicPr>
          <p:cNvPr id="3080" name="Picture 8" descr="https://www.guiadasemana.com.br/contentFiles/system/pictures/2016/1/150871/cropped/democrart-piet-mondrian-obra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7" y="16737"/>
            <a:ext cx="9093643" cy="679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41742" y="6098812"/>
            <a:ext cx="90805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err="1"/>
              <a:t>piet</a:t>
            </a:r>
            <a:r>
              <a:rPr lang="pt-BR" dirty="0"/>
              <a:t> </a:t>
            </a:r>
            <a:r>
              <a:rPr lang="pt-BR" dirty="0" err="1" smtClean="0"/>
              <a:t>mondrian</a:t>
            </a:r>
            <a:r>
              <a:rPr lang="pt-BR" dirty="0" smtClean="0"/>
              <a:t>  - composição com vermelho, azul e </a:t>
            </a:r>
            <a:r>
              <a:rPr lang="pt-BR" dirty="0" err="1" smtClean="0"/>
              <a:t>amrelo</a:t>
            </a:r>
            <a:r>
              <a:rPr lang="pt-BR" dirty="0" smtClean="0"/>
              <a:t>. (NEOPLASTICISMO – cores primárias e não cores</a:t>
            </a:r>
          </a:p>
        </p:txBody>
      </p:sp>
      <p:pic>
        <p:nvPicPr>
          <p:cNvPr id="3082" name="Picture 10" descr="Resultado de imagem para moda inspirada no abstracionism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304" y="591551"/>
            <a:ext cx="3381375" cy="496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89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 descr="Number 8,  (detail), 1949 - Jackson Poll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327736"/>
            <a:ext cx="7884368" cy="633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6277149" y="4280274"/>
            <a:ext cx="2904162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Jackson Pollock – </a:t>
            </a:r>
            <a:r>
              <a:rPr lang="pt-BR" dirty="0" err="1" smtClean="0"/>
              <a:t>Number</a:t>
            </a:r>
            <a:r>
              <a:rPr lang="pt-BR" dirty="0" smtClean="0"/>
              <a:t> 8, </a:t>
            </a:r>
            <a:r>
              <a:rPr lang="pt-BR" dirty="0" err="1" smtClean="0"/>
              <a:t>detail</a:t>
            </a:r>
            <a:endParaRPr lang="pt-BR" dirty="0" smtClean="0"/>
          </a:p>
          <a:p>
            <a:r>
              <a:rPr lang="pt-BR" dirty="0" smtClean="0"/>
              <a:t>1949; </a:t>
            </a:r>
            <a:r>
              <a:rPr lang="pt-BR" dirty="0" err="1" smtClean="0"/>
              <a:t>Action</a:t>
            </a:r>
            <a:r>
              <a:rPr lang="pt-BR" dirty="0" smtClean="0"/>
              <a:t> </a:t>
            </a:r>
            <a:r>
              <a:rPr lang="pt-BR" dirty="0" err="1" smtClean="0"/>
              <a:t>paiting</a:t>
            </a:r>
            <a:r>
              <a:rPr lang="pt-BR" dirty="0" smtClean="0"/>
              <a:t>; abstract; </a:t>
            </a:r>
            <a:r>
              <a:rPr lang="en-US" dirty="0"/>
              <a:t>Neuberger Museum of Art, Purchase, NY, US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5598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217623"/>
            <a:ext cx="9144000" cy="2862322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000" b="1" dirty="0" smtClean="0"/>
              <a:t>3 -  Na arte abstrata, o artista se vale puramente dos </a:t>
            </a:r>
            <a:r>
              <a:rPr lang="pt-BR" sz="2400" b="1" dirty="0" smtClean="0">
                <a:solidFill>
                  <a:srgbClr val="FF0000"/>
                </a:solidFill>
              </a:rPr>
              <a:t>elementos plástico-formais </a:t>
            </a:r>
            <a:r>
              <a:rPr lang="pt-BR" sz="2000" b="1" dirty="0" smtClean="0"/>
              <a:t>(cor, linha, textura, forma, volume, espaço, etc.) para construir a sua obra e estabelecer uma </a:t>
            </a:r>
            <a:r>
              <a:rPr lang="pt-BR" sz="2400" b="1" dirty="0" smtClean="0">
                <a:solidFill>
                  <a:srgbClr val="FF0000"/>
                </a:solidFill>
              </a:rPr>
              <a:t>comunicação com o espectador. </a:t>
            </a:r>
          </a:p>
          <a:p>
            <a:endParaRPr lang="pt-BR" sz="2000" b="1" dirty="0" smtClean="0"/>
          </a:p>
          <a:p>
            <a:r>
              <a:rPr lang="pt-BR" sz="2000" b="1" dirty="0" smtClean="0"/>
              <a:t>4 - Uma parte significativa de artistas chegam ao abstracionismo por meio da redução das aparências naturais a formas </a:t>
            </a:r>
            <a:r>
              <a:rPr lang="pt-BR" sz="2400" b="1" dirty="0" smtClean="0">
                <a:solidFill>
                  <a:srgbClr val="FF0000"/>
                </a:solidFill>
              </a:rPr>
              <a:t>radicalmente simplificadas</a:t>
            </a:r>
            <a:r>
              <a:rPr lang="pt-BR" sz="2000" b="1" dirty="0" smtClean="0"/>
              <a:t>; e por meio da construção com </a:t>
            </a:r>
            <a:r>
              <a:rPr lang="pt-BR" sz="2400" b="1" dirty="0" smtClean="0">
                <a:solidFill>
                  <a:srgbClr val="FF0000"/>
                </a:solidFill>
              </a:rPr>
              <a:t>formas básicas </a:t>
            </a:r>
            <a:r>
              <a:rPr lang="pt-BR" sz="2000" b="1" dirty="0" smtClean="0"/>
              <a:t>(geométricas ou </a:t>
            </a:r>
            <a:r>
              <a:rPr lang="pt-BR" sz="2000" b="1" dirty="0" err="1" smtClean="0"/>
              <a:t>orgâncias</a:t>
            </a:r>
            <a:r>
              <a:rPr lang="pt-BR" sz="2000" b="1" dirty="0" smtClean="0"/>
              <a:t>) não figurativas.</a:t>
            </a:r>
            <a:endParaRPr lang="pt-BR" sz="2000" b="1" dirty="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7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19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4" y="7105"/>
            <a:ext cx="474345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04718" y="3109744"/>
            <a:ext cx="474345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/>
              <a:t>Jackson </a:t>
            </a:r>
            <a:r>
              <a:rPr lang="pt-BR" dirty="0" smtClean="0"/>
              <a:t>Pollock – 1912/1956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3246" y="3510989"/>
            <a:ext cx="5432850" cy="31393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Jackson Pollock. Pollock tirou a tela da parede ou do cavalete, colocando-a no chão, caminhando sobre ela ou ao seu redor enquanto pintava. O artista espremia a sua bisnaga de tintas sob a tela sem qualquer intenção figurativa, ou mesmo geométrica. Essa forma de pintar é conhecida como pintura de ação ou expressionismo abstrato. Nesse tipo de pintura, destacam-se a energia, a ação, o movimento do artista. A arte, nesse caso, não é só o produto da criação artística, mas também de um processo ativo da criação, no qual o artista faz parte da obra.</a:t>
            </a:r>
            <a:endParaRPr lang="pt-BR" dirty="0"/>
          </a:p>
        </p:txBody>
      </p:sp>
      <p:pic>
        <p:nvPicPr>
          <p:cNvPr id="7" name="Picture 2" descr="Resultado de imagem para nb 3 pollock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222" y="-2972"/>
            <a:ext cx="4153980" cy="311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82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0" y="0"/>
            <a:ext cx="3384376" cy="397031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800" dirty="0" smtClean="0"/>
              <a:t>Abstracionismo  Informal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Liberdade do traço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Cores vibrantes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Conceitos e Signos SUBJETIVOS DO ARTISTA  (Origem no expressionismo e </a:t>
            </a:r>
            <a:r>
              <a:rPr lang="pt-BR" sz="2800" dirty="0" err="1" smtClean="0"/>
              <a:t>fovismo</a:t>
            </a:r>
            <a:r>
              <a:rPr lang="pt-BR" sz="2800" dirty="0" smtClean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16442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6" descr="https://abrilexame.files.wordpress.com/2016/09/size_960_16_9_monumento_tomie_ohtake.jpg?quality=70&amp;strip=info&amp;w=9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965" y="5883"/>
            <a:ext cx="6002034" cy="399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141965" y="3635732"/>
            <a:ext cx="603170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/>
              <a:t>"Monumento Tomie Ohtake"</a:t>
            </a:r>
            <a:endParaRPr lang="pt-BR" dirty="0"/>
          </a:p>
        </p:txBody>
      </p:sp>
      <p:sp>
        <p:nvSpPr>
          <p:cNvPr id="6" name="AutoShape 2" descr="Resultado de imagem para ohtake"/>
          <p:cNvSpPr>
            <a:spLocks noChangeAspect="1" noChangeArrowheads="1"/>
          </p:cNvSpPr>
          <p:nvPr/>
        </p:nvSpPr>
        <p:spPr bwMode="auto">
          <a:xfrm>
            <a:off x="63500" y="-136525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8" name="Picture 4" descr="Resultado de imagem para ohta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136525"/>
            <a:ext cx="3078465" cy="414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Resultado de imagem para LygiaClark (1920-1988) fot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064"/>
            <a:ext cx="3045121" cy="281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-11182" y="6488668"/>
            <a:ext cx="304512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Lygia Clarck</a:t>
            </a:r>
            <a:endParaRPr lang="pt-BR" dirty="0"/>
          </a:p>
        </p:txBody>
      </p:sp>
      <p:pic>
        <p:nvPicPr>
          <p:cNvPr id="10" name="Picture 14" descr="https://uploads6.wikiart.org/images/lygia-clark/superficie-modulada-1958.jpg!PinterestSmal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055" y="4024897"/>
            <a:ext cx="2737424" cy="281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3045121" y="6470723"/>
            <a:ext cx="257840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 err="1"/>
              <a:t>Superficie</a:t>
            </a:r>
            <a:r>
              <a:rPr lang="pt-BR" b="1" dirty="0"/>
              <a:t> Modulada</a:t>
            </a:r>
            <a:endParaRPr lang="pt-BR" dirty="0"/>
          </a:p>
        </p:txBody>
      </p:sp>
      <p:pic>
        <p:nvPicPr>
          <p:cNvPr id="12" name="Picture 2" descr="Resultado de imagem para Alfredo Volpi (1896-1988)">
            <a:hlinkClick r:id="rId7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527" y="4143375"/>
            <a:ext cx="190500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5623527" y="6488668"/>
            <a:ext cx="19050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Alfredo Volpi</a:t>
            </a:r>
            <a:endParaRPr lang="pt-BR" dirty="0"/>
          </a:p>
        </p:txBody>
      </p:sp>
      <p:pic>
        <p:nvPicPr>
          <p:cNvPr id="14" name="Picture 8" descr="https://uploads6.wikiart.org/images/alfredo-volpi/festa-de-s-o-jo-o-1953.jpg!PinterestSmall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024897"/>
            <a:ext cx="1712137" cy="283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7452318" y="6194250"/>
            <a:ext cx="169167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FESTA DE SÃO JOÃO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2666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0585" y="685533"/>
            <a:ext cx="5782549" cy="34778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O pintor russo Wassily </a:t>
            </a:r>
            <a:r>
              <a:rPr lang="pt-BR" dirty="0" err="1" smtClean="0"/>
              <a:t>Kandinsky</a:t>
            </a:r>
            <a:r>
              <a:rPr lang="pt-BR" dirty="0" smtClean="0"/>
              <a:t> foi o primeiro a abandonar toda e qualquer referência à realidade reconhecível em sua obra e chegou a essa descoberta revolucionária por acaso. 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“Em 1910, quando estava em seu estúdio, deparou-se com seu próprio quadro virado de lado no cavalete. O quadro não tinha tema, não representava qualquer objeto identificável, era totalmente composto de manchas coloridas. Mas, mesmo descartando todo realismo, para </a:t>
            </a:r>
            <a:r>
              <a:rPr lang="pt-BR" dirty="0" err="1" smtClean="0"/>
              <a:t>Kandinsky</a:t>
            </a:r>
            <a:r>
              <a:rPr lang="pt-BR" dirty="0" smtClean="0"/>
              <a:t>, as formas coloridas pareciam despertar </a:t>
            </a:r>
            <a:r>
              <a:rPr lang="pt-BR" sz="2000" dirty="0" smtClean="0">
                <a:solidFill>
                  <a:srgbClr val="FF0000"/>
                </a:solidFill>
              </a:rPr>
              <a:t>emoção independente do conteúdo</a:t>
            </a:r>
            <a:r>
              <a:rPr lang="pt-BR" dirty="0" smtClean="0"/>
              <a:t>.” (GOMBRICH, 1993, p143)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-7555" y="0"/>
            <a:ext cx="4977471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Emoção representativa, ou seja, subjetiva do espectador em relação ao objeto.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51683" y="4517858"/>
            <a:ext cx="5397598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- Instinto, Imaginação, Olhar interior: uma reação aos grandes acontecimentos do início do século XX. Na obra </a:t>
            </a:r>
            <a:r>
              <a:rPr lang="pt-BR" i="1" dirty="0" smtClean="0"/>
              <a:t>Dialética </a:t>
            </a:r>
            <a:r>
              <a:rPr lang="pt-BR" i="1" dirty="0"/>
              <a:t>do esclarecimento</a:t>
            </a:r>
            <a:r>
              <a:rPr lang="pt-BR" dirty="0"/>
              <a:t>, </a:t>
            </a:r>
            <a:r>
              <a:rPr lang="pt-BR" dirty="0" smtClean="0"/>
              <a:t>datada </a:t>
            </a:r>
            <a:r>
              <a:rPr lang="pt-BR" dirty="0"/>
              <a:t>de maio de 1944, </a:t>
            </a:r>
            <a:r>
              <a:rPr lang="pt-BR" dirty="0" smtClean="0"/>
              <a:t>filósofos pensavam nessa direção, era uma reação </a:t>
            </a:r>
            <a:r>
              <a:rPr lang="pt-BR" dirty="0" err="1" smtClean="0"/>
              <a:t>para“descobrir</a:t>
            </a:r>
            <a:r>
              <a:rPr lang="pt-BR" dirty="0" smtClean="0"/>
              <a:t> </a:t>
            </a:r>
            <a:r>
              <a:rPr lang="pt-BR" dirty="0"/>
              <a:t>por que a humanidade, em vez de entrar em um estado verdadeiramente humano, está se afundando em uma nova espécie de barbárie” (ADORNO; HORKHEIMER, 1991, p. 11).</a:t>
            </a:r>
          </a:p>
        </p:txBody>
      </p:sp>
      <p:pic>
        <p:nvPicPr>
          <p:cNvPr id="3074" name="Picture 2" descr="Resultado de imagem para Adorn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280" y="-107951"/>
            <a:ext cx="3452619" cy="340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793135" y="2926978"/>
            <a:ext cx="340876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Adorno – 1903/1969</a:t>
            </a:r>
            <a:endParaRPr lang="pt-BR" dirty="0"/>
          </a:p>
        </p:txBody>
      </p:sp>
      <p:sp>
        <p:nvSpPr>
          <p:cNvPr id="8" name="AutoShape 4" descr="Resultado de imagem para Horkheimer"/>
          <p:cNvSpPr>
            <a:spLocks noChangeAspect="1" noChangeArrowheads="1"/>
          </p:cNvSpPr>
          <p:nvPr/>
        </p:nvSpPr>
        <p:spPr bwMode="auto">
          <a:xfrm>
            <a:off x="63500" y="-136525"/>
            <a:ext cx="128587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078" name="Picture 6" descr="Resultado de imagem para Horkheimer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135" y="3296310"/>
            <a:ext cx="3350865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5793134" y="6527378"/>
            <a:ext cx="335086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Horkheimer – 1895/1973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2557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1886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"Enquanto a arte não dispensar o objeto, ela será meramente descritiva", sentenciou </a:t>
            </a:r>
            <a:r>
              <a:rPr lang="pt-BR" dirty="0" err="1"/>
              <a:t>Kandinsky</a:t>
            </a:r>
            <a:r>
              <a:rPr lang="pt-BR" dirty="0"/>
              <a:t>.</a:t>
            </a:r>
          </a:p>
        </p:txBody>
      </p:sp>
      <p:sp>
        <p:nvSpPr>
          <p:cNvPr id="5" name="Retângulo 4"/>
          <p:cNvSpPr/>
          <p:nvPr/>
        </p:nvSpPr>
        <p:spPr>
          <a:xfrm>
            <a:off x="216140" y="160330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Composições, Improvisações e Impressões – Série de quadros realizados entre 1910 e 1914, nos quais </a:t>
            </a:r>
            <a:r>
              <a:rPr lang="pt-BR" dirty="0" err="1"/>
              <a:t>Kandinsky</a:t>
            </a:r>
            <a:r>
              <a:rPr lang="pt-BR" dirty="0"/>
              <a:t> parte de formas difusas até chegar à abstração pura.</a:t>
            </a:r>
          </a:p>
        </p:txBody>
      </p:sp>
      <p:pic>
        <p:nvPicPr>
          <p:cNvPr id="1026" name="Picture 2" descr="http://4.bp.blogspot.com/-YjpuPyUZhIs/TeuvwPrsumI/AAAAAAAABvM/c2PUlSVORRQ/s320/Composi%25C3%25A7%25C3%25A3o+XX+Kandinsky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03636"/>
            <a:ext cx="3439972" cy="249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4.bp.blogspot.com/-HtxrCFcDPOE/Teuvx5276II/AAAAAAAABvQ/03liZOl7nxY/s320/kandinsky+Composi%25C3%25A7%25C3%25A3o+X+%252C+1939.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6607"/>
            <a:ext cx="3409166" cy="237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2.bp.blogspot.com/-AA-N4hi68qM/TeuvzPKkeLI/AAAAAAAABvU/IG0ocf_m0dU/s320/Kandinsky+Composi%25C3%25A7%25C3%25A3o+clara+%25281942%2529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636912"/>
            <a:ext cx="340916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68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1.bp.blogspot.com/-wrrJYlNgk2Q/Teuvz829UHI/AAAAAAAABvY/JExSxytJWNU/s320/impro+31+Kandinsky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7"/>
            <a:ext cx="3168352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8733</TotalTime>
  <Words>882</Words>
  <Application>Microsoft Office PowerPoint</Application>
  <PresentationFormat>Apresentação na tela (4:3)</PresentationFormat>
  <Paragraphs>49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 Gonçalves</dc:creator>
  <cp:lastModifiedBy>Carlos Gonçalves</cp:lastModifiedBy>
  <cp:revision>40</cp:revision>
  <dcterms:created xsi:type="dcterms:W3CDTF">2018-08-16T16:25:32Z</dcterms:created>
  <dcterms:modified xsi:type="dcterms:W3CDTF">2019-09-09T18:41:21Z</dcterms:modified>
</cp:coreProperties>
</file>