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7ABE-A8BA-44DC-8711-FB36A17DAD7C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9874-CDBC-45D6-AFB7-4663036326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702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7ABE-A8BA-44DC-8711-FB36A17DAD7C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9874-CDBC-45D6-AFB7-4663036326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34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7ABE-A8BA-44DC-8711-FB36A17DAD7C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9874-CDBC-45D6-AFB7-4663036326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312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7ABE-A8BA-44DC-8711-FB36A17DAD7C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9874-CDBC-45D6-AFB7-4663036326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3488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7ABE-A8BA-44DC-8711-FB36A17DAD7C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9874-CDBC-45D6-AFB7-4663036326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933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7ABE-A8BA-44DC-8711-FB36A17DAD7C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9874-CDBC-45D6-AFB7-4663036326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593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7ABE-A8BA-44DC-8711-FB36A17DAD7C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9874-CDBC-45D6-AFB7-4663036326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9751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7ABE-A8BA-44DC-8711-FB36A17DAD7C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9874-CDBC-45D6-AFB7-4663036326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01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7ABE-A8BA-44DC-8711-FB36A17DAD7C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9874-CDBC-45D6-AFB7-4663036326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23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7ABE-A8BA-44DC-8711-FB36A17DAD7C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9874-CDBC-45D6-AFB7-4663036326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3111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7ABE-A8BA-44DC-8711-FB36A17DAD7C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9874-CDBC-45D6-AFB7-4663036326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98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C7ABE-A8BA-44DC-8711-FB36A17DAD7C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B9874-CDBC-45D6-AFB7-4663036326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52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fRANCISCO GOYA RAZÃO TREV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1"/>
            <a:ext cx="9144000" cy="680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53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m para noite estrelada van go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6"/>
            <a:ext cx="9144000" cy="687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sultado de imagem para Nietzsc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19475"/>
            <a:ext cx="4572000" cy="343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0"/>
            <a:ext cx="421196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CRÍTICA À MORAL...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692696"/>
            <a:ext cx="4211960" cy="61863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 smtClean="0"/>
              <a:t>Genealogia da Moral: Exame dos valores (imoralismo)</a:t>
            </a: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Não aos parâmetros universais para a ética  - A procura do que é a moral em si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O </a:t>
            </a:r>
            <a:r>
              <a:rPr lang="pt-BR" b="1" dirty="0" smtClean="0"/>
              <a:t>BOM</a:t>
            </a:r>
            <a:r>
              <a:rPr lang="pt-BR" dirty="0" smtClean="0"/>
              <a:t> na cultura ocidental é a depreciação da vida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A origem do </a:t>
            </a:r>
            <a:r>
              <a:rPr lang="pt-BR" b="1" dirty="0" smtClean="0"/>
              <a:t>BOM</a:t>
            </a:r>
            <a:r>
              <a:rPr lang="pt-BR" dirty="0" smtClean="0"/>
              <a:t> está naqueles que se beneficiaram historicamente disso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Exemplo: Império Romano – o </a:t>
            </a:r>
            <a:r>
              <a:rPr lang="pt-BR" b="1" dirty="0" smtClean="0">
                <a:solidFill>
                  <a:srgbClr val="00B050"/>
                </a:solidFill>
              </a:rPr>
              <a:t>BOM associado aos valores aristocráticos </a:t>
            </a:r>
            <a:r>
              <a:rPr lang="pt-BR" dirty="0" smtClean="0"/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RUIM aquele tido como plebeu.  </a:t>
            </a:r>
            <a:r>
              <a:rPr lang="pt-BR" b="1" dirty="0" smtClean="0">
                <a:solidFill>
                  <a:schemeClr val="tx1"/>
                </a:solidFill>
              </a:rPr>
              <a:t>(GUERRA)</a:t>
            </a:r>
            <a:endParaRPr lang="pt-BR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Com o declínio da Aristocracia – Surgiu a ideia de egoísta e não-egoísta associada ao BOM. (</a:t>
            </a:r>
            <a:r>
              <a:rPr lang="pt-BR" b="1" u="sng" dirty="0" smtClean="0">
                <a:solidFill>
                  <a:schemeClr val="tx2"/>
                </a:solidFill>
              </a:rPr>
              <a:t>Surge a moral de REBANHO</a:t>
            </a:r>
            <a:r>
              <a:rPr lang="pt-BR" dirty="0" smtClean="0"/>
              <a:t>) </a:t>
            </a:r>
            <a:r>
              <a:rPr lang="pt-BR" b="1" dirty="0" smtClean="0"/>
              <a:t>(ÓDIO /RESSENTIMENTO– SACERDOTAL)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862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m para noite estrelada van go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6"/>
            <a:ext cx="9144000" cy="687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sultado de imagem para Nietzsc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19475"/>
            <a:ext cx="4572000" cy="343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14126"/>
            <a:ext cx="4211960" cy="59093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7. Na nobreza a moral é um SIM triunfante. </a:t>
            </a:r>
            <a:endParaRPr lang="pt-BR" dirty="0"/>
          </a:p>
          <a:p>
            <a:r>
              <a:rPr lang="pt-BR" b="1" u="sng" dirty="0" smtClean="0">
                <a:solidFill>
                  <a:srgbClr val="FF0000"/>
                </a:solidFill>
              </a:rPr>
              <a:t>A MORAL ESCRAVA É UM NÃO. NÃO EU. É REATIVA E SEMPRE CULPA OS OUTROS QUE SÃO MAUS.</a:t>
            </a:r>
          </a:p>
          <a:p>
            <a:endParaRPr lang="pt-BR" b="1" u="sng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 startAt="8"/>
            </a:pPr>
            <a:r>
              <a:rPr lang="pt-BR" dirty="0" smtClean="0">
                <a:solidFill>
                  <a:schemeClr val="tx1"/>
                </a:solidFill>
              </a:rPr>
              <a:t>A moral do rebanho das OVELHAS.</a:t>
            </a:r>
          </a:p>
          <a:p>
            <a:pPr marL="342900" indent="-342900">
              <a:buAutoNum type="arabicPeriod" startAt="8"/>
            </a:pPr>
            <a:endParaRPr lang="pt-BR" dirty="0">
              <a:solidFill>
                <a:schemeClr val="tx1"/>
              </a:solidFill>
            </a:endParaRPr>
          </a:p>
          <a:p>
            <a:pPr marL="342900" indent="-342900">
              <a:buAutoNum type="arabicPeriod" startAt="8"/>
            </a:pPr>
            <a:r>
              <a:rPr lang="pt-BR" dirty="0" smtClean="0">
                <a:solidFill>
                  <a:schemeClr val="tx1"/>
                </a:solidFill>
              </a:rPr>
              <a:t>A VIDA passa a ser o sofrimento, como acúmulo de ódio dos mais FORTES e com a promessa de uma vida-além. “</a:t>
            </a:r>
            <a:r>
              <a:rPr lang="pt-BR" i="1" dirty="0" smtClean="0">
                <a:solidFill>
                  <a:schemeClr val="tx1"/>
                </a:solidFill>
              </a:rPr>
              <a:t>CULPA, MÁ CONSCIÊNCIA E COISAS AFINS”. </a:t>
            </a:r>
          </a:p>
          <a:p>
            <a:pPr marL="342900" indent="-342900">
              <a:buAutoNum type="arabicPeriod" startAt="8"/>
            </a:pPr>
            <a:endParaRPr lang="pt-BR" i="1" dirty="0">
              <a:solidFill>
                <a:schemeClr val="tx1"/>
              </a:solidFill>
            </a:endParaRPr>
          </a:p>
          <a:p>
            <a:pPr marL="342900" indent="-342900">
              <a:buAutoNum type="arabicPeriod" startAt="8"/>
            </a:pPr>
            <a:r>
              <a:rPr lang="pt-BR" i="1" dirty="0" smtClean="0">
                <a:solidFill>
                  <a:schemeClr val="tx1"/>
                </a:solidFill>
              </a:rPr>
              <a:t>Vergonha dos </a:t>
            </a:r>
            <a:r>
              <a:rPr lang="pt-BR" dirty="0" smtClean="0">
                <a:solidFill>
                  <a:schemeClr val="tx1"/>
                </a:solidFill>
              </a:rPr>
              <a:t>próprios instintos (má consciência – declaração de guerra).</a:t>
            </a:r>
          </a:p>
          <a:p>
            <a:pPr marL="342900" indent="-342900">
              <a:buAutoNum type="arabicPeriod" startAt="8"/>
            </a:pPr>
            <a:endParaRPr lang="pt-BR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 startAt="8"/>
            </a:pPr>
            <a:endParaRPr lang="pt-BR" dirty="0">
              <a:solidFill>
                <a:schemeClr val="tx1"/>
              </a:solidFill>
            </a:endParaRPr>
          </a:p>
          <a:p>
            <a:pPr marL="342900" indent="-342900">
              <a:buAutoNum type="arabicPeriod" startAt="8"/>
            </a:pPr>
            <a:r>
              <a:rPr lang="pt-BR" dirty="0" smtClean="0">
                <a:solidFill>
                  <a:schemeClr val="tx1"/>
                </a:solidFill>
              </a:rPr>
              <a:t>Cristianismo – Deus Cristão e sentimento de culpa. </a:t>
            </a:r>
          </a:p>
          <a:p>
            <a:pPr marL="342900" indent="-342900">
              <a:buAutoNum type="arabicPeriod" startAt="8"/>
            </a:pPr>
            <a:endParaRPr lang="pt-BR" dirty="0">
              <a:solidFill>
                <a:schemeClr val="tx1"/>
              </a:solidFill>
            </a:endParaRPr>
          </a:p>
          <a:p>
            <a:pPr marL="342900" indent="-342900">
              <a:buAutoNum type="arabicPeriod" startAt="8"/>
            </a:pPr>
            <a:r>
              <a:rPr lang="pt-BR" dirty="0" smtClean="0">
                <a:solidFill>
                  <a:schemeClr val="tx1"/>
                </a:solidFill>
              </a:rPr>
              <a:t>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Seta para baixo 4"/>
          <p:cNvSpPr/>
          <p:nvPr/>
        </p:nvSpPr>
        <p:spPr>
          <a:xfrm rot="1990975">
            <a:off x="2743027" y="4210802"/>
            <a:ext cx="745850" cy="587944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862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livros clássicos esta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2"/>
            <a:ext cx="9144000" cy="679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5082"/>
            <a:ext cx="4283968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/>
              <a:t>Aspectos Filosóficos do Século XIX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1211868"/>
            <a:ext cx="334786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 DIALÉTICA HEGELIANA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-6959" y="1844824"/>
            <a:ext cx="6091128" cy="50167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Historiadores da filosofia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Hegel: sistema filosófico como um </a:t>
            </a:r>
            <a:r>
              <a:rPr lang="pt-BR" sz="2000" b="1" u="sng" dirty="0" smtClean="0">
                <a:solidFill>
                  <a:srgbClr val="FF0000"/>
                </a:solidFill>
              </a:rPr>
              <a:t>DEVIR</a:t>
            </a:r>
            <a:r>
              <a:rPr lang="pt-BR" sz="2000" dirty="0" smtClean="0"/>
              <a:t> (dialético e racional) cujo o fim é o </a:t>
            </a:r>
            <a:r>
              <a:rPr lang="pt-BR" sz="2000" b="1" u="sng" dirty="0" smtClean="0">
                <a:solidFill>
                  <a:srgbClr val="FF0000"/>
                </a:solidFill>
              </a:rPr>
              <a:t>ESPÍRITO ABSOLUTO</a:t>
            </a:r>
            <a:r>
              <a:rPr lang="pt-BR" sz="20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Herança (concepção de realidades): </a:t>
            </a:r>
            <a:r>
              <a:rPr lang="pt-BR" sz="2000" b="1" u="sng" dirty="0" smtClean="0">
                <a:solidFill>
                  <a:schemeClr val="accent1"/>
                </a:solidFill>
              </a:rPr>
              <a:t>Parmênides</a:t>
            </a:r>
            <a:r>
              <a:rPr lang="pt-BR" sz="2000" dirty="0" smtClean="0"/>
              <a:t> (o ser - uno) e </a:t>
            </a:r>
            <a:r>
              <a:rPr lang="pt-BR" sz="2000" b="1" u="sng" dirty="0" smtClean="0">
                <a:solidFill>
                  <a:srgbClr val="FFFF00"/>
                </a:solidFill>
              </a:rPr>
              <a:t>Heráclito</a:t>
            </a:r>
            <a:r>
              <a:rPr lang="pt-BR" sz="2000" dirty="0" smtClean="0"/>
              <a:t> (o devir - mutáveis)</a:t>
            </a:r>
          </a:p>
          <a:p>
            <a:endParaRPr lang="pt-B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O ser em Hegel produz a si mesmo percorrendo um trajeto histórico e dialético do VIR A SER (</a:t>
            </a:r>
            <a:r>
              <a:rPr lang="pt-BR" sz="2000" dirty="0" smtClean="0">
                <a:solidFill>
                  <a:srgbClr val="FF0000"/>
                </a:solidFill>
              </a:rPr>
              <a:t>por meio da racionalidade</a:t>
            </a:r>
            <a:r>
              <a:rPr lang="pt-BR" sz="2000" dirty="0" smtClean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Metáfora da Coruja...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Resultado de imagem para heg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12976"/>
            <a:ext cx="2139913" cy="270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804248" y="5919031"/>
            <a:ext cx="213991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(1770-1831)</a:t>
            </a:r>
            <a:endParaRPr lang="pt-BR" dirty="0"/>
          </a:p>
        </p:txBody>
      </p:sp>
      <p:pic>
        <p:nvPicPr>
          <p:cNvPr id="1033" name="Picture 9" descr="Resultado de imagem para coruja filosof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872" y="5413705"/>
            <a:ext cx="1379984" cy="137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70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m para livros clássicos esta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2"/>
            <a:ext cx="9144000" cy="679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Resultado de imagem para heg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87" y="3373021"/>
            <a:ext cx="2139913" cy="270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0"/>
            <a:ext cx="514806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/>
              <a:t>PARA ENTENDER A FILOSOFIA HEGELIANA...</a:t>
            </a:r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548680"/>
            <a:ext cx="6372200" cy="6186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 smtClean="0"/>
              <a:t>A DIALÉTICA: que não é como a maiêutica socrática (p.249)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A DIALÉTICA É A </a:t>
            </a:r>
            <a:r>
              <a:rPr lang="pt-BR" u="sng" dirty="0" smtClean="0"/>
              <a:t>própria realidade.</a:t>
            </a:r>
          </a:p>
          <a:p>
            <a:pPr marL="342900" indent="-342900">
              <a:buFont typeface="+mj-lt"/>
              <a:buAutoNum type="arabicPeriod"/>
            </a:pPr>
            <a:endParaRPr lang="pt-BR" u="sng" dirty="0"/>
          </a:p>
          <a:p>
            <a:pPr marL="342900" indent="-342900">
              <a:buFont typeface="+mj-lt"/>
              <a:buAutoNum type="arabicPeriod"/>
            </a:pPr>
            <a:r>
              <a:rPr lang="pt-BR" u="sng" dirty="0" smtClean="0"/>
              <a:t>ESTRUTURA: </a:t>
            </a:r>
          </a:p>
          <a:p>
            <a:pPr marL="342900" indent="-342900">
              <a:buFont typeface="+mj-lt"/>
              <a:buAutoNum type="arabicPeriod"/>
            </a:pPr>
            <a:endParaRPr lang="pt-BR" u="sng" dirty="0"/>
          </a:p>
          <a:p>
            <a:pPr marL="342900" indent="-342900">
              <a:buFont typeface="+mj-lt"/>
              <a:buAutoNum type="arabicPeriod"/>
            </a:pPr>
            <a:endParaRPr lang="pt-BR" u="sng" dirty="0" smtClean="0"/>
          </a:p>
          <a:p>
            <a:pPr marL="342900" indent="-342900">
              <a:buFont typeface="+mj-lt"/>
              <a:buAutoNum type="arabicPeriod"/>
            </a:pPr>
            <a:endParaRPr lang="pt-BR" u="sng" dirty="0"/>
          </a:p>
          <a:p>
            <a:pPr marL="342900" indent="-342900">
              <a:buFont typeface="+mj-lt"/>
              <a:buAutoNum type="arabicPeriod"/>
            </a:pPr>
            <a:endParaRPr lang="pt-BR" u="sng" dirty="0" smtClean="0"/>
          </a:p>
          <a:p>
            <a:pPr marL="342900" indent="-342900">
              <a:buFont typeface="+mj-lt"/>
              <a:buAutoNum type="arabicPeriod"/>
            </a:pPr>
            <a:endParaRPr lang="pt-BR" u="sng" dirty="0"/>
          </a:p>
          <a:p>
            <a:pPr marL="342900" indent="-342900">
              <a:buFont typeface="+mj-lt"/>
              <a:buAutoNum type="arabicPeriod"/>
            </a:pPr>
            <a:endParaRPr lang="pt-BR" u="sng" dirty="0" smtClean="0"/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EXEMPLO DE HEGEL – BOTÃO – FLOR – FRUTO (Incongruentes entre si, mas que se complementam.) 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Este DEVIR consiste em todos os seres – No chamado </a:t>
            </a:r>
            <a:r>
              <a:rPr lang="pt-BR" b="1" u="sng" dirty="0" smtClean="0">
                <a:solidFill>
                  <a:srgbClr val="FF0000"/>
                </a:solidFill>
              </a:rPr>
              <a:t>GEIST </a:t>
            </a:r>
            <a:r>
              <a:rPr lang="pt-BR" dirty="0" smtClean="0"/>
              <a:t>(ESPÍRITO) 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A realidade é a autoprodução do </a:t>
            </a:r>
            <a:r>
              <a:rPr lang="pt-BR" b="1" u="sng" dirty="0" smtClean="0">
                <a:solidFill>
                  <a:srgbClr val="FF0000"/>
                </a:solidFill>
              </a:rPr>
              <a:t>GEIST (O QUE É REAL É RACIONAL E O QUE É RACIONAL É REAL)</a:t>
            </a:r>
            <a:endParaRPr lang="pt-BR" u="sng" dirty="0"/>
          </a:p>
          <a:p>
            <a:pPr marL="342900" indent="-342900">
              <a:buFont typeface="+mj-lt"/>
              <a:buAutoNum type="arabicPeriod"/>
            </a:pPr>
            <a:endParaRPr lang="pt-BR" dirty="0"/>
          </a:p>
        </p:txBody>
      </p:sp>
      <p:pic>
        <p:nvPicPr>
          <p:cNvPr id="2050" name="Picture 2" descr="Resultado de imagem para sistema dialéti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96618"/>
            <a:ext cx="4015372" cy="231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62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m para livros clássicos esta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2"/>
            <a:ext cx="9144000" cy="679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Resultado de imagem para heg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87" y="3212975"/>
            <a:ext cx="2139913" cy="270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0"/>
            <a:ext cx="4572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ENTENDENDO O MOVIMENTO DIALÉTICO HEGELIANO – PENSANDO A PRÁTICA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-42517" y="818999"/>
            <a:ext cx="5436096" cy="5355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b="1" dirty="0" smtClean="0"/>
              <a:t>O SER É TUDO (teses)                    O SER É NADA (antítese) </a:t>
            </a:r>
          </a:p>
          <a:p>
            <a:pPr marL="342900" indent="-342900">
              <a:buFont typeface="+mj-lt"/>
              <a:buAutoNum type="arabicPeriod"/>
            </a:pPr>
            <a:endParaRPr lang="pt-BR" b="1" dirty="0"/>
          </a:p>
          <a:p>
            <a:pPr marL="342900" indent="-342900">
              <a:buFont typeface="+mj-lt"/>
              <a:buAutoNum type="arabicPeriod"/>
            </a:pPr>
            <a:r>
              <a:rPr lang="pt-BR" b="1" dirty="0" smtClean="0"/>
              <a:t>Desta relação acima surge </a:t>
            </a:r>
            <a:r>
              <a:rPr lang="pt-BR" b="1" u="sng" dirty="0" smtClean="0">
                <a:solidFill>
                  <a:schemeClr val="accent1"/>
                </a:solidFill>
              </a:rPr>
              <a:t>(vir a ser ou devir)</a:t>
            </a:r>
            <a:r>
              <a:rPr lang="pt-BR" b="1" dirty="0" smtClean="0"/>
              <a:t>: A SÍNTESE (superação da condição anterior) </a:t>
            </a:r>
          </a:p>
          <a:p>
            <a:pPr marL="342900" indent="-342900">
              <a:buFont typeface="+mj-lt"/>
              <a:buAutoNum type="arabicPeriod"/>
            </a:pPr>
            <a:endParaRPr lang="pt-BR" b="1" dirty="0"/>
          </a:p>
          <a:p>
            <a:pPr marL="342900" indent="-342900">
              <a:buFont typeface="+mj-lt"/>
              <a:buAutoNum type="arabicPeriod"/>
            </a:pPr>
            <a:r>
              <a:rPr lang="pt-BR" b="1" dirty="0" smtClean="0"/>
              <a:t>NA PRÁTICA: (1) O </a:t>
            </a:r>
            <a:r>
              <a:rPr lang="pt-BR" b="1" u="sng" dirty="0" smtClean="0">
                <a:solidFill>
                  <a:srgbClr val="FF0000"/>
                </a:solidFill>
              </a:rPr>
              <a:t>espírito (RAZÃO)</a:t>
            </a:r>
            <a:r>
              <a:rPr lang="pt-BR" b="1" dirty="0" smtClean="0"/>
              <a:t> projeta-se no ser-outro que é a (2) </a:t>
            </a:r>
            <a:r>
              <a:rPr lang="pt-BR" b="1" u="sng" dirty="0" smtClean="0">
                <a:solidFill>
                  <a:srgbClr val="00B050"/>
                </a:solidFill>
              </a:rPr>
              <a:t>natureza</a:t>
            </a:r>
            <a:r>
              <a:rPr lang="pt-BR" b="1" dirty="0" smtClean="0"/>
              <a:t> que, ao projetar-se é superada na dimensão da (3) </a:t>
            </a:r>
            <a:r>
              <a:rPr lang="pt-BR" b="1" u="sng" dirty="0" smtClean="0">
                <a:solidFill>
                  <a:schemeClr val="accent1"/>
                </a:solidFill>
              </a:rPr>
              <a:t>CULTURA</a:t>
            </a:r>
            <a:r>
              <a:rPr lang="pt-BR" b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pt-BR" b="1" dirty="0"/>
          </a:p>
          <a:p>
            <a:pPr marL="342900" indent="-342900">
              <a:buFont typeface="+mj-lt"/>
              <a:buAutoNum type="arabicPeriod"/>
            </a:pPr>
            <a:r>
              <a:rPr lang="pt-BR" b="1" dirty="0" smtClean="0"/>
              <a:t>É na cultura que se inicia a </a:t>
            </a:r>
            <a:r>
              <a:rPr lang="pt-BR" b="1" u="sng" dirty="0" smtClean="0"/>
              <a:t>HISTÓRIA DA HUMANIDADE. </a:t>
            </a:r>
          </a:p>
          <a:p>
            <a:pPr marL="342900" indent="-342900">
              <a:buFont typeface="+mj-lt"/>
              <a:buAutoNum type="arabicPeriod"/>
            </a:pPr>
            <a:endParaRPr lang="pt-BR" b="1" u="sng" dirty="0"/>
          </a:p>
          <a:p>
            <a:pPr marL="342900" indent="-342900">
              <a:buFont typeface="+mj-lt"/>
              <a:buAutoNum type="arabicPeriod"/>
            </a:pPr>
            <a:r>
              <a:rPr lang="pt-BR" b="1" u="sng" dirty="0" smtClean="0"/>
              <a:t>Tudo que acontece</a:t>
            </a:r>
            <a:r>
              <a:rPr lang="pt-BR" b="1" dirty="0" smtClean="0"/>
              <a:t> é fruto da RACIONALIDADE (A história é TELEOLÓGICA), o fim da história é a própria RACIONALIDADE.  (p. 251)</a:t>
            </a:r>
          </a:p>
          <a:p>
            <a:pPr marL="342900" indent="-342900">
              <a:buFont typeface="+mj-lt"/>
              <a:buAutoNum type="arabicPeriod"/>
            </a:pPr>
            <a:endParaRPr lang="pt-BR" b="1" u="sng" dirty="0"/>
          </a:p>
          <a:p>
            <a:pPr marL="342900" indent="-342900">
              <a:buFont typeface="+mj-lt"/>
              <a:buAutoNum type="arabicPeriod"/>
            </a:pPr>
            <a:r>
              <a:rPr lang="pt-BR" b="1" u="sng" dirty="0" smtClean="0"/>
              <a:t>A CULTURA É A EXPRESSÃO DA RAZÃO, É SUA CRIAÇÃO, PORTANTO A SUA: </a:t>
            </a:r>
            <a:endParaRPr lang="pt-BR" b="1" u="sng" dirty="0"/>
          </a:p>
        </p:txBody>
      </p:sp>
      <p:sp>
        <p:nvSpPr>
          <p:cNvPr id="6" name="Seta para a direita 5"/>
          <p:cNvSpPr/>
          <p:nvPr/>
        </p:nvSpPr>
        <p:spPr>
          <a:xfrm>
            <a:off x="2675531" y="818999"/>
            <a:ext cx="432048" cy="463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 descr="Resultado de imagem para LIBERDA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803731"/>
            <a:ext cx="2592288" cy="109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760818" y="818999"/>
            <a:ext cx="3347864" cy="2585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RESSALVAS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O PARTICULAR É SEMPRE SUBMETIDO AO UNIVERSAL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SERES HISTÓRICOS INDIVIDUAIS QUE BUSCAM FINS PARTICULARES MAS QUE PARTICIPAM DA HISTÓRIA UNIVERSAL (ÉTICA-LEIS). EX: ESTADO MODERNO (P.252)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862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Resultado de imagem para chaplin fáb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40" y="-16452"/>
            <a:ext cx="9160840" cy="687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Resultado de imagem para Karl Mar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910" y="1895475"/>
            <a:ext cx="3914775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0"/>
            <a:ext cx="522191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MATERIALISMO DIALÉTICO HISTÓRICO</a:t>
            </a:r>
            <a:endParaRPr lang="pt-BR" sz="24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221910" y="6309320"/>
            <a:ext cx="391477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Karl Marx – 1818 - 1883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461665"/>
            <a:ext cx="298782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SISTEMA FILOSÓFICO - 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908720"/>
            <a:ext cx="4067944" cy="53553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Teses contra </a:t>
            </a:r>
            <a:r>
              <a:rPr lang="pt-BR" dirty="0" err="1" smtClean="0"/>
              <a:t>Feuerbach</a:t>
            </a:r>
            <a:r>
              <a:rPr lang="pt-BR" dirty="0" smtClean="0"/>
              <a:t>  - Crítica a filosofia tradicional – o conhecimento deve ter relação com a transformação da prática (</a:t>
            </a:r>
            <a:r>
              <a:rPr lang="pt-BR" b="1" u="sng" dirty="0" smtClean="0">
                <a:solidFill>
                  <a:srgbClr val="FF0000"/>
                </a:solidFill>
              </a:rPr>
              <a:t>PRÁXIS</a:t>
            </a:r>
            <a:r>
              <a:rPr lang="pt-BR" dirty="0" smtClean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Em face dos problemas enfrentados pelos OPERÁRIOS, Marx se engaja na crítica as propostas tradicionais que nomeou como </a:t>
            </a:r>
            <a:r>
              <a:rPr lang="pt-BR" b="1" dirty="0" smtClean="0"/>
              <a:t>SOCIALISMO UTÓPICO</a:t>
            </a:r>
            <a:r>
              <a:rPr lang="pt-BR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Proporá o </a:t>
            </a:r>
            <a:r>
              <a:rPr lang="pt-BR" b="1" dirty="0" smtClean="0"/>
              <a:t>SOCIALISMO CIENTÍFICO. </a:t>
            </a:r>
            <a:r>
              <a:rPr lang="pt-BR" dirty="0" smtClean="0"/>
              <a:t>Estudar o capitalismo para transformá-lo em um sistema igualitário.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Fez parte dos Jovens Hegelianos – </a:t>
            </a:r>
            <a:r>
              <a:rPr lang="pt-BR" b="1" u="sng" dirty="0" smtClean="0">
                <a:solidFill>
                  <a:srgbClr val="FF0000"/>
                </a:solidFill>
              </a:rPr>
              <a:t>crítica à dialética hegeliana dizendo ser somente um movimento de ideias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862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Resultado de imagem para chaplin fáb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40" y="-16452"/>
            <a:ext cx="9160840" cy="687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Resultado de imagem para Karl Mar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910" y="1895475"/>
            <a:ext cx="3914775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0" y="0"/>
            <a:ext cx="507605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COMO COMEÇOU?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677130"/>
            <a:ext cx="5076056" cy="64633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 smtClean="0"/>
              <a:t>Crítica à </a:t>
            </a:r>
            <a:r>
              <a:rPr lang="pt-BR" dirty="0" err="1" smtClean="0"/>
              <a:t>Feuerbach</a:t>
            </a:r>
            <a:r>
              <a:rPr lang="pt-BR" dirty="0" smtClean="0"/>
              <a:t> que defendia o </a:t>
            </a:r>
            <a:r>
              <a:rPr lang="pt-BR" b="1" u="sng" dirty="0" smtClean="0">
                <a:solidFill>
                  <a:srgbClr val="FF0000"/>
                </a:solidFill>
              </a:rPr>
              <a:t>ateísmo</a:t>
            </a:r>
            <a:r>
              <a:rPr lang="pt-BR" dirty="0" smtClean="0"/>
              <a:t> e a aproximação do homem com a sua </a:t>
            </a:r>
            <a:r>
              <a:rPr lang="pt-BR" b="1" u="sng" dirty="0" smtClean="0">
                <a:solidFill>
                  <a:srgbClr val="FF0000"/>
                </a:solidFill>
              </a:rPr>
              <a:t>natureza</a:t>
            </a:r>
            <a:r>
              <a:rPr lang="pt-BR" dirty="0" smtClean="0"/>
              <a:t> (disposições naturalmente comunitárias: viver em grupo, o que demonstra que o homem não é tão livre assim)</a:t>
            </a:r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Para Marx, </a:t>
            </a:r>
            <a:r>
              <a:rPr lang="pt-BR" dirty="0" err="1" smtClean="0"/>
              <a:t>Fuerbach</a:t>
            </a:r>
            <a:r>
              <a:rPr lang="pt-BR" dirty="0" smtClean="0"/>
              <a:t> predeterminou a natureza humana e </a:t>
            </a:r>
            <a:r>
              <a:rPr lang="pt-BR" b="1" u="sng" dirty="0" smtClean="0">
                <a:solidFill>
                  <a:srgbClr val="FF0000"/>
                </a:solidFill>
              </a:rPr>
              <a:t>não levou em conta as questões HISTÓRICAS </a:t>
            </a:r>
            <a:r>
              <a:rPr lang="pt-BR" dirty="0" smtClean="0"/>
              <a:t>(a ciência mais real).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É preciso considerar o </a:t>
            </a:r>
            <a:r>
              <a:rPr lang="pt-BR" b="1" u="sng" dirty="0" smtClean="0">
                <a:solidFill>
                  <a:srgbClr val="FF0000"/>
                </a:solidFill>
              </a:rPr>
              <a:t>SER SOCIAL e HISTÓRICO </a:t>
            </a:r>
            <a:r>
              <a:rPr lang="pt-BR" dirty="0" smtClean="0"/>
              <a:t>do homem. 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Usa a dialética hegeliana, só que o único pressuposto de análise são os </a:t>
            </a:r>
            <a:r>
              <a:rPr lang="pt-BR" b="1" u="sng" dirty="0" smtClean="0">
                <a:solidFill>
                  <a:srgbClr val="FF0000"/>
                </a:solidFill>
              </a:rPr>
              <a:t>HOMENS NA SUA PRODUÇÃO DE CONDIÇÕES DA SOBREVIVÊNCIA.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>
                <a:solidFill>
                  <a:srgbClr val="FF0000"/>
                </a:solidFill>
              </a:rPr>
              <a:t>Duplo erro de Hegel</a:t>
            </a:r>
            <a:r>
              <a:rPr lang="pt-BR" dirty="0" smtClean="0"/>
              <a:t>: (1) tudo que existe é exteriorização do </a:t>
            </a:r>
            <a:r>
              <a:rPr lang="pt-BR" dirty="0" smtClean="0">
                <a:solidFill>
                  <a:srgbClr val="FF0000"/>
                </a:solidFill>
              </a:rPr>
              <a:t>ESPÍRITO</a:t>
            </a:r>
            <a:r>
              <a:rPr lang="pt-BR" dirty="0" smtClean="0"/>
              <a:t>. (2) O ser humano é somente </a:t>
            </a:r>
            <a:r>
              <a:rPr lang="pt-BR" dirty="0" smtClean="0">
                <a:solidFill>
                  <a:srgbClr val="FF0000"/>
                </a:solidFill>
              </a:rPr>
              <a:t>RACIONAL</a:t>
            </a:r>
            <a:r>
              <a:rPr lang="pt-BR" dirty="0" smtClean="0"/>
              <a:t> (desdobramento do espírito.)</a:t>
            </a:r>
            <a:endParaRPr lang="pt-BR" dirty="0"/>
          </a:p>
          <a:p>
            <a:pPr marL="342900" indent="-34290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862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Resultado de imagem para chaplin fáb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40" y="-16452"/>
            <a:ext cx="9160840" cy="687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Resultado de imagem para Karl Mar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910" y="1895475"/>
            <a:ext cx="3914775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0" y="0"/>
            <a:ext cx="522191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SISTEMA DIALÉTICO - </a:t>
            </a:r>
            <a:endParaRPr lang="pt-BR" dirty="0"/>
          </a:p>
        </p:txBody>
      </p:sp>
      <p:pic>
        <p:nvPicPr>
          <p:cNvPr id="4" name="Picture 2" descr="Resultado de imagem para sistema dialéti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522190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38746" y="3510525"/>
            <a:ext cx="3744416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CATEGORIAS DE ANÁLISE DA REALIDADE: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TRABALHO (Atividade transformadora pelos </a:t>
            </a:r>
            <a:r>
              <a:rPr lang="pt-BR" b="1" dirty="0" smtClean="0">
                <a:solidFill>
                  <a:srgbClr val="FF0000"/>
                </a:solidFill>
              </a:rPr>
              <a:t>meios de produção e modos de produção</a:t>
            </a:r>
            <a:r>
              <a:rPr lang="pt-BR" dirty="0" smtClean="0"/>
              <a:t>)</a:t>
            </a:r>
          </a:p>
          <a:p>
            <a:r>
              <a:rPr lang="pt-BR" dirty="0" smtClean="0"/>
              <a:t> - Comunismo primitivo</a:t>
            </a:r>
          </a:p>
          <a:p>
            <a:r>
              <a:rPr lang="pt-BR" dirty="0"/>
              <a:t> </a:t>
            </a:r>
            <a:r>
              <a:rPr lang="pt-BR" dirty="0" smtClean="0"/>
              <a:t>- Excedente (Proprietários e Não-proprietários)                        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</p:txBody>
      </p:sp>
      <p:sp>
        <p:nvSpPr>
          <p:cNvPr id="6" name="Seta para a direita 5"/>
          <p:cNvSpPr/>
          <p:nvPr/>
        </p:nvSpPr>
        <p:spPr>
          <a:xfrm>
            <a:off x="2391714" y="546374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370122" y="5463741"/>
            <a:ext cx="228199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ESCRAVAGISMO</a:t>
            </a:r>
          </a:p>
          <a:p>
            <a:r>
              <a:rPr lang="pt-BR" b="1" dirty="0" smtClean="0"/>
              <a:t>SERVIL</a:t>
            </a:r>
          </a:p>
          <a:p>
            <a:r>
              <a:rPr lang="pt-BR" b="1" dirty="0" smtClean="0"/>
              <a:t>ASSALARIADAS</a:t>
            </a:r>
            <a:endParaRPr lang="pt-BR" b="1" dirty="0"/>
          </a:p>
        </p:txBody>
      </p:sp>
      <p:cxnSp>
        <p:nvCxnSpPr>
          <p:cNvPr id="11" name="Conector de seta reta 10"/>
          <p:cNvCxnSpPr/>
          <p:nvPr/>
        </p:nvCxnSpPr>
        <p:spPr>
          <a:xfrm flipV="1">
            <a:off x="4932040" y="836712"/>
            <a:ext cx="1152128" cy="43204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6084168" y="369332"/>
            <a:ext cx="3059832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A história é a história da luta de classes e não o desdobramento do espírito.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862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Resultado de imagem para chaplin fáb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40" y="-16452"/>
            <a:ext cx="9160840" cy="687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Resultado de imagem para Karl Mar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910" y="1895475"/>
            <a:ext cx="3914775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0" y="0"/>
            <a:ext cx="522191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200" dirty="0" smtClean="0"/>
              <a:t>A ALIENAÇÃO DO TRABALHO....</a:t>
            </a:r>
            <a:endParaRPr lang="pt-BR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1268760"/>
            <a:ext cx="5148064" cy="53553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Dissolução entre Homem e Trabalho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O trabalho passa a ser mercadoria e não condição realizadora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O trabalho é mecânico (retira-se a condição de pensar do trabalhador) que simplesmente executa movimentos planejados. Formando assim a </a:t>
            </a:r>
            <a:r>
              <a:rPr lang="pt-BR" b="1" dirty="0" smtClean="0"/>
              <a:t>DESUMANIZAÇÃO DO TRABALHO.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Do trabalho nascem os grupos que se identificam por hábitos e crenças.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Classe Dominante – Ideia de Ideologia ( classe que pensa e organiza a sociedade) – concepção falsa da realidade.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No capitalismo seria o discurso da Liberdade Individual e da Igualdade de Oportunidades.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862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esultado de imagem para noite estrelada van go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6"/>
            <a:ext cx="9144000" cy="687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sultado de imagem para Nietzsc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3419475"/>
            <a:ext cx="5162550" cy="343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003154" y="6488668"/>
            <a:ext cx="51625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FRIEDRICH NIETZSCHE (1844 – 1900)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0" y="0"/>
            <a:ext cx="550810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600" dirty="0" smtClean="0"/>
              <a:t>NIETZSCHE...</a:t>
            </a:r>
            <a:endParaRPr lang="pt-BR" sz="3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-28484" y="657241"/>
            <a:ext cx="398145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CARACTERÍSTICAS: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-6424" y="1026573"/>
            <a:ext cx="3981450" cy="59093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Textos Clássicos e Filologia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Recusa do projeto clássico de filosofia: principalmente </a:t>
            </a:r>
            <a:r>
              <a:rPr lang="pt-BR" b="1" u="sng" dirty="0" err="1" smtClean="0">
                <a:solidFill>
                  <a:srgbClr val="FF0000"/>
                </a:solidFill>
              </a:rPr>
              <a:t>Metanarrativas</a:t>
            </a:r>
            <a:endParaRPr lang="pt-BR" b="1" u="sng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u="sng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Sua filosofia é basicamente lida por perspectivas ou </a:t>
            </a:r>
            <a:r>
              <a:rPr lang="pt-BR" dirty="0" smtClean="0">
                <a:solidFill>
                  <a:srgbClr val="FF0000"/>
                </a:solidFill>
              </a:rPr>
              <a:t>aforismas</a:t>
            </a:r>
            <a:r>
              <a:rPr lang="pt-BR" dirty="0" smtClean="0"/>
              <a:t> (não segue uma lógica estruturada.)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i="1" dirty="0" smtClean="0"/>
              <a:t>Nascimento da Tragédia: </a:t>
            </a:r>
            <a:r>
              <a:rPr lang="pt-BR" dirty="0" smtClean="0">
                <a:solidFill>
                  <a:srgbClr val="FF0000"/>
                </a:solidFill>
              </a:rPr>
              <a:t>crítica ao socratismo.</a:t>
            </a:r>
            <a:r>
              <a:rPr lang="pt-BR" dirty="0" smtClean="0"/>
              <a:t>  (declínio da cultura helênica)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i="1" dirty="0" smtClean="0"/>
              <a:t>Concepções: </a:t>
            </a:r>
            <a:r>
              <a:rPr lang="pt-BR" dirty="0" smtClean="0">
                <a:solidFill>
                  <a:srgbClr val="FF0000"/>
                </a:solidFill>
              </a:rPr>
              <a:t>Apolínio</a:t>
            </a:r>
            <a:r>
              <a:rPr lang="pt-BR" dirty="0" smtClean="0"/>
              <a:t> (limitação) e </a:t>
            </a:r>
            <a:r>
              <a:rPr lang="pt-BR" dirty="0" smtClean="0">
                <a:solidFill>
                  <a:srgbClr val="00B050"/>
                </a:solidFill>
              </a:rPr>
              <a:t>Dionisíaco</a:t>
            </a:r>
            <a:r>
              <a:rPr lang="pt-BR" dirty="0" smtClean="0"/>
              <a:t> (desejos).  A vida é trágica na dicotomia.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i="1" dirty="0" smtClean="0"/>
              <a:t>Queda da tragédia com Eurípedes: </a:t>
            </a:r>
            <a:r>
              <a:rPr lang="pt-BR" dirty="0" smtClean="0"/>
              <a:t>Introdução do narrador (aquele que observa de fora – o crítico e a contemplação). 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61862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981</Words>
  <Application>Microsoft Office PowerPoint</Application>
  <PresentationFormat>Apresentação na tela (4:3)</PresentationFormat>
  <Paragraphs>125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Gonçalves</dc:creator>
  <cp:lastModifiedBy>Carlos Gonçalves</cp:lastModifiedBy>
  <cp:revision>22</cp:revision>
  <dcterms:created xsi:type="dcterms:W3CDTF">2019-09-15T19:42:42Z</dcterms:created>
  <dcterms:modified xsi:type="dcterms:W3CDTF">2019-09-17T00:03:02Z</dcterms:modified>
</cp:coreProperties>
</file>