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4EB12-0B19-4D9B-9693-DE18A3C9A936}" type="datetimeFigureOut">
              <a:rPr lang="pt-BR" smtClean="0"/>
              <a:t>04/11/2019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1E598-0DA8-4E1C-A77A-A4E2154EA6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5743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4EB12-0B19-4D9B-9693-DE18A3C9A936}" type="datetimeFigureOut">
              <a:rPr lang="pt-BR" smtClean="0"/>
              <a:t>04/11/2019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1E598-0DA8-4E1C-A77A-A4E2154EA6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25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4EB12-0B19-4D9B-9693-DE18A3C9A936}" type="datetimeFigureOut">
              <a:rPr lang="pt-BR" smtClean="0"/>
              <a:t>04/11/2019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1E598-0DA8-4E1C-A77A-A4E2154EA6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8594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4EB12-0B19-4D9B-9693-DE18A3C9A936}" type="datetimeFigureOut">
              <a:rPr lang="pt-BR" smtClean="0"/>
              <a:t>04/11/2019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1E598-0DA8-4E1C-A77A-A4E2154EA6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5895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4EB12-0B19-4D9B-9693-DE18A3C9A936}" type="datetimeFigureOut">
              <a:rPr lang="pt-BR" smtClean="0"/>
              <a:t>04/11/2019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1E598-0DA8-4E1C-A77A-A4E2154EA6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6704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4EB12-0B19-4D9B-9693-DE18A3C9A936}" type="datetimeFigureOut">
              <a:rPr lang="pt-BR" smtClean="0"/>
              <a:t>04/11/2019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1E598-0DA8-4E1C-A77A-A4E2154EA6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402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4EB12-0B19-4D9B-9693-DE18A3C9A936}" type="datetimeFigureOut">
              <a:rPr lang="pt-BR" smtClean="0"/>
              <a:t>04/11/2019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1E598-0DA8-4E1C-A77A-A4E2154EA6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1973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4EB12-0B19-4D9B-9693-DE18A3C9A936}" type="datetimeFigureOut">
              <a:rPr lang="pt-BR" smtClean="0"/>
              <a:t>04/11/2019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1E598-0DA8-4E1C-A77A-A4E2154EA6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5629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4EB12-0B19-4D9B-9693-DE18A3C9A936}" type="datetimeFigureOut">
              <a:rPr lang="pt-BR" smtClean="0"/>
              <a:t>04/11/2019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1E598-0DA8-4E1C-A77A-A4E2154EA6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8346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4EB12-0B19-4D9B-9693-DE18A3C9A936}" type="datetimeFigureOut">
              <a:rPr lang="pt-BR" smtClean="0"/>
              <a:t>04/11/2019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1E598-0DA8-4E1C-A77A-A4E2154EA6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6094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4EB12-0B19-4D9B-9693-DE18A3C9A936}" type="datetimeFigureOut">
              <a:rPr lang="pt-BR" smtClean="0"/>
              <a:t>04/11/2019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1E598-0DA8-4E1C-A77A-A4E2154EA6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6408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4EB12-0B19-4D9B-9693-DE18A3C9A936}" type="datetimeFigureOut">
              <a:rPr lang="pt-BR" smtClean="0"/>
              <a:t>04/11/2019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1E598-0DA8-4E1C-A77A-A4E2154EA6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1166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jpeg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openxmlformats.org/officeDocument/2006/relationships/image" Target="../media/image16.jpeg"/><Relationship Id="rId5" Type="http://schemas.openxmlformats.org/officeDocument/2006/relationships/image" Target="../media/image12.png"/><Relationship Id="rId10" Type="http://schemas.openxmlformats.org/officeDocument/2006/relationships/hyperlink" Target="https://www.google.com.br/url?sa=i&amp;rct=j&amp;q=&amp;esrc=s&amp;source=images&amp;cd=&amp;cad=rja&amp;uact=8&amp;ved=2ahUKEwiFheGEpcDlAhWFIbkGHdFyB9QQjRx6BAgBEAQ&amp;url=/url?sa%3Di%26rct%3Dj%26q%3D%26esrc%3Ds%26source%3Dimages%26cd%3D%26ved%3D%26url%3Dhttps%3A%2F%2Fcommons.wikimedia.org%2Fwiki%2FFile%3AGiorgio_Vasari_-_Apotheosis_of_Cosimo_I_-_Google_Art_Project.jpg%26psig%3DAOvVaw0LjxnXpZfUQR-9aZQVfBEB%26ust%3D1572397968181070&amp;psig=AOvVaw0LjxnXpZfUQR-9aZQVfBEB&amp;ust=1572397968181070" TargetMode="External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s://pt.wikipedia.org/wiki/Ficheiro:Sigmund_Freud_LIFE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79228" y="0"/>
            <a:ext cx="576477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" y="0"/>
            <a:ext cx="3886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biLevel thresh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72210"/>
            <a:ext cx="9144000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ector reto 4"/>
          <p:cNvCxnSpPr/>
          <p:nvPr/>
        </p:nvCxnSpPr>
        <p:spPr>
          <a:xfrm>
            <a:off x="5364088" y="2132856"/>
            <a:ext cx="377991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1" y="2636912"/>
            <a:ext cx="363589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5364088" y="3659415"/>
            <a:ext cx="377991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>
            <a:off x="14567" y="4221088"/>
            <a:ext cx="520550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249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902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524" y="0"/>
            <a:ext cx="5904656" cy="6882740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727" y="6496050"/>
            <a:ext cx="58102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89101">
            <a:off x="3929206" y="1687082"/>
            <a:ext cx="16478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ector de seta reta 4"/>
          <p:cNvCxnSpPr>
            <a:stCxn id="2052" idx="2"/>
          </p:cNvCxnSpPr>
          <p:nvPr/>
        </p:nvCxnSpPr>
        <p:spPr>
          <a:xfrm flipH="1">
            <a:off x="4624852" y="2000990"/>
            <a:ext cx="184131" cy="49190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9584">
            <a:off x="920161" y="1558568"/>
            <a:ext cx="2476500" cy="59223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8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08" y="3483757"/>
            <a:ext cx="8305088" cy="68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997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Resultado de imagem para alberti obr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0"/>
            <a:ext cx="7629133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Resultado de imagem para o homem vitruvia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-25882"/>
            <a:ext cx="5300588" cy="688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1980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" y="1980232"/>
            <a:ext cx="37909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714138"/>
            <a:ext cx="2778993" cy="4910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398" y="2714138"/>
            <a:ext cx="2933700" cy="54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250" y="2675610"/>
            <a:ext cx="3354848" cy="740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12" descr="A Apoteose de Cosimo"/>
          <p:cNvSpPr>
            <a:spLocks noChangeAspect="1" noChangeArrowheads="1"/>
          </p:cNvSpPr>
          <p:nvPr/>
        </p:nvSpPr>
        <p:spPr bwMode="auto">
          <a:xfrm>
            <a:off x="63500" y="-136525"/>
            <a:ext cx="43243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14" descr="A Apoteose de Cosimo"/>
          <p:cNvSpPr>
            <a:spLocks noChangeAspect="1" noChangeArrowheads="1"/>
          </p:cNvSpPr>
          <p:nvPr/>
        </p:nvSpPr>
        <p:spPr bwMode="auto">
          <a:xfrm>
            <a:off x="215900" y="15875"/>
            <a:ext cx="43243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16" descr="A Apoteose de Cosimo"/>
          <p:cNvSpPr>
            <a:spLocks noChangeAspect="1" noChangeArrowheads="1"/>
          </p:cNvSpPr>
          <p:nvPr/>
        </p:nvSpPr>
        <p:spPr bwMode="auto">
          <a:xfrm>
            <a:off x="368300" y="168275"/>
            <a:ext cx="43243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18" descr="Resultado de imagem para giorgio vasari a apoteose de cosimo">
            <a:hlinkClick r:id="rId10"/>
          </p:cNvPr>
          <p:cNvSpPr>
            <a:spLocks noChangeAspect="1" noChangeArrowheads="1"/>
          </p:cNvSpPr>
          <p:nvPr/>
        </p:nvSpPr>
        <p:spPr bwMode="auto">
          <a:xfrm>
            <a:off x="3146425" y="-876300"/>
            <a:ext cx="24860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20" descr="Resultado de imagem para giorgio vasari a apoteose de cosimo">
            <a:hlinkClick r:id="rId10"/>
          </p:cNvPr>
          <p:cNvSpPr>
            <a:spLocks noChangeAspect="1" noChangeArrowheads="1"/>
          </p:cNvSpPr>
          <p:nvPr/>
        </p:nvSpPr>
        <p:spPr bwMode="auto">
          <a:xfrm>
            <a:off x="3298825" y="-723900"/>
            <a:ext cx="24860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22" descr="Resultado de imagem para giorgio vasari a apoteose de cosimo">
            <a:hlinkClick r:id="rId10"/>
          </p:cNvPr>
          <p:cNvSpPr>
            <a:spLocks noChangeAspect="1" noChangeArrowheads="1"/>
          </p:cNvSpPr>
          <p:nvPr/>
        </p:nvSpPr>
        <p:spPr bwMode="auto">
          <a:xfrm>
            <a:off x="3451225" y="-571500"/>
            <a:ext cx="24860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24" descr="Resultado de imagem para giorgio vasari a apoteose de cosimo">
            <a:hlinkClick r:id="rId10"/>
          </p:cNvPr>
          <p:cNvSpPr>
            <a:spLocks noChangeAspect="1" noChangeArrowheads="1"/>
          </p:cNvSpPr>
          <p:nvPr/>
        </p:nvSpPr>
        <p:spPr bwMode="auto">
          <a:xfrm>
            <a:off x="3603625" y="-419100"/>
            <a:ext cx="24860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AutoShape 26" descr="Resultado de imagem para giorgio vasari a apoteose de cosimo">
            <a:hlinkClick r:id="rId10"/>
          </p:cNvPr>
          <p:cNvSpPr>
            <a:spLocks noChangeAspect="1" noChangeArrowheads="1"/>
          </p:cNvSpPr>
          <p:nvPr/>
        </p:nvSpPr>
        <p:spPr bwMode="auto">
          <a:xfrm>
            <a:off x="3756025" y="-266700"/>
            <a:ext cx="24860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AutoShape 28" descr="Resultado de imagem para giorgio vasari a apoteose de cosimo">
            <a:hlinkClick r:id="rId10"/>
          </p:cNvPr>
          <p:cNvSpPr>
            <a:spLocks noChangeAspect="1" noChangeArrowheads="1"/>
          </p:cNvSpPr>
          <p:nvPr/>
        </p:nvSpPr>
        <p:spPr bwMode="auto">
          <a:xfrm>
            <a:off x="3908425" y="-114300"/>
            <a:ext cx="24860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AutoShape 30" descr="Resultado de imagem para giorgio vasari a apoteose de cosimo">
            <a:hlinkClick r:id="rId10"/>
          </p:cNvPr>
          <p:cNvSpPr>
            <a:spLocks noChangeAspect="1" noChangeArrowheads="1"/>
          </p:cNvSpPr>
          <p:nvPr/>
        </p:nvSpPr>
        <p:spPr bwMode="auto">
          <a:xfrm>
            <a:off x="4060825" y="38100"/>
            <a:ext cx="24860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104" name="Picture 32" descr="Resultado de imagem para giorgio vasari a apoteose de cosim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" y="-25881"/>
            <a:ext cx="9140374" cy="690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5" name="Picture 3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00" y="2915669"/>
            <a:ext cx="7682352" cy="2693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902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29200" cy="61912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125"/>
            <a:ext cx="4716016" cy="6294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52950"/>
            <a:ext cx="91440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66750"/>
            <a:ext cx="4427984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20846"/>
            <a:ext cx="9151849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902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81450" cy="70485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" name="CaixaDeTexto 1"/>
          <p:cNvSpPr txBox="1"/>
          <p:nvPr/>
        </p:nvSpPr>
        <p:spPr>
          <a:xfrm>
            <a:off x="0" y="704850"/>
            <a:ext cx="398145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BR" dirty="0" smtClean="0"/>
              <a:t>Século XVII</a:t>
            </a:r>
          </a:p>
          <a:p>
            <a:pPr marL="342900" indent="-342900">
              <a:buFont typeface="+mj-lt"/>
              <a:buAutoNum type="arabicPeriod"/>
            </a:pPr>
            <a:endParaRPr lang="pt-BR" dirty="0"/>
          </a:p>
          <a:p>
            <a:pPr marL="342900" indent="-342900">
              <a:buFont typeface="+mj-lt"/>
              <a:buAutoNum type="arabicPeriod"/>
            </a:pPr>
            <a:r>
              <a:rPr lang="pt-BR" dirty="0" smtClean="0"/>
              <a:t>Harmonia e riqueza no Estado Absoluto e para a Burguesia (mercantil e comercial)</a:t>
            </a:r>
          </a:p>
          <a:p>
            <a:pPr marL="342900" indent="-342900">
              <a:buFont typeface="+mj-lt"/>
              <a:buAutoNum type="arabicPeriod"/>
            </a:pPr>
            <a:endParaRPr lang="pt-BR" dirty="0"/>
          </a:p>
          <a:p>
            <a:pPr marL="342900" indent="-342900">
              <a:buFont typeface="+mj-lt"/>
              <a:buAutoNum type="arabicPeriod"/>
            </a:pPr>
            <a:r>
              <a:rPr lang="pt-BR" dirty="0" smtClean="0"/>
              <a:t>Filosofia Iluminista como porta-voz do NOVO MUNDO.</a:t>
            </a:r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endParaRPr lang="pt-BR" dirty="0"/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endParaRPr lang="pt-BR" dirty="0"/>
          </a:p>
          <a:p>
            <a:pPr marL="342900" indent="-342900">
              <a:buFont typeface="+mj-lt"/>
              <a:buAutoNum type="arabicPeriod"/>
            </a:pPr>
            <a:endParaRPr lang="pt-BR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0"/>
            <a:ext cx="6202935" cy="6858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085184"/>
            <a:ext cx="6202935" cy="176024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43262"/>
            <a:ext cx="2471144" cy="61778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84902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601"/>
            <a:ext cx="9144000" cy="689660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38601"/>
            <a:ext cx="4204167" cy="1109433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2" name="CaixaDeTexto 1"/>
          <p:cNvSpPr txBox="1"/>
          <p:nvPr/>
        </p:nvSpPr>
        <p:spPr>
          <a:xfrm>
            <a:off x="-2" y="1072475"/>
            <a:ext cx="6732242" cy="35086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Século XIX – ROMANTISMO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Tx/>
              <a:buChar char="-"/>
            </a:pPr>
            <a:r>
              <a:rPr lang="pt-BR" sz="2800" dirty="0" smtClean="0"/>
              <a:t>Crítica ao racionalismo e aos valores universais</a:t>
            </a:r>
            <a:endParaRPr lang="pt-BR" sz="2800" dirty="0"/>
          </a:p>
          <a:p>
            <a:pPr marL="285750" indent="-285750">
              <a:buFontTx/>
              <a:buChar char="-"/>
            </a:pPr>
            <a:r>
              <a:rPr lang="pt-BR" sz="2800" dirty="0" smtClean="0"/>
              <a:t>Defesa dos sentimentos e dos valores particulares</a:t>
            </a:r>
            <a:endParaRPr lang="pt-BR" sz="2800" dirty="0"/>
          </a:p>
          <a:p>
            <a:pPr marL="285750" indent="-285750">
              <a:buFontTx/>
              <a:buChar char="-"/>
            </a:pPr>
            <a:r>
              <a:rPr lang="pt-BR" sz="2800" dirty="0" smtClean="0"/>
              <a:t>Na arte a ideia é apresentar visões particulares de mundo</a:t>
            </a:r>
          </a:p>
          <a:p>
            <a:pPr marL="285750" indent="-285750">
              <a:buFontTx/>
              <a:buChar char="-"/>
            </a:pPr>
            <a:endParaRPr lang="pt-BR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581128"/>
            <a:ext cx="6804248" cy="2283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372" y="4581128"/>
            <a:ext cx="5143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902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3136"/>
            <a:ext cx="9143999" cy="220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902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https://upload.wikimedia.org/wikipedia/commons/thumb/1/12/Sigmund_Freud_LIFE.jpg/200px-Sigmund_Freud_LIFE.jpg">
            <a:hlinkClick r:id="rId2" tooltip="Sigmund Freud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55976" cy="6858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" name="CaixaDeTexto 1"/>
          <p:cNvSpPr txBox="1"/>
          <p:nvPr/>
        </p:nvSpPr>
        <p:spPr>
          <a:xfrm>
            <a:off x="1069" y="6484903"/>
            <a:ext cx="4355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SIGMUND FREUD – 1856/1939</a:t>
            </a:r>
            <a:endParaRPr lang="pt-BR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746" y="-3958"/>
            <a:ext cx="6372200" cy="243023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84902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88024" cy="6858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" name="CaixaDeTexto 1"/>
          <p:cNvSpPr txBox="1"/>
          <p:nvPr/>
        </p:nvSpPr>
        <p:spPr>
          <a:xfrm>
            <a:off x="0" y="6381328"/>
            <a:ext cx="478802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Arthur </a:t>
            </a:r>
            <a:r>
              <a:rPr lang="pt-BR" dirty="0" err="1" smtClean="0"/>
              <a:t>Schopenhauer</a:t>
            </a:r>
            <a:r>
              <a:rPr lang="pt-BR" dirty="0" smtClean="0"/>
              <a:t>  </a:t>
            </a:r>
            <a:endParaRPr lang="pt-B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62" y="2420888"/>
            <a:ext cx="7348537" cy="26848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696" y="6076950"/>
            <a:ext cx="6858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646" y="5962228"/>
            <a:ext cx="7810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902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59</Words>
  <Application>Microsoft Office PowerPoint</Application>
  <PresentationFormat>Apresentação na tela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Carlos Gonçalves</dc:creator>
  <cp:lastModifiedBy>Carlos Gonçalves</cp:lastModifiedBy>
  <cp:revision>9</cp:revision>
  <dcterms:created xsi:type="dcterms:W3CDTF">2019-10-29T00:48:00Z</dcterms:created>
  <dcterms:modified xsi:type="dcterms:W3CDTF">2019-11-05T00:06:12Z</dcterms:modified>
</cp:coreProperties>
</file>