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12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3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39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8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06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4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6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0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68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C52-84E2-43AA-8E64-FE1AC3D65D05}" type="datetimeFigureOut">
              <a:rPr lang="pt-BR" smtClean="0"/>
              <a:t>11/11/2019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87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br/url?sa=i&amp;rct=j&amp;q=&amp;esrc=s&amp;source=imgres&amp;cd=&amp;cad=rja&amp;uact=8&amp;ved=2ahUKEwj63s73iK_eAhXEC5AKHXlrB2AQjRx6BAgBEAU&amp;url=http://opiniaoenoticia.com.br/nesta-data/nasce-rembrandt/&amp;psig=AOvVaw0LcWTLoRTwmxJJfOB7lTDB&amp;ust=15410199844183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.br/url?sa=i&amp;rct=j&amp;q=&amp;esrc=s&amp;source=imgres&amp;cd=&amp;cad=rja&amp;uact=8&amp;ved=2ahUKEwi6xrmSia_eAhULj5AKHdcoByYQjRx6BAgBEAU&amp;url=https://it.wikipedia.org/wiki/File:Rembrandt_-_The_Anatomy_Lecture_of_Dr._Nicolaes_Tulp_-_WGA19139.jpg&amp;psig=AOvVaw3XkpaLCB2neTo6RVvZQV2P&amp;ust=154102003711420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br/url?sa=i&amp;rct=j&amp;q=&amp;esrc=s&amp;source=images&amp;cd=&amp;cad=rja&amp;uact=8&amp;ved=2ahUKEwix_sT_28DeAhVFI5AKHcgsAwMQjRx6BAgBEAU&amp;url=https://www.youtube.com/watch?v%3Dr37l5eNJOR0&amp;psig=AOvVaw3A57NWr4E2wPurxNhjy45j&amp;ust=154162639391765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br/url?sa=i&amp;rct=j&amp;q=&amp;esrc=s&amp;source=images&amp;cd=&amp;ved=2ahUKEwiJ6LqP3cDeAhXBgZAKHRCqCI0QjRx6BAgBEAU&amp;url=https://pt.wahooart.com/@@/AQZQSC-Franz-Von-Persoglia-Cena-Gallant-dentro-de-o-Rococ%C3%B3-Interior-&amp;psig=AOvVaw3IlQJuMfZbJpIQV2g3B8ew&amp;ust=154162667586311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br/url?sa=i&amp;rct=j&amp;q=&amp;esrc=s&amp;source=images&amp;cd=&amp;cad=rja&amp;uact=8&amp;ved=2ahUKEwjRrsbQ3sDeAhXGgJAKHQJTCpcQjRx6BAgBEAU&amp;url=https://www.historiadasartes.com/sala-dos-professores/a-escala-do-amor-jean-antoine-watteau/&amp;psig=AOvVaw28UbwK8SmHso1HaTuh973a&amp;ust=154162708755424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br/url?sa=i&amp;rct=j&amp;q=&amp;esrc=s&amp;source=images&amp;cd=&amp;cad=rja&amp;uact=8&amp;ved=2ahUKEwi50J2L38DeAhVBgJAKHfzzCMoQjRx6BAgBEAU&amp;url=https://ru.wikipedia.org/wiki/%D0%93%D0%B0%D0%BB%D0%B0%D0%BD%D1%82%D0%BD%D1%8B%D0%B9_%D0%B2%D0%B5%D0%BA&amp;psig=AOvVaw1B5wIA2UrxhelZWtY6MnbI&amp;ust=154162719975436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br/url?sa=i&amp;rct=j&amp;q=&amp;esrc=s&amp;source=images&amp;cd=&amp;cad=rja&amp;uact=8&amp;ved=2ahUKEwiozKnMga_eAhXJl5AKHTr1BUoQjRx6BAgBEAU&amp;url=https://produto.mercadolivre.com.br/MLB-928398889-cabeca-santo-so-joo-batista-pintura-caravaggio-tela-repro-_JM&amp;psig=AOvVaw2RP9eVNlzppB2x6wbZLsXA&amp;ust=15410180103170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br/url?sa=i&amp;rct=j&amp;q=&amp;esrc=s&amp;source=imgres&amp;cd=&amp;cad=rja&amp;uact=8&amp;ved=2ahUKEwii64b-ga_eAhWKGZAKHcZ3Ag0QjRx6BAgBEAU&amp;url=https://www.todamateria.com.br/caravaggio/&amp;psig=AOvVaw1UeWszY_vr8KytbPGqi1JV&amp;ust=15410181188969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br/url?sa=i&amp;rct=j&amp;q=&amp;esrc=s&amp;source=imgres&amp;cd=&amp;cad=rja&amp;uact=8&amp;ved=2ahUKEwjOstOah6_eAhWDI5AKHRHnDdMQjRx6BAgBEAU&amp;url=https://pt.wikipedia.org/wiki/Diego_Vel%C3%A1zquez&amp;psig=AOvVaw2A6XxUbdIj_bpGvKYLZ0X_&amp;ust=15410195210697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2"/>
            <a:ext cx="3419872" cy="68450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03848" y="188640"/>
            <a:ext cx="5688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CONTEXTO HISTÓRICO BARROCO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980728"/>
            <a:ext cx="56886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Séc</a:t>
            </a:r>
            <a:r>
              <a:rPr lang="pt-BR" dirty="0" smtClean="0"/>
              <a:t> XVIII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Dualidade entre Fé e Razão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Reformas Religiosas e restabelecimento do catolicismo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Emoção Sobrepondo-se a razão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2564904"/>
            <a:ext cx="56886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POR QUE O BARROCO EXISTE?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3284984"/>
            <a:ext cx="568863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Para minimizar o valores clássicos renascentistas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Estabelecer uma relação religiosa por meio da emoção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Dar novo poder ao valores eclesiásticos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9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Rembrandt (1606-1669)</a:t>
            </a:r>
            <a:endParaRPr lang="pt-BR" sz="2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Resultado de imagem para obras de Rembrand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523220"/>
            <a:ext cx="3923928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1" y="523220"/>
            <a:ext cx="5219359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24641" y="6237312"/>
            <a:ext cx="52193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lição de Anatomia do DR. Nicolas </a:t>
            </a:r>
            <a:r>
              <a:rPr lang="pt-BR" dirty="0" err="1" smtClean="0"/>
              <a:t>Tulp</a:t>
            </a:r>
            <a:r>
              <a:rPr lang="pt-BR" dirty="0" smtClean="0"/>
              <a:t>. (1632)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7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err="1" smtClean="0"/>
              <a:t>Bernini</a:t>
            </a:r>
            <a:r>
              <a:rPr lang="pt-BR" sz="2800" dirty="0" smtClean="0"/>
              <a:t> (1598-1680)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Trompe </a:t>
            </a:r>
            <a:r>
              <a:rPr lang="pt-BR" sz="2800" dirty="0" err="1" smtClean="0"/>
              <a:t>L’oeil</a:t>
            </a:r>
            <a:r>
              <a:rPr lang="pt-BR" sz="2800" dirty="0" smtClean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r="6642"/>
          <a:stretch/>
        </p:blipFill>
        <p:spPr>
          <a:xfrm>
            <a:off x="107504" y="974856"/>
            <a:ext cx="4896544" cy="57665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11218" r="20478"/>
          <a:stretch/>
        </p:blipFill>
        <p:spPr>
          <a:xfrm>
            <a:off x="4860032" y="0"/>
            <a:ext cx="428396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3"/>
            <a:ext cx="3419872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ROCOCÓ </a:t>
            </a:r>
          </a:p>
          <a:p>
            <a:r>
              <a:rPr lang="pt-BR" sz="2800" dirty="0" smtClean="0"/>
              <a:t>1- CONTEXTO HISTÓRICO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Absolutismo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Aristocracia: sistema nobiliárquico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Transição e patrocínio Burguês (Cultura)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Belle Époque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Iluminismo (Rococó para o Neoclássico)</a:t>
            </a:r>
          </a:p>
        </p:txBody>
      </p:sp>
      <p:pic>
        <p:nvPicPr>
          <p:cNvPr id="1026" name="Picture 2" descr="Resultado de imagem para Flauta Mágica Moz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580112" cy="5877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3563888" y="350739"/>
            <a:ext cx="558011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 Flauta Mágica de Mozart, referência ao </a:t>
            </a:r>
            <a:r>
              <a:rPr lang="pt-BR" sz="2000" dirty="0" err="1" smtClean="0"/>
              <a:t>Iliminismo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91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88640"/>
            <a:ext cx="3779912" cy="36625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 – Estilo – proposta estética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Leveza (tons pasteis)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Elegância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Decorativa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Dia-a-dia e Natureza morta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Luz</a:t>
            </a:r>
            <a:endParaRPr lang="pt-BR" sz="32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92D050"/>
                </a:solidFill>
              </a:rPr>
              <a:t>Bom Gosto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92D050"/>
                </a:solidFill>
              </a:rPr>
              <a:t>Felicidade Pessoal</a:t>
            </a:r>
          </a:p>
        </p:txBody>
      </p:sp>
      <p:pic>
        <p:nvPicPr>
          <p:cNvPr id="2050" name="Picture 2" descr="Resultado de imagem para obras do rococó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0"/>
            <a:ext cx="5364088" cy="68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36358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Antoine </a:t>
            </a:r>
            <a:r>
              <a:rPr lang="pt-BR" dirty="0" err="1" smtClean="0"/>
              <a:t>Watteau</a:t>
            </a:r>
            <a:r>
              <a:rPr lang="pt-BR" dirty="0" smtClean="0"/>
              <a:t> – 1684-1721</a:t>
            </a:r>
            <a:endParaRPr lang="pt-BR" dirty="0"/>
          </a:p>
        </p:txBody>
      </p:sp>
      <p:pic>
        <p:nvPicPr>
          <p:cNvPr id="307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836712"/>
            <a:ext cx="34198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escala do amor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363589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Jean-Honoré </a:t>
            </a:r>
            <a:r>
              <a:rPr lang="pt-BR" dirty="0" err="1" smtClean="0"/>
              <a:t>Fragonard</a:t>
            </a:r>
            <a:r>
              <a:rPr lang="pt-BR" dirty="0" smtClean="0"/>
              <a:t>– 1732-1806</a:t>
            </a:r>
            <a:endParaRPr lang="pt-BR" dirty="0"/>
          </a:p>
        </p:txBody>
      </p:sp>
      <p:pic>
        <p:nvPicPr>
          <p:cNvPr id="4104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9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980729"/>
            <a:ext cx="24837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balanço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8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1"/>
            <a:ext cx="9144000" cy="51872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Blackadder ITC" panose="04020505051007020D02" pitchFamily="82" charset="0"/>
              </a:rPr>
              <a:t>Arte Barroca</a:t>
            </a:r>
            <a:endParaRPr lang="pt-BR" sz="2800" dirty="0">
              <a:latin typeface="Blackadder ITC" panose="04020505051007020D02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157192"/>
            <a:ext cx="9144000" cy="5787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5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" y="0"/>
            <a:ext cx="9117244" cy="68580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22704" y="6483051"/>
            <a:ext cx="3221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Igreja São Francisco - Salvador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756" y="476672"/>
            <a:ext cx="281705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 – Influência da Missão Francesa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756" y="1556792"/>
            <a:ext cx="28170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2 – Arte Icônica Sacra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756" y="2204864"/>
            <a:ext cx="28170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3 – Influência do Ouro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7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5638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ALEIJADINHO – 1730-1814</a:t>
            </a:r>
          </a:p>
          <a:p>
            <a:pPr algn="ctr"/>
            <a:r>
              <a:rPr lang="pt-BR" dirty="0" smtClean="0"/>
              <a:t>(ANTÔNIO FRANCISCO LISBOA)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484784"/>
            <a:ext cx="356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- Arte Sacra – expressões populares</a:t>
            </a:r>
          </a:p>
          <a:p>
            <a:r>
              <a:rPr lang="pt-BR" dirty="0" smtClean="0"/>
              <a:t> - Pedra-Sabão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7"/>
            <a:ext cx="6156176" cy="44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-23517"/>
            <a:ext cx="7638095" cy="5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9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310"/>
            <a:ext cx="6012160" cy="68426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5310"/>
            <a:ext cx="313184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MESTRE ATAÍDE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980728"/>
            <a:ext cx="313184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 – Madona mulata – traços étnicos</a:t>
            </a:r>
          </a:p>
          <a:p>
            <a:endParaRPr lang="pt-BR" dirty="0"/>
          </a:p>
          <a:p>
            <a:r>
              <a:rPr lang="pt-BR" dirty="0" smtClean="0"/>
              <a:t>2 – Ilusionismo – técnica de perspectiva.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ão joão batista de caravagg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9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004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err="1" smtClean="0"/>
              <a:t>Michelângelo</a:t>
            </a:r>
            <a:r>
              <a:rPr lang="pt-BR" sz="2800" dirty="0" smtClean="0"/>
              <a:t> </a:t>
            </a:r>
            <a:r>
              <a:rPr lang="pt-BR" sz="2800" dirty="0" err="1" smtClean="0"/>
              <a:t>Merisi</a:t>
            </a:r>
            <a:r>
              <a:rPr lang="pt-BR" sz="2800" dirty="0" smtClean="0"/>
              <a:t> da </a:t>
            </a:r>
            <a:r>
              <a:rPr lang="pt-BR" sz="2800" dirty="0" err="1" smtClean="0"/>
              <a:t>Caravaggio</a:t>
            </a:r>
            <a:r>
              <a:rPr lang="pt-BR" sz="2800" dirty="0" smtClean="0"/>
              <a:t> (1571-1610)</a:t>
            </a:r>
            <a:endParaRPr lang="pt-BR" sz="2800" dirty="0"/>
          </a:p>
        </p:txBody>
      </p:sp>
      <p:pic>
        <p:nvPicPr>
          <p:cNvPr id="1028" name="Picture 4" descr="Resultado de imagem para obras de caravagg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" y="1003311"/>
            <a:ext cx="2699257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9791" y="1988840"/>
            <a:ext cx="23042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TENEBRISMO</a:t>
            </a:r>
          </a:p>
          <a:p>
            <a:pPr algn="ctr"/>
            <a:r>
              <a:rPr lang="pt-BR" dirty="0" smtClean="0"/>
              <a:t>PONTOS DE INTERESSE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4047" y="6279646"/>
            <a:ext cx="41293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Salome</a:t>
            </a:r>
            <a:r>
              <a:rPr lang="pt-BR" dirty="0" smtClean="0"/>
              <a:t> com a cabeça de João - 1606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Diego Rodrigues da Silva y </a:t>
            </a:r>
            <a:r>
              <a:rPr lang="pt-BR" sz="2800" dirty="0" err="1" smtClean="0"/>
              <a:t>Velázquez</a:t>
            </a:r>
            <a:r>
              <a:rPr lang="pt-BR" sz="2800" dirty="0" smtClean="0"/>
              <a:t> (1599-1660) </a:t>
            </a:r>
            <a:endParaRPr lang="pt-BR" sz="2800" dirty="0"/>
          </a:p>
        </p:txBody>
      </p:sp>
      <p:pic>
        <p:nvPicPr>
          <p:cNvPr id="2050" name="Picture 2" descr="Resultado de imagem para obras de diego velázque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07"/>
            <a:ext cx="3275856" cy="37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75856" y="2564904"/>
            <a:ext cx="216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IMPRESSÃO DO MOVIMENTO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4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228</Words>
  <Application>Microsoft Office PowerPoint</Application>
  <PresentationFormat>Apresentação na tela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21</cp:revision>
  <dcterms:created xsi:type="dcterms:W3CDTF">2018-10-30T19:12:19Z</dcterms:created>
  <dcterms:modified xsi:type="dcterms:W3CDTF">2019-11-11T16:09:09Z</dcterms:modified>
</cp:coreProperties>
</file>