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74" r:id="rId5"/>
    <p:sldId id="257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21/02/2020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21/02/2020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21/02/2020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21/02/2020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21/02/2020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21/02/2020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21/02/2020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21/02/2020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Atividade: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Leia abaixo um poema de Paulo Leminski e responda à questão: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Não houve sim que eu dissesse</a:t>
            </a:r>
          </a:p>
          <a:p>
            <a:pPr marL="0" indent="0" algn="just">
              <a:buNone/>
            </a:pPr>
            <a:r>
              <a:rPr lang="pt-BR" dirty="0" smtClean="0"/>
              <a:t>Que não fosse o começo</a:t>
            </a:r>
          </a:p>
          <a:p>
            <a:pPr marL="0" indent="0" algn="just">
              <a:buNone/>
            </a:pPr>
            <a:r>
              <a:rPr lang="pt-BR" dirty="0" smtClean="0"/>
              <a:t>De um esse o esse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Um “esse o esse”, pode ser considerado uma variação da norma padrão, pois não encontramos tal uso da língua na gramática. Neste poema, o que essa expressão quer dizer?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4. Admirável mundo novo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/>
              <a:t>e eis Luís Vaz de Camões destarte</a:t>
            </a:r>
          </a:p>
          <a:p>
            <a:pPr marL="0" indent="0">
              <a:buNone/>
            </a:pPr>
            <a:r>
              <a:rPr lang="pt-BR" sz="2400" dirty="0" smtClean="0"/>
              <a:t>por esse estranho estratagema astral</a:t>
            </a:r>
          </a:p>
          <a:p>
            <a:pPr marL="0" indent="0">
              <a:buNone/>
            </a:pPr>
            <a:r>
              <a:rPr lang="pt-BR" sz="2400" dirty="0" smtClean="0"/>
              <a:t>desembarcado sem gibão nem bacamarte</a:t>
            </a:r>
          </a:p>
          <a:p>
            <a:pPr marL="0" indent="0">
              <a:buNone/>
            </a:pPr>
            <a:r>
              <a:rPr lang="pt-BR" sz="2400" dirty="0" smtClean="0"/>
              <a:t>na mui leal cidade de São Sebastião</a:t>
            </a:r>
          </a:p>
          <a:p>
            <a:pPr marL="0" indent="0">
              <a:buNone/>
            </a:pPr>
            <a:r>
              <a:rPr lang="pt-BR" sz="2400" dirty="0" smtClean="0"/>
              <a:t>do Rio de Janeiro</a:t>
            </a:r>
          </a:p>
          <a:p>
            <a:pPr marL="0" indent="0">
              <a:buNone/>
            </a:pPr>
            <a:r>
              <a:rPr lang="pt-BR" sz="2400" dirty="0" smtClean="0"/>
              <a:t>WELCOME: TERRA PAPAGALORUM!</a:t>
            </a:r>
          </a:p>
          <a:p>
            <a:pPr marL="0" indent="0">
              <a:buNone/>
            </a:pPr>
            <a:r>
              <a:rPr lang="pt-BR" sz="2400" dirty="0" smtClean="0"/>
              <a:t>(</a:t>
            </a:r>
            <a:r>
              <a:rPr lang="pt-BR" sz="2400" dirty="0" err="1" smtClean="0"/>
              <a:t>discovered</a:t>
            </a:r>
            <a:r>
              <a:rPr lang="pt-BR" sz="2400" dirty="0" smtClean="0"/>
              <a:t> </a:t>
            </a:r>
            <a:r>
              <a:rPr lang="pt-BR" sz="2400" dirty="0" err="1" smtClean="0"/>
              <a:t>by</a:t>
            </a:r>
            <a:r>
              <a:rPr lang="pt-BR" sz="2400" dirty="0" smtClean="0"/>
              <a:t> </a:t>
            </a:r>
            <a:r>
              <a:rPr lang="pt-BR" sz="2400" dirty="0" err="1" smtClean="0"/>
              <a:t>Gold</a:t>
            </a:r>
            <a:r>
              <a:rPr lang="pt-BR" sz="2400" dirty="0" smtClean="0"/>
              <a:t> </a:t>
            </a:r>
            <a:r>
              <a:rPr lang="pt-BR" sz="2400" dirty="0" err="1" smtClean="0"/>
              <a:t>sake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err="1" smtClean="0"/>
              <a:t>or</a:t>
            </a:r>
            <a:r>
              <a:rPr lang="pt-BR" sz="2400" dirty="0" smtClean="0"/>
              <a:t> </a:t>
            </a:r>
            <a:r>
              <a:rPr lang="pt-BR" sz="2400" dirty="0" err="1" smtClean="0"/>
              <a:t>by</a:t>
            </a:r>
            <a:r>
              <a:rPr lang="pt-BR" sz="2400" dirty="0" smtClean="0"/>
              <a:t> chance </a:t>
            </a:r>
            <a:r>
              <a:rPr lang="pt-BR" sz="2400" dirty="0" err="1" smtClean="0"/>
              <a:t>around</a:t>
            </a:r>
            <a:r>
              <a:rPr lang="pt-BR" sz="2400" dirty="0" smtClean="0"/>
              <a:t> 1500)</a:t>
            </a:r>
          </a:p>
          <a:p>
            <a:pPr marL="0" indent="0">
              <a:buNone/>
            </a:pPr>
            <a:r>
              <a:rPr lang="pt-BR" sz="2400" dirty="0" smtClean="0"/>
              <a:t>ao seu redor em vez dos seres emplumados </a:t>
            </a:r>
          </a:p>
          <a:p>
            <a:pPr marL="0" indent="0">
              <a:buNone/>
            </a:pPr>
            <a:r>
              <a:rPr lang="pt-BR" sz="2400" dirty="0" smtClean="0"/>
              <a:t>com chapéus de penas d’aves</a:t>
            </a:r>
          </a:p>
          <a:p>
            <a:pPr marL="0" indent="0">
              <a:buNone/>
            </a:pPr>
            <a:r>
              <a:rPr lang="pt-BR" sz="2400" dirty="0" smtClean="0"/>
              <a:t>ou </a:t>
            </a:r>
            <a:r>
              <a:rPr lang="pt-BR" sz="2400" dirty="0" err="1" smtClean="0"/>
              <a:t>chunhãs</a:t>
            </a:r>
            <a:r>
              <a:rPr lang="pt-BR" sz="2400" dirty="0" smtClean="0"/>
              <a:t> com as vergonhas saradinhas</a:t>
            </a:r>
          </a:p>
          <a:p>
            <a:pPr marL="0" indent="0">
              <a:buNone/>
            </a:pPr>
            <a:r>
              <a:rPr lang="pt-BR" sz="2400" dirty="0" smtClean="0"/>
              <a:t>as tais </a:t>
            </a:r>
            <a:r>
              <a:rPr lang="pt-BR" sz="2400" dirty="0" err="1" smtClean="0"/>
              <a:t>pin-ups</a:t>
            </a:r>
            <a:r>
              <a:rPr lang="pt-BR" sz="2400" dirty="0" smtClean="0"/>
              <a:t> da Carta do Caminha</a:t>
            </a:r>
            <a:endParaRPr lang="pt-B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404665"/>
            <a:ext cx="83529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/>
                </a:solidFill>
              </a:rPr>
              <a:t>só a selva de strip-teasers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&amp; </a:t>
            </a:r>
            <a:r>
              <a:rPr lang="pt-BR" sz="2800" dirty="0" err="1" smtClean="0">
                <a:solidFill>
                  <a:schemeClr val="tx2"/>
                </a:solidFill>
              </a:rPr>
              <a:t>office-tupinamboys</a:t>
            </a:r>
            <a:endParaRPr lang="pt-BR" sz="2800" dirty="0" smtClean="0">
              <a:solidFill>
                <a:schemeClr val="tx2"/>
              </a:solidFill>
            </a:endParaRPr>
          </a:p>
          <a:p>
            <a:r>
              <a:rPr lang="pt-BR" sz="2800" dirty="0" smtClean="0">
                <a:solidFill>
                  <a:schemeClr val="tx2"/>
                </a:solidFill>
              </a:rPr>
              <a:t>e palácios-espelhos arranha-nuvens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monumentais </a:t>
            </a:r>
            <a:r>
              <a:rPr lang="pt-BR" sz="2800" dirty="0" err="1" smtClean="0">
                <a:solidFill>
                  <a:schemeClr val="tx2"/>
                </a:solidFill>
              </a:rPr>
              <a:t>taj-mahais</a:t>
            </a:r>
            <a:r>
              <a:rPr lang="pt-BR" sz="2800" dirty="0" smtClean="0">
                <a:solidFill>
                  <a:schemeClr val="tx2"/>
                </a:solidFill>
              </a:rPr>
              <a:t> os paços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principescos dos países de lenda:</a:t>
            </a:r>
          </a:p>
          <a:p>
            <a:r>
              <a:rPr lang="pt-BR" sz="2800" dirty="0" err="1" smtClean="0">
                <a:solidFill>
                  <a:schemeClr val="tx2"/>
                </a:solidFill>
              </a:rPr>
              <a:t>delenda</a:t>
            </a:r>
            <a:r>
              <a:rPr lang="pt-BR" sz="2800" dirty="0" smtClean="0">
                <a:solidFill>
                  <a:schemeClr val="tx2"/>
                </a:solidFill>
              </a:rPr>
              <a:t> Cartago Pago-Pago os pagodes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do Grão-turco e do </a:t>
            </a:r>
            <a:r>
              <a:rPr lang="pt-BR" sz="2800" dirty="0" err="1" smtClean="0">
                <a:solidFill>
                  <a:schemeClr val="tx2"/>
                </a:solidFill>
              </a:rPr>
              <a:t>Soldão</a:t>
            </a:r>
            <a:r>
              <a:rPr lang="pt-BR" sz="2800" dirty="0" smtClean="0">
                <a:solidFill>
                  <a:schemeClr val="tx2"/>
                </a:solidFill>
              </a:rPr>
              <a:t> de </a:t>
            </a:r>
            <a:r>
              <a:rPr lang="pt-BR" sz="2800" dirty="0" err="1" smtClean="0">
                <a:solidFill>
                  <a:schemeClr val="tx2"/>
                </a:solidFill>
              </a:rPr>
              <a:t>Babylonia</a:t>
            </a:r>
            <a:endParaRPr lang="pt-BR" sz="2800" dirty="0" smtClean="0">
              <a:solidFill>
                <a:schemeClr val="tx2"/>
              </a:solidFill>
            </a:endParaRPr>
          </a:p>
          <a:p>
            <a:endParaRPr lang="pt-BR" sz="2800" dirty="0" smtClean="0">
              <a:solidFill>
                <a:schemeClr val="tx2"/>
              </a:solidFill>
            </a:endParaRPr>
          </a:p>
          <a:p>
            <a:r>
              <a:rPr lang="pt-BR" sz="2800" dirty="0" smtClean="0">
                <a:solidFill>
                  <a:schemeClr val="tx2"/>
                </a:solidFill>
              </a:rPr>
              <a:t>como ninguém faça menção de cortesia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então Luís Vaz de despe do penacho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e lança-se aos pés do office-boy </a:t>
            </a:r>
            <a:r>
              <a:rPr lang="pt-BR" sz="2800" dirty="0" err="1" smtClean="0">
                <a:solidFill>
                  <a:schemeClr val="tx2"/>
                </a:solidFill>
              </a:rPr>
              <a:t>Body</a:t>
            </a:r>
            <a:r>
              <a:rPr lang="pt-BR" sz="2800" dirty="0" smtClean="0">
                <a:solidFill>
                  <a:schemeClr val="tx2"/>
                </a:solidFill>
              </a:rPr>
              <a:t> Preto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aliás Mazinho Frango de Macumba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o </a:t>
            </a:r>
            <a:r>
              <a:rPr lang="pt-BR" sz="2800" dirty="0" err="1" smtClean="0">
                <a:solidFill>
                  <a:schemeClr val="tx2"/>
                </a:solidFill>
              </a:rPr>
              <a:t>m.c.</a:t>
            </a:r>
            <a:r>
              <a:rPr lang="pt-BR" sz="2800" dirty="0" smtClean="0">
                <a:solidFill>
                  <a:schemeClr val="tx2"/>
                </a:solidFill>
              </a:rPr>
              <a:t> do baile </a:t>
            </a:r>
            <a:r>
              <a:rPr lang="pt-BR" sz="2800" dirty="0" err="1" smtClean="0">
                <a:solidFill>
                  <a:schemeClr val="tx2"/>
                </a:solidFill>
              </a:rPr>
              <a:t>funk</a:t>
            </a:r>
            <a:r>
              <a:rPr lang="pt-BR" sz="2800" dirty="0" smtClean="0">
                <a:solidFill>
                  <a:schemeClr val="tx2"/>
                </a:solidFill>
              </a:rPr>
              <a:t> do </a:t>
            </a:r>
            <a:r>
              <a:rPr lang="pt-BR" sz="2800" dirty="0" err="1" smtClean="0">
                <a:solidFill>
                  <a:schemeClr val="tx2"/>
                </a:solidFill>
              </a:rPr>
              <a:t>Borel</a:t>
            </a:r>
            <a:r>
              <a:rPr lang="pt-BR" sz="2800" dirty="0" smtClean="0">
                <a:solidFill>
                  <a:schemeClr val="tx2"/>
                </a:solidFill>
              </a:rPr>
              <a:t>:</a:t>
            </a:r>
          </a:p>
          <a:p>
            <a:endParaRPr lang="pt-BR" sz="2800" dirty="0" smtClean="0">
              <a:solidFill>
                <a:schemeClr val="tx2"/>
              </a:solidFill>
            </a:endParaRPr>
          </a:p>
          <a:p>
            <a:endParaRPr lang="pt-B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3137"/>
            <a:ext cx="835292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tx2"/>
                </a:solidFill>
              </a:rPr>
              <a:t>CAMÕES:</a:t>
            </a:r>
          </a:p>
          <a:p>
            <a:r>
              <a:rPr lang="pt-BR" sz="2200" dirty="0" smtClean="0">
                <a:solidFill>
                  <a:schemeClr val="tx2"/>
                </a:solidFill>
              </a:rPr>
              <a:t>Ó indígena, será que, a despeito de tuas feições foscas, falas o idioma da brava gente lusitana?</a:t>
            </a:r>
          </a:p>
          <a:p>
            <a:r>
              <a:rPr lang="pt-BR" sz="2200" dirty="0" smtClean="0">
                <a:solidFill>
                  <a:schemeClr val="tx2"/>
                </a:solidFill>
              </a:rPr>
              <a:t>BODY:</a:t>
            </a:r>
          </a:p>
          <a:p>
            <a:r>
              <a:rPr lang="pt-BR" sz="2200" dirty="0" err="1" smtClean="0">
                <a:solidFill>
                  <a:schemeClr val="tx2"/>
                </a:solidFill>
              </a:rPr>
              <a:t>Sarta</a:t>
            </a:r>
            <a:r>
              <a:rPr lang="pt-BR" sz="2200" dirty="0" smtClean="0">
                <a:solidFill>
                  <a:schemeClr val="tx2"/>
                </a:solidFill>
              </a:rPr>
              <a:t> fora, </a:t>
            </a:r>
            <a:r>
              <a:rPr lang="pt-BR" sz="2200" dirty="0" err="1" smtClean="0">
                <a:solidFill>
                  <a:schemeClr val="tx2"/>
                </a:solidFill>
              </a:rPr>
              <a:t>borther</a:t>
            </a:r>
            <a:r>
              <a:rPr lang="pt-BR" sz="2200" dirty="0" smtClean="0">
                <a:solidFill>
                  <a:schemeClr val="tx2"/>
                </a:solidFill>
              </a:rPr>
              <a:t>! Indígena e </a:t>
            </a:r>
            <a:r>
              <a:rPr lang="pt-BR" sz="2200" dirty="0" err="1" smtClean="0">
                <a:solidFill>
                  <a:schemeClr val="tx2"/>
                </a:solidFill>
              </a:rPr>
              <a:t>indioma</a:t>
            </a:r>
            <a:r>
              <a:rPr lang="pt-BR" sz="2200" dirty="0" smtClean="0">
                <a:solidFill>
                  <a:schemeClr val="tx2"/>
                </a:solidFill>
              </a:rPr>
              <a:t> é o </a:t>
            </a:r>
            <a:r>
              <a:rPr lang="pt-BR" sz="2200" dirty="0" err="1" smtClean="0">
                <a:solidFill>
                  <a:schemeClr val="tx2"/>
                </a:solidFill>
              </a:rPr>
              <a:t>emcambau</a:t>
            </a:r>
            <a:r>
              <a:rPr lang="pt-BR" sz="2200" dirty="0" smtClean="0">
                <a:solidFill>
                  <a:schemeClr val="tx2"/>
                </a:solidFill>
              </a:rPr>
              <a:t>!</a:t>
            </a:r>
          </a:p>
          <a:p>
            <a:r>
              <a:rPr lang="pt-BR" sz="2200" dirty="0" smtClean="0">
                <a:solidFill>
                  <a:schemeClr val="tx2"/>
                </a:solidFill>
              </a:rPr>
              <a:t>CAMÕES:</a:t>
            </a:r>
          </a:p>
          <a:p>
            <a:r>
              <a:rPr lang="pt-BR" sz="2200" dirty="0" smtClean="0">
                <a:solidFill>
                  <a:schemeClr val="tx2"/>
                </a:solidFill>
              </a:rPr>
              <a:t>Perdoa-me, indígena, mas eu te suplico que me digas: acaso o senhor desses palácios resplandecentes não será o </a:t>
            </a:r>
            <a:r>
              <a:rPr lang="pt-BR" sz="2200" dirty="0" err="1" smtClean="0">
                <a:solidFill>
                  <a:schemeClr val="tx2"/>
                </a:solidFill>
              </a:rPr>
              <a:t>Samorim</a:t>
            </a:r>
            <a:r>
              <a:rPr lang="pt-BR" sz="2200" dirty="0" smtClean="0">
                <a:solidFill>
                  <a:schemeClr val="tx2"/>
                </a:solidFill>
              </a:rPr>
              <a:t> de </a:t>
            </a:r>
            <a:r>
              <a:rPr lang="pt-BR" sz="2200" dirty="0" err="1" smtClean="0">
                <a:solidFill>
                  <a:schemeClr val="tx2"/>
                </a:solidFill>
              </a:rPr>
              <a:t>Calicut</a:t>
            </a:r>
            <a:r>
              <a:rPr lang="pt-BR" sz="2200" dirty="0" smtClean="0">
                <a:solidFill>
                  <a:schemeClr val="tx2"/>
                </a:solidFill>
              </a:rPr>
              <a:t>?</a:t>
            </a:r>
          </a:p>
          <a:p>
            <a:r>
              <a:rPr lang="pt-BR" sz="2200" dirty="0" smtClean="0">
                <a:solidFill>
                  <a:schemeClr val="tx2"/>
                </a:solidFill>
              </a:rPr>
              <a:t>BODY:</a:t>
            </a:r>
          </a:p>
          <a:p>
            <a:r>
              <a:rPr lang="pt-BR" sz="2200" dirty="0" smtClean="0">
                <a:solidFill>
                  <a:schemeClr val="tx2"/>
                </a:solidFill>
              </a:rPr>
              <a:t>Não sei de seu Amorim nem de </a:t>
            </a:r>
            <a:r>
              <a:rPr lang="pt-BR" sz="2200" dirty="0" err="1" smtClean="0">
                <a:solidFill>
                  <a:schemeClr val="tx2"/>
                </a:solidFill>
              </a:rPr>
              <a:t>mané</a:t>
            </a:r>
            <a:r>
              <a:rPr lang="pt-BR" sz="2200" dirty="0" smtClean="0">
                <a:solidFill>
                  <a:schemeClr val="tx2"/>
                </a:solidFill>
              </a:rPr>
              <a:t> Amorim, brother.</a:t>
            </a:r>
          </a:p>
          <a:p>
            <a:r>
              <a:rPr lang="pt-BR" sz="2200" dirty="0" smtClean="0">
                <a:solidFill>
                  <a:schemeClr val="tx2"/>
                </a:solidFill>
              </a:rPr>
              <a:t>CAMÕES:</a:t>
            </a:r>
          </a:p>
          <a:p>
            <a:r>
              <a:rPr lang="pt-BR" sz="2200" dirty="0" smtClean="0">
                <a:solidFill>
                  <a:schemeClr val="tx2"/>
                </a:solidFill>
              </a:rPr>
              <a:t>Ó silvícola, segundo as medições do astrolábio, por um estranho estratagema astral, encontro-me a Este de Tordesilhas, nos domínios de </a:t>
            </a:r>
            <a:r>
              <a:rPr lang="pt-BR" sz="2200" dirty="0" err="1" smtClean="0">
                <a:solidFill>
                  <a:schemeClr val="tx2"/>
                </a:solidFill>
              </a:rPr>
              <a:t>el-rei</a:t>
            </a:r>
            <a:r>
              <a:rPr lang="pt-BR" sz="2200" dirty="0" smtClean="0">
                <a:solidFill>
                  <a:schemeClr val="tx2"/>
                </a:solidFill>
              </a:rPr>
              <a:t> de Portugal. Acaso será esta a terra dos brasis?</a:t>
            </a:r>
          </a:p>
          <a:p>
            <a:r>
              <a:rPr lang="pt-BR" sz="2200" dirty="0" smtClean="0">
                <a:solidFill>
                  <a:schemeClr val="tx2"/>
                </a:solidFill>
              </a:rPr>
              <a:t>BODY:</a:t>
            </a:r>
          </a:p>
          <a:p>
            <a:r>
              <a:rPr lang="pt-BR" sz="2200" dirty="0" smtClean="0">
                <a:solidFill>
                  <a:schemeClr val="tx2"/>
                </a:solidFill>
              </a:rPr>
              <a:t>Não tem brasis, brother. Só tem um Brasil só. Os outros, se tinha, neguinho já roubou. </a:t>
            </a:r>
            <a:endParaRPr lang="pt-BR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7. </a:t>
            </a:r>
            <a:r>
              <a:rPr lang="pt-BR" dirty="0" err="1" smtClean="0"/>
              <a:t>Panglossário</a:t>
            </a:r>
            <a:r>
              <a:rPr lang="pt-BR" dirty="0" smtClean="0"/>
              <a:t> do novo mundo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/>
              <a:t>como lhe doesse fundo a dor de amor</a:t>
            </a:r>
          </a:p>
          <a:p>
            <a:pPr marL="0" indent="0">
              <a:buNone/>
            </a:pPr>
            <a:r>
              <a:rPr lang="pt-BR" dirty="0" smtClean="0"/>
              <a:t>e o mundo ao seu redor se demolisse</a:t>
            </a:r>
          </a:p>
          <a:p>
            <a:pPr marL="0" indent="0">
              <a:buNone/>
            </a:pPr>
            <a:r>
              <a:rPr lang="pt-BR" dirty="0" smtClean="0"/>
              <a:t>refugiou-se em seu reino de amador</a:t>
            </a:r>
          </a:p>
          <a:p>
            <a:pPr marL="0" indent="0">
              <a:buNone/>
            </a:pPr>
            <a:r>
              <a:rPr lang="pt-BR" dirty="0" smtClean="0"/>
              <a:t>de amares nunca dantes navegados</a:t>
            </a:r>
          </a:p>
          <a:p>
            <a:pPr marL="0" indent="0">
              <a:buNone/>
            </a:pPr>
            <a:r>
              <a:rPr lang="pt-BR" dirty="0" smtClean="0"/>
              <a:t>observador das coisas naturais</a:t>
            </a:r>
          </a:p>
          <a:p>
            <a:pPr marL="0" indent="0">
              <a:buNone/>
            </a:pPr>
            <a:r>
              <a:rPr lang="pt-BR" dirty="0" smtClean="0"/>
              <a:t>(a rosa, por exemplo, em seu esporte</a:t>
            </a:r>
          </a:p>
          <a:p>
            <a:pPr marL="0" indent="0">
              <a:buNone/>
            </a:pPr>
            <a:r>
              <a:rPr lang="pt-BR" dirty="0" smtClean="0"/>
              <a:t>de coisa que se insurge contra a morte)</a:t>
            </a:r>
          </a:p>
          <a:p>
            <a:pPr marL="0" indent="0">
              <a:buNone/>
            </a:pPr>
            <a:r>
              <a:rPr lang="pt-BR" dirty="0" smtClean="0"/>
              <a:t>e registrou fenômenos e fatos</a:t>
            </a:r>
          </a:p>
          <a:p>
            <a:pPr marL="0" indent="0">
              <a:buNone/>
            </a:pPr>
            <a:r>
              <a:rPr lang="pt-BR" dirty="0" smtClean="0"/>
              <a:t>e espalhafatos desse Novo Mundo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>
                <a:solidFill>
                  <a:schemeClr val="tx2"/>
                </a:solidFill>
              </a:rPr>
              <a:t>o travesti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uns seres desconformes à natura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sendo a um só tempo criaturas fêmeas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porém aparelhadas como machos;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em suma, anfíbios (cf. os mencionados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na </a:t>
            </a:r>
            <a:r>
              <a:rPr lang="pt-BR" sz="2400" dirty="0" err="1" smtClean="0">
                <a:solidFill>
                  <a:schemeClr val="tx2"/>
                </a:solidFill>
              </a:rPr>
              <a:t>Saturnália</a:t>
            </a:r>
            <a:r>
              <a:rPr lang="pt-BR" sz="2400" dirty="0" smtClean="0">
                <a:solidFill>
                  <a:schemeClr val="tx2"/>
                </a:solidFill>
              </a:rPr>
              <a:t> e na comédia grega,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v. </a:t>
            </a:r>
            <a:r>
              <a:rPr lang="pt-BR" sz="2400" dirty="0" err="1" smtClean="0">
                <a:solidFill>
                  <a:schemeClr val="tx2"/>
                </a:solidFill>
              </a:rPr>
              <a:t>Macróbius</a:t>
            </a:r>
            <a:r>
              <a:rPr lang="pt-BR" sz="2400" dirty="0" smtClean="0">
                <a:solidFill>
                  <a:schemeClr val="tx2"/>
                </a:solidFill>
              </a:rPr>
              <a:t>, Aristófanes etc.)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aqui, no entanto, tais apoteoses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do </a:t>
            </a:r>
            <a:r>
              <a:rPr lang="pt-BR" sz="2400" dirty="0" err="1" smtClean="0">
                <a:solidFill>
                  <a:schemeClr val="tx2"/>
                </a:solidFill>
              </a:rPr>
              <a:t>contra-senso</a:t>
            </a:r>
            <a:r>
              <a:rPr lang="pt-BR" sz="2400" dirty="0" smtClean="0">
                <a:solidFill>
                  <a:schemeClr val="tx2"/>
                </a:solidFill>
              </a:rPr>
              <a:t> são divinizadas;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e esses seres mesclados se comprazem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em tais cerimoniais de </a:t>
            </a:r>
            <a:r>
              <a:rPr lang="pt-BR" sz="2400" dirty="0" err="1" smtClean="0">
                <a:solidFill>
                  <a:schemeClr val="tx2"/>
                </a:solidFill>
              </a:rPr>
              <a:t>umbiguidade</a:t>
            </a:r>
            <a:endParaRPr lang="pt-BR" sz="2400" dirty="0" smtClean="0">
              <a:solidFill>
                <a:schemeClr val="tx2"/>
              </a:solidFill>
            </a:endParaRPr>
          </a:p>
          <a:p>
            <a:r>
              <a:rPr lang="pt-BR" sz="2400" dirty="0" smtClean="0">
                <a:solidFill>
                  <a:schemeClr val="tx2"/>
                </a:solidFill>
              </a:rPr>
              <a:t>(se me permitem sugerir o neologismo)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que os machos seus fregueses se desvairam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por conhecê-los no sentido bíblico,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assim como Jacó fez com Raquel, 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e de outros modos mais extravagantes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que por pudor não hei de publicar</a:t>
            </a:r>
            <a:endParaRPr lang="pt-B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 smtClean="0"/>
              <a:t>o aeroplano</a:t>
            </a:r>
          </a:p>
          <a:p>
            <a:r>
              <a:rPr lang="pt-BR" sz="2800" dirty="0" smtClean="0"/>
              <a:t>engenho que navega pelos ares</a:t>
            </a:r>
          </a:p>
          <a:p>
            <a:r>
              <a:rPr lang="pt-BR" sz="2800" dirty="0" smtClean="0"/>
              <a:t>e é dotado de asas que não bate</a:t>
            </a:r>
          </a:p>
          <a:p>
            <a:r>
              <a:rPr lang="pt-BR" sz="2800" dirty="0" smtClean="0"/>
              <a:t>talvez por contrariar os demais pássaros</a:t>
            </a:r>
          </a:p>
          <a:p>
            <a:r>
              <a:rPr lang="pt-BR" sz="2800" dirty="0" smtClean="0"/>
              <a:t>e o cânone inconstante da Mecânica</a:t>
            </a:r>
          </a:p>
          <a:p>
            <a:r>
              <a:rPr lang="pt-BR" sz="2800" dirty="0" smtClean="0"/>
              <a:t>(decerto existe tanto quanto os peixes</a:t>
            </a:r>
          </a:p>
          <a:p>
            <a:r>
              <a:rPr lang="pt-BR" sz="2800" dirty="0" smtClean="0"/>
              <a:t>e outras criaturas pouco acreditáveis</a:t>
            </a:r>
          </a:p>
          <a:p>
            <a:r>
              <a:rPr lang="pt-BR" sz="2800" dirty="0" smtClean="0"/>
              <a:t>catalogadas por Fernão Mendes Pinto</a:t>
            </a:r>
          </a:p>
          <a:p>
            <a:r>
              <a:rPr lang="pt-BR" sz="2800" dirty="0" smtClean="0"/>
              <a:t>em falso périplo por terras d’África)</a:t>
            </a:r>
          </a:p>
          <a:p>
            <a:r>
              <a:rPr lang="pt-BR" sz="2800" dirty="0" smtClean="0"/>
              <a:t>[...]</a:t>
            </a:r>
            <a:endParaRPr lang="pt-BR" sz="2800" dirty="0"/>
          </a:p>
        </p:txBody>
      </p:sp>
      <p:pic>
        <p:nvPicPr>
          <p:cNvPr id="1026" name="Picture 2" descr="Resultado de imagem para avião png"/>
          <p:cNvPicPr>
            <a:picLocks noChangeAspect="1" noChangeArrowheads="1"/>
          </p:cNvPicPr>
          <p:nvPr/>
        </p:nvPicPr>
        <p:blipFill>
          <a:blip r:embed="rId2" cstate="print"/>
          <a:srcRect t="9450" b="13230"/>
          <a:stretch>
            <a:fillRect/>
          </a:stretch>
        </p:blipFill>
        <p:spPr bwMode="auto">
          <a:xfrm>
            <a:off x="683568" y="4270530"/>
            <a:ext cx="2857500" cy="220942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915816" y="5733256"/>
            <a:ext cx="2706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 smtClean="0"/>
              <a:t>aeroplano: avião no </a:t>
            </a:r>
          </a:p>
          <a:p>
            <a:r>
              <a:rPr lang="pt-BR" sz="2000" i="1" dirty="0" smtClean="0"/>
              <a:t>português de Portugal</a:t>
            </a:r>
            <a:endParaRPr lang="pt-BR" sz="20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7693"/>
            <a:ext cx="84249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porém Luís Vaz, quando atravessa a praça,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é colhido por um desses dragões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ou bestas que se movem só por si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chamados automóveis;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colhido pela besta cai ao chão;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e eis que das entranhas do dragão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aflora um fariseu enfarpelado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envolto numa espécie de armadura: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o Executivo de Bom Coração</a:t>
            </a: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r>
              <a:rPr lang="pt-BR" sz="2400" dirty="0" err="1" smtClean="0">
                <a:solidFill>
                  <a:schemeClr val="tx2"/>
                </a:solidFill>
              </a:rPr>
              <a:t>E.B.C.</a:t>
            </a:r>
            <a:r>
              <a:rPr lang="pt-BR" sz="2400" dirty="0" smtClean="0">
                <a:solidFill>
                  <a:schemeClr val="tx2"/>
                </a:solidFill>
              </a:rPr>
              <a:t>: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Ó seu babaca filho de uma puta! Como é que sacoleja essa carcaça escrota na frente do meu carro?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CAMÕES: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Desculpai-me, senhor. Perdão, perdão porque hei pecado. Dei causa que a fortuna castigasse as minhas mal fundadas esperanças.</a:t>
            </a:r>
          </a:p>
          <a:p>
            <a:endParaRPr lang="pt-B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chemeClr val="tx2"/>
                </a:solidFill>
              </a:rPr>
              <a:t>E.B.C.</a:t>
            </a:r>
            <a:r>
              <a:rPr lang="pt-BR" sz="2400" dirty="0" smtClean="0">
                <a:solidFill>
                  <a:schemeClr val="tx2"/>
                </a:solidFill>
              </a:rPr>
              <a:t>: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Onde é que um pé-rapado igual a você aprendeu a falar assim? Quem te ensinou essa lábia de ladrão de camelos?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CAMÕES: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Ninguém, senhor. Aprendi às minhas próprias expensas.</a:t>
            </a:r>
          </a:p>
          <a:p>
            <a:r>
              <a:rPr lang="pt-BR" sz="2400" dirty="0" err="1" smtClean="0">
                <a:solidFill>
                  <a:schemeClr val="tx2"/>
                </a:solidFill>
              </a:rPr>
              <a:t>E.B.C.</a:t>
            </a:r>
            <a:r>
              <a:rPr lang="pt-BR" sz="2400" dirty="0" smtClean="0">
                <a:solidFill>
                  <a:schemeClr val="tx2"/>
                </a:solidFill>
              </a:rPr>
              <a:t>: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No cu, pardal. Quem começa a falar bonito, é porque quer botar no nosso </a:t>
            </a:r>
            <a:r>
              <a:rPr lang="pt-BR" sz="2400" dirty="0" err="1" smtClean="0">
                <a:solidFill>
                  <a:schemeClr val="tx2"/>
                </a:solidFill>
              </a:rPr>
              <a:t>brioco</a:t>
            </a:r>
            <a:r>
              <a:rPr lang="pt-BR" sz="2400" dirty="0" smtClean="0">
                <a:solidFill>
                  <a:schemeClr val="tx2"/>
                </a:solidFill>
              </a:rPr>
              <a:t>. Você deve ser advogado.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CAMÕES: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Infelizmente não, senhor. Não quiseram os fados que eu tivesse tal privilégio. Não tenho cabedais nem valimento.</a:t>
            </a:r>
          </a:p>
          <a:p>
            <a:r>
              <a:rPr lang="pt-BR" sz="2400" dirty="0" err="1" smtClean="0">
                <a:solidFill>
                  <a:schemeClr val="tx2"/>
                </a:solidFill>
              </a:rPr>
              <a:t>E.B.C.</a:t>
            </a:r>
            <a:r>
              <a:rPr lang="pt-BR" sz="2400" dirty="0" smtClean="0">
                <a:solidFill>
                  <a:schemeClr val="tx2"/>
                </a:solidFill>
              </a:rPr>
              <a:t>: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Toma. Toma essa grana pra não encher mais o meu saco. E </a:t>
            </a:r>
            <a:r>
              <a:rPr lang="pt-BR" sz="2400" dirty="0" err="1" smtClean="0">
                <a:solidFill>
                  <a:schemeClr val="tx2"/>
                </a:solidFill>
              </a:rPr>
              <a:t>bye-bye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</a:p>
          <a:p>
            <a:endParaRPr lang="pt-BR" sz="2400" dirty="0" smtClean="0">
              <a:solidFill>
                <a:schemeClr val="tx2"/>
              </a:solidFill>
            </a:endParaRPr>
          </a:p>
          <a:p>
            <a:r>
              <a:rPr lang="pt-BR" sz="2400" dirty="0" smtClean="0">
                <a:solidFill>
                  <a:schemeClr val="tx2"/>
                </a:solidFill>
              </a:rPr>
              <a:t>e assim dizendo o Executivo se mandou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dentro de seu dragão </a:t>
            </a:r>
            <a:r>
              <a:rPr lang="pt-BR" sz="2400" dirty="0" err="1" smtClean="0">
                <a:solidFill>
                  <a:schemeClr val="tx2"/>
                </a:solidFill>
              </a:rPr>
              <a:t>made</a:t>
            </a:r>
            <a:r>
              <a:rPr lang="pt-BR" sz="2400" dirty="0" smtClean="0">
                <a:solidFill>
                  <a:schemeClr val="tx2"/>
                </a:solidFill>
              </a:rPr>
              <a:t> in </a:t>
            </a:r>
            <a:r>
              <a:rPr lang="pt-BR" sz="2400" dirty="0" err="1" smtClean="0">
                <a:solidFill>
                  <a:schemeClr val="tx2"/>
                </a:solidFill>
              </a:rPr>
              <a:t>Japan</a:t>
            </a:r>
            <a:endParaRPr lang="pt-B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11. Carta a </a:t>
            </a:r>
            <a:r>
              <a:rPr lang="pt-BR" dirty="0" err="1" smtClean="0"/>
              <a:t>lisboa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no princípio estranhei o idioma</a:t>
            </a:r>
          </a:p>
          <a:p>
            <a:pPr marL="0" indent="0">
              <a:buNone/>
            </a:pPr>
            <a:r>
              <a:rPr lang="pt-BR" dirty="0" smtClean="0"/>
              <a:t>julguei que cá, na terra dos brasis,</a:t>
            </a:r>
          </a:p>
          <a:p>
            <a:pPr marL="0" indent="0">
              <a:buNone/>
            </a:pPr>
            <a:r>
              <a:rPr lang="pt-BR" dirty="0" smtClean="0"/>
              <a:t>falava-se a língua de </a:t>
            </a:r>
            <a:r>
              <a:rPr lang="pt-BR" dirty="0" err="1" smtClean="0"/>
              <a:t>Calecut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 smtClean="0"/>
              <a:t>fui decifrando aos poucos a plumagem</a:t>
            </a:r>
          </a:p>
          <a:p>
            <a:pPr marL="0" indent="0">
              <a:buNone/>
            </a:pPr>
            <a:r>
              <a:rPr lang="pt-BR" dirty="0" smtClean="0"/>
              <a:t>dessa rara feição do português</a:t>
            </a:r>
          </a:p>
          <a:p>
            <a:pPr marL="0" indent="0">
              <a:buNone/>
            </a:pPr>
            <a:r>
              <a:rPr lang="pt-BR" dirty="0" smtClean="0"/>
              <a:t>que se pratica aqui nestes confins,</a:t>
            </a:r>
          </a:p>
          <a:p>
            <a:pPr marL="0" indent="0">
              <a:buNone/>
            </a:pPr>
            <a:r>
              <a:rPr lang="pt-BR" dirty="0" smtClean="0"/>
              <a:t>cheia de estranhas pompas e </a:t>
            </a:r>
            <a:r>
              <a:rPr lang="pt-BR" dirty="0" err="1" smtClean="0"/>
              <a:t>ouropéis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2656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/>
                </a:solidFill>
              </a:rPr>
              <a:t>hoje domino a língua dos nativos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e sou capaz de cometer poemas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como se fora nato nestes trópicos</a:t>
            </a:r>
          </a:p>
          <a:p>
            <a:pPr>
              <a:buFontTx/>
              <a:buChar char="-"/>
            </a:pPr>
            <a:r>
              <a:rPr lang="pt-BR" sz="2800" dirty="0" smtClean="0">
                <a:solidFill>
                  <a:schemeClr val="tx2"/>
                </a:solidFill>
              </a:rPr>
              <a:t> e os tenho cometido em catadupas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por amor das moçoilas cá da terra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mui superiores às </a:t>
            </a:r>
            <a:r>
              <a:rPr lang="pt-BR" sz="2800" dirty="0" err="1" smtClean="0">
                <a:solidFill>
                  <a:schemeClr val="tx2"/>
                </a:solidFill>
              </a:rPr>
              <a:t>cachopas</a:t>
            </a:r>
            <a:r>
              <a:rPr lang="pt-BR" sz="2800" dirty="0" smtClean="0">
                <a:solidFill>
                  <a:schemeClr val="tx2"/>
                </a:solidFill>
              </a:rPr>
              <a:t> do Oriente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(que, quando lusas, caem de maduras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conforme vos contei noutras epístolas,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oh por que fez a humana natureza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entre os nascidos tanta diferença?)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ó céus, que raparigas formidáveis</a:t>
            </a:r>
          </a:p>
          <a:p>
            <a:r>
              <a:rPr lang="pt-BR" sz="2800" dirty="0" smtClean="0">
                <a:solidFill>
                  <a:schemeClr val="tx2"/>
                </a:solidFill>
              </a:rPr>
              <a:t>hei conhecido cá nos </a:t>
            </a:r>
            <a:r>
              <a:rPr lang="pt-BR" sz="2800" dirty="0" err="1" smtClean="0">
                <a:solidFill>
                  <a:schemeClr val="tx2"/>
                </a:solidFill>
              </a:rPr>
              <a:t>cus-do-judas</a:t>
            </a:r>
            <a:r>
              <a:rPr lang="pt-BR" sz="2800" dirty="0" smtClean="0">
                <a:solidFill>
                  <a:schemeClr val="tx2"/>
                </a:solidFill>
              </a:rPr>
              <a:t>!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27650" name="Picture 2" descr="Resultado de imagem para camões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149080"/>
            <a:ext cx="2057400" cy="205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Resposta: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Não houve sim que eu dissesse</a:t>
            </a:r>
          </a:p>
          <a:p>
            <a:pPr marL="0" indent="0" algn="just">
              <a:buNone/>
            </a:pPr>
            <a:r>
              <a:rPr lang="pt-BR" dirty="0" smtClean="0"/>
              <a:t>Que não fosse o começo</a:t>
            </a:r>
          </a:p>
          <a:p>
            <a:pPr marL="0" indent="0" algn="just">
              <a:buNone/>
            </a:pPr>
            <a:r>
              <a:rPr lang="pt-BR" dirty="0" smtClean="0"/>
              <a:t>De um esse o esse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pt-BR" dirty="0" smtClean="0"/>
              <a:t>“Dizer sim” pode estar associado a enfrentar situações novas, sair da zona de conforto, o que, eventualmente, pode levar a contratempos e desafios.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475656" y="3140968"/>
            <a:ext cx="2016224" cy="432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475656" y="3573016"/>
            <a:ext cx="18598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S.O.</a:t>
            </a:r>
            <a:r>
              <a:rPr lang="pt-B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pt-B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Língua, história e </a:t>
            </a:r>
            <a:r>
              <a:rPr lang="pt-BR" dirty="0" smtClean="0"/>
              <a:t>literatura</a:t>
            </a:r>
            <a:br>
              <a:rPr lang="pt-BR" dirty="0" smtClean="0"/>
            </a:br>
            <a:r>
              <a:rPr lang="pt-BR" sz="1800" dirty="0" err="1" smtClean="0"/>
              <a:t>PROFª</a:t>
            </a:r>
            <a:r>
              <a:rPr lang="pt-BR" sz="1800" dirty="0" smtClean="0"/>
              <a:t>. MAYARA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O que tudo isso tem a ver?</a:t>
            </a:r>
            <a:endParaRPr lang="pt-BR" dirty="0"/>
          </a:p>
        </p:txBody>
      </p:sp>
      <p:pic>
        <p:nvPicPr>
          <p:cNvPr id="16386" name="Picture 2" descr="Resultado de imagem para literatur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956376" cy="398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Língua portuguesa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Atualmente, o português é língua oficial de oito países: Portugal, Brasil, Angola, Moçambique, Guiné-Bissau, Cabo Verde, São Tomé e Príncipe, Timor Leste;</a:t>
            </a:r>
          </a:p>
          <a:p>
            <a:pPr algn="just"/>
            <a:r>
              <a:rPr lang="pt-BR" dirty="0" smtClean="0"/>
              <a:t>Português é falado por cerca de 250 milhões de pessoas no mundo;</a:t>
            </a:r>
          </a:p>
          <a:p>
            <a:pPr algn="just"/>
            <a:r>
              <a:rPr lang="pt-BR" dirty="0" smtClean="0"/>
              <a:t>As principais línguas neolatinas são: português, espanhol, catalão, italiano, francês e romeno.</a:t>
            </a:r>
            <a:endParaRPr lang="pt-BR" dirty="0"/>
          </a:p>
        </p:txBody>
      </p:sp>
      <p:pic>
        <p:nvPicPr>
          <p:cNvPr id="1026" name="Picture 2" descr="Resultado de imagem para brasil bandeir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517232"/>
            <a:ext cx="1118695" cy="1114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Evocação do recife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[...]</a:t>
            </a:r>
          </a:p>
          <a:p>
            <a:pPr marL="0" indent="0">
              <a:buNone/>
            </a:pPr>
            <a:r>
              <a:rPr lang="pt-BR" dirty="0" smtClean="0"/>
              <a:t>A vida não me chegava pelos jornais nem pelos livros</a:t>
            </a:r>
            <a:br>
              <a:rPr lang="pt-BR" dirty="0" smtClean="0"/>
            </a:br>
            <a:r>
              <a:rPr lang="pt-BR" dirty="0" smtClean="0"/>
              <a:t>Vinha da boca do povo na língua errada do povo</a:t>
            </a:r>
            <a:br>
              <a:rPr lang="pt-BR" dirty="0" smtClean="0"/>
            </a:br>
            <a:r>
              <a:rPr lang="pt-BR" dirty="0" smtClean="0"/>
              <a:t>Língua certa do povo</a:t>
            </a:r>
            <a:br>
              <a:rPr lang="pt-BR" dirty="0" smtClean="0"/>
            </a:br>
            <a:r>
              <a:rPr lang="pt-BR" dirty="0" smtClean="0"/>
              <a:t>Porque ele é que fala gostoso o português do Brasil</a:t>
            </a:r>
            <a:br>
              <a:rPr lang="pt-BR" dirty="0" smtClean="0"/>
            </a:br>
            <a:r>
              <a:rPr lang="pt-BR" dirty="0" smtClean="0"/>
              <a:t>Ao passo que nós</a:t>
            </a:r>
            <a:br>
              <a:rPr lang="pt-BR" dirty="0" smtClean="0"/>
            </a:br>
            <a:r>
              <a:rPr lang="pt-BR" dirty="0" smtClean="0"/>
              <a:t>O que fazemos</a:t>
            </a:r>
            <a:br>
              <a:rPr lang="pt-BR" dirty="0" smtClean="0"/>
            </a:br>
            <a:r>
              <a:rPr lang="pt-BR" dirty="0" smtClean="0"/>
              <a:t>É macaquear</a:t>
            </a:r>
            <a:br>
              <a:rPr lang="pt-BR" dirty="0" smtClean="0"/>
            </a:br>
            <a:r>
              <a:rPr lang="pt-BR" dirty="0" smtClean="0"/>
              <a:t>A sintaxe lusíada</a:t>
            </a:r>
            <a:endParaRPr lang="pt-BR" dirty="0"/>
          </a:p>
        </p:txBody>
      </p:sp>
      <p:pic>
        <p:nvPicPr>
          <p:cNvPr id="15362" name="Picture 2" descr="Manuel Bandeira"/>
          <p:cNvPicPr>
            <a:picLocks noChangeAspect="1" noChangeArrowheads="1"/>
          </p:cNvPicPr>
          <p:nvPr/>
        </p:nvPicPr>
        <p:blipFill>
          <a:blip r:embed="rId2" cstate="print"/>
          <a:srcRect b="11811"/>
          <a:stretch>
            <a:fillRect/>
          </a:stretch>
        </p:blipFill>
        <p:spPr bwMode="auto">
          <a:xfrm>
            <a:off x="395536" y="1484784"/>
            <a:ext cx="3990975" cy="443518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11560" y="5949280"/>
            <a:ext cx="3789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 smtClean="0"/>
              <a:t>Manuel Bandeira (1886 – 1968)</a:t>
            </a:r>
            <a:endParaRPr lang="pt-BR" sz="2000" i="1" dirty="0"/>
          </a:p>
        </p:txBody>
      </p:sp>
      <p:sp>
        <p:nvSpPr>
          <p:cNvPr id="7" name="Retângulo 6"/>
          <p:cNvSpPr/>
          <p:nvPr/>
        </p:nvSpPr>
        <p:spPr>
          <a:xfrm>
            <a:off x="6084168" y="5805264"/>
            <a:ext cx="115212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sultado de imagem para os lusia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040167" cy="6240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Os lusíadas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5139680" cy="4724400"/>
          </a:xfrm>
        </p:spPr>
        <p:txBody>
          <a:bodyPr/>
          <a:lstStyle/>
          <a:p>
            <a:pPr algn="just"/>
            <a:r>
              <a:rPr lang="pt-BR" dirty="0" smtClean="0"/>
              <a:t>Autor: Luís Vaz de Camões;</a:t>
            </a:r>
          </a:p>
          <a:p>
            <a:pPr algn="just"/>
            <a:r>
              <a:rPr lang="pt-BR" dirty="0" smtClean="0"/>
              <a:t>Data de publicação: 1572;</a:t>
            </a:r>
          </a:p>
          <a:p>
            <a:pPr algn="just"/>
            <a:r>
              <a:rPr lang="pt-BR" dirty="0" smtClean="0"/>
              <a:t>País: Portugal;</a:t>
            </a:r>
          </a:p>
          <a:p>
            <a:pPr algn="just"/>
            <a:r>
              <a:rPr lang="pt-BR" dirty="0" smtClean="0"/>
              <a:t>Temática: conquistas do povo português na época das navegações;</a:t>
            </a:r>
          </a:p>
          <a:p>
            <a:pPr algn="just"/>
            <a:r>
              <a:rPr lang="pt-BR" dirty="0" smtClean="0"/>
              <a:t>Estrutura: poema épico dividido em 10 cantos, com 1102 estrofes e 8816 versos decassílabos.</a:t>
            </a:r>
            <a:endParaRPr lang="pt-BR" dirty="0"/>
          </a:p>
        </p:txBody>
      </p:sp>
      <p:pic>
        <p:nvPicPr>
          <p:cNvPr id="30724" name="Picture 4" descr="Resultado de imagem para luís vaz de camõ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9908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Trecho da obra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i="1" dirty="0" smtClean="0"/>
              <a:t>As armas e os Barões assinalados</a:t>
            </a:r>
            <a:br>
              <a:rPr lang="pt-BR" i="1" dirty="0" smtClean="0"/>
            </a:br>
            <a:r>
              <a:rPr lang="pt-BR" i="1" dirty="0" smtClean="0"/>
              <a:t>Que da Ocidental praia Lusitana</a:t>
            </a:r>
            <a:br>
              <a:rPr lang="pt-BR" i="1" dirty="0" smtClean="0"/>
            </a:br>
            <a:r>
              <a:rPr lang="pt-BR" i="1" dirty="0" smtClean="0"/>
              <a:t>Por mares nunca de antes navegados</a:t>
            </a:r>
            <a:br>
              <a:rPr lang="pt-BR" i="1" dirty="0" smtClean="0"/>
            </a:br>
            <a:r>
              <a:rPr lang="pt-BR" i="1" dirty="0" smtClean="0"/>
              <a:t>Passaram ainda além da </a:t>
            </a:r>
            <a:r>
              <a:rPr lang="pt-BR" i="1" dirty="0" err="1" smtClean="0"/>
              <a:t>Taprobana</a:t>
            </a:r>
            <a:r>
              <a:rPr lang="pt-BR" i="1" dirty="0" smtClean="0"/>
              <a:t>,</a:t>
            </a:r>
            <a:br>
              <a:rPr lang="pt-BR" i="1" dirty="0" smtClean="0"/>
            </a:br>
            <a:r>
              <a:rPr lang="pt-BR" i="1" dirty="0" smtClean="0"/>
              <a:t>Em perigos e guerras esforçados</a:t>
            </a:r>
            <a:br>
              <a:rPr lang="pt-BR" i="1" dirty="0" smtClean="0"/>
            </a:br>
            <a:r>
              <a:rPr lang="pt-BR" i="1" dirty="0" smtClean="0"/>
              <a:t>Mais do que prometia a força humana,</a:t>
            </a:r>
            <a:br>
              <a:rPr lang="pt-BR" i="1" dirty="0" smtClean="0"/>
            </a:br>
            <a:r>
              <a:rPr lang="pt-BR" i="1" dirty="0" smtClean="0"/>
              <a:t>E entre gente remota edificaram</a:t>
            </a:r>
            <a:br>
              <a:rPr lang="pt-BR" i="1" dirty="0" smtClean="0"/>
            </a:br>
            <a:r>
              <a:rPr lang="pt-BR" i="1" dirty="0" smtClean="0"/>
              <a:t>Novo Reino, que tanto sublimaram</a:t>
            </a:r>
          </a:p>
          <a:p>
            <a:pPr marL="0" indent="0">
              <a:buNone/>
            </a:pPr>
            <a:r>
              <a:rPr lang="pt-BR" i="1" dirty="0" smtClean="0"/>
              <a:t>[...]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 mares nunca dantes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779640" cy="4724400"/>
          </a:xfrm>
        </p:spPr>
        <p:txBody>
          <a:bodyPr/>
          <a:lstStyle/>
          <a:p>
            <a:pPr algn="just"/>
            <a:r>
              <a:rPr lang="pt-BR" dirty="0" smtClean="0"/>
              <a:t>Autor: Geraldo Carneiro;</a:t>
            </a:r>
          </a:p>
          <a:p>
            <a:pPr algn="just"/>
            <a:r>
              <a:rPr lang="pt-BR" dirty="0" smtClean="0"/>
              <a:t>Data de publicação: 2000;</a:t>
            </a:r>
          </a:p>
          <a:p>
            <a:pPr algn="just"/>
            <a:r>
              <a:rPr lang="pt-BR" dirty="0" smtClean="0"/>
              <a:t>País: Brasil;</a:t>
            </a:r>
          </a:p>
          <a:p>
            <a:pPr algn="just"/>
            <a:r>
              <a:rPr lang="pt-BR" dirty="0" smtClean="0"/>
              <a:t>Temática: Durante as grandes navegações, Camões vai parar no Rio de Janeiro do século XX;</a:t>
            </a:r>
          </a:p>
          <a:p>
            <a:pPr algn="just"/>
            <a:r>
              <a:rPr lang="pt-BR" dirty="0" smtClean="0"/>
              <a:t>Estrutura: 12 cantos, versos livres.</a:t>
            </a:r>
            <a:endParaRPr lang="pt-BR" dirty="0"/>
          </a:p>
        </p:txBody>
      </p:sp>
      <p:pic>
        <p:nvPicPr>
          <p:cNvPr id="31746" name="Picture 2" descr="https://images-na.ssl-images-amazon.com/images/I/9164MU538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241047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1116</Words>
  <Application>Microsoft Office PowerPoint</Application>
  <PresentationFormat>Apresentação na tela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Viagem</vt:lpstr>
      <vt:lpstr>Atividade:</vt:lpstr>
      <vt:lpstr>Resposta:</vt:lpstr>
      <vt:lpstr>Língua, história e literatura PROFª. MAYARA</vt:lpstr>
      <vt:lpstr>Língua portuguesa</vt:lpstr>
      <vt:lpstr>Evocação do recife</vt:lpstr>
      <vt:lpstr>Slide 6</vt:lpstr>
      <vt:lpstr>Os lusíadas</vt:lpstr>
      <vt:lpstr>Trecho da obra</vt:lpstr>
      <vt:lpstr>Por mares nunca dantes </vt:lpstr>
      <vt:lpstr>4. Admirável mundo novo</vt:lpstr>
      <vt:lpstr>Slide 11</vt:lpstr>
      <vt:lpstr>Slide 12</vt:lpstr>
      <vt:lpstr>7. Panglossário do novo mundo</vt:lpstr>
      <vt:lpstr>Slide 14</vt:lpstr>
      <vt:lpstr>Slide 15</vt:lpstr>
      <vt:lpstr>Slide 16</vt:lpstr>
      <vt:lpstr>Slide 17</vt:lpstr>
      <vt:lpstr>11. Carta a lisboa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Atividade:</dc:title>
  <dc:creator>Mayara</dc:creator>
  <cp:lastModifiedBy>.</cp:lastModifiedBy>
  <cp:revision>17</cp:revision>
  <dcterms:created xsi:type="dcterms:W3CDTF">2020-02-11T16:50:58Z</dcterms:created>
  <dcterms:modified xsi:type="dcterms:W3CDTF">2020-02-21T17:25:30Z</dcterms:modified>
</cp:coreProperties>
</file>