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6" r:id="rId15"/>
    <p:sldId id="277" r:id="rId16"/>
    <p:sldId id="278" r:id="rId17"/>
    <p:sldId id="282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9" r:id="rId26"/>
    <p:sldId id="280" r:id="rId27"/>
    <p:sldId id="284" r:id="rId28"/>
    <p:sldId id="290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A2B7B-C7D2-436D-8FFE-C802FA132B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CBB022E1-2E6E-4C6C-B32D-9C80C78788A1}">
      <dgm:prSet phldrT="[Texto]" custT="1"/>
      <dgm:spPr/>
      <dgm:t>
        <a:bodyPr/>
        <a:lstStyle/>
        <a:p>
          <a:pPr algn="ctr"/>
          <a:r>
            <a:rPr lang="pt-BR" sz="2800" dirty="0" smtClean="0"/>
            <a:t>O homem vive em 2 meios:</a:t>
          </a:r>
          <a:endParaRPr lang="pt-BR" sz="2800" dirty="0"/>
        </a:p>
      </dgm:t>
    </dgm:pt>
    <dgm:pt modelId="{50915182-3853-4493-B928-E6B9BD837350}" type="parTrans" cxnId="{CB649C25-68B9-49C3-AEEC-5E29A4CE5238}">
      <dgm:prSet/>
      <dgm:spPr/>
      <dgm:t>
        <a:bodyPr/>
        <a:lstStyle/>
        <a:p>
          <a:pPr algn="ctr"/>
          <a:endParaRPr lang="pt-BR"/>
        </a:p>
      </dgm:t>
    </dgm:pt>
    <dgm:pt modelId="{4A8CC73B-A9D6-4730-BC30-50B8AE727832}" type="sibTrans" cxnId="{CB649C25-68B9-49C3-AEEC-5E29A4CE5238}">
      <dgm:prSet/>
      <dgm:spPr/>
      <dgm:t>
        <a:bodyPr/>
        <a:lstStyle/>
        <a:p>
          <a:pPr algn="ctr"/>
          <a:endParaRPr lang="pt-BR"/>
        </a:p>
      </dgm:t>
    </dgm:pt>
    <dgm:pt modelId="{4132E9AB-3892-49A3-82CB-5C405F7E5690}">
      <dgm:prSet phldrT="[Texto]" custT="1"/>
      <dgm:spPr/>
      <dgm:t>
        <a:bodyPr/>
        <a:lstStyle/>
        <a:p>
          <a:pPr algn="ctr"/>
          <a:r>
            <a:rPr lang="pt-BR" sz="2800" dirty="0" smtClean="0"/>
            <a:t>Físico/natural</a:t>
          </a:r>
          <a:endParaRPr lang="pt-BR" sz="2800" dirty="0"/>
        </a:p>
      </dgm:t>
    </dgm:pt>
    <dgm:pt modelId="{2B9CA75D-16A7-40C8-8547-243018E8BBE2}" type="parTrans" cxnId="{5B8CE43A-7A4B-4A91-95C4-D0AABB504F40}">
      <dgm:prSet/>
      <dgm:spPr/>
      <dgm:t>
        <a:bodyPr/>
        <a:lstStyle/>
        <a:p>
          <a:pPr algn="ctr"/>
          <a:endParaRPr lang="pt-BR"/>
        </a:p>
      </dgm:t>
    </dgm:pt>
    <dgm:pt modelId="{28DE19DA-7792-4B32-95C9-579A27112787}" type="sibTrans" cxnId="{5B8CE43A-7A4B-4A91-95C4-D0AABB504F40}">
      <dgm:prSet/>
      <dgm:spPr/>
      <dgm:t>
        <a:bodyPr/>
        <a:lstStyle/>
        <a:p>
          <a:pPr algn="ctr"/>
          <a:endParaRPr lang="pt-BR"/>
        </a:p>
      </dgm:t>
    </dgm:pt>
    <dgm:pt modelId="{32B153C6-75B1-4F4E-8A55-D22A4DE9075B}">
      <dgm:prSet phldrT="[Texto]" custT="1"/>
      <dgm:spPr/>
      <dgm:t>
        <a:bodyPr/>
        <a:lstStyle/>
        <a:p>
          <a:pPr algn="ctr"/>
          <a:r>
            <a:rPr lang="pt-BR" sz="2800" dirty="0" smtClean="0"/>
            <a:t>Intelectual/cultural</a:t>
          </a:r>
          <a:endParaRPr lang="pt-BR" sz="2800" dirty="0"/>
        </a:p>
      </dgm:t>
    </dgm:pt>
    <dgm:pt modelId="{C995656F-35FA-4803-848F-5DEA48778EFC}" type="parTrans" cxnId="{B9304BEC-D53A-4CF3-8737-A827DEF9E4A4}">
      <dgm:prSet/>
      <dgm:spPr/>
      <dgm:t>
        <a:bodyPr/>
        <a:lstStyle/>
        <a:p>
          <a:pPr algn="ctr"/>
          <a:endParaRPr lang="pt-BR"/>
        </a:p>
      </dgm:t>
    </dgm:pt>
    <dgm:pt modelId="{149A5094-1B9F-45AF-97B1-DB81516887A7}" type="sibTrans" cxnId="{B9304BEC-D53A-4CF3-8737-A827DEF9E4A4}">
      <dgm:prSet/>
      <dgm:spPr/>
      <dgm:t>
        <a:bodyPr/>
        <a:lstStyle/>
        <a:p>
          <a:pPr algn="ctr"/>
          <a:endParaRPr lang="pt-BR"/>
        </a:p>
      </dgm:t>
    </dgm:pt>
    <dgm:pt modelId="{174B3506-596F-4E12-807B-CAA2CDDA2108}" type="pres">
      <dgm:prSet presAssocID="{EBBA2B7B-C7D2-436D-8FFE-C802FA132B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7B76AD-0A0B-447C-8C57-115B2E319D05}" type="pres">
      <dgm:prSet presAssocID="{CBB022E1-2E6E-4C6C-B32D-9C80C78788A1}" presName="root1" presStyleCnt="0"/>
      <dgm:spPr/>
    </dgm:pt>
    <dgm:pt modelId="{C0F469FC-D741-4597-93EB-D0385A830979}" type="pres">
      <dgm:prSet presAssocID="{CBB022E1-2E6E-4C6C-B32D-9C80C78788A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D9C4FC-E898-4A25-9060-C3004CC38744}" type="pres">
      <dgm:prSet presAssocID="{CBB022E1-2E6E-4C6C-B32D-9C80C78788A1}" presName="level2hierChild" presStyleCnt="0"/>
      <dgm:spPr/>
    </dgm:pt>
    <dgm:pt modelId="{492D49FC-7B49-43D7-A7EC-104035FA36FA}" type="pres">
      <dgm:prSet presAssocID="{2B9CA75D-16A7-40C8-8547-243018E8BBE2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0B1DF4ED-88CE-491A-9EFD-31B4716B1B1D}" type="pres">
      <dgm:prSet presAssocID="{2B9CA75D-16A7-40C8-8547-243018E8BBE2}" presName="connTx" presStyleLbl="parChTrans1D2" presStyleIdx="0" presStyleCnt="2"/>
      <dgm:spPr/>
      <dgm:t>
        <a:bodyPr/>
        <a:lstStyle/>
        <a:p>
          <a:endParaRPr lang="pt-BR"/>
        </a:p>
      </dgm:t>
    </dgm:pt>
    <dgm:pt modelId="{ECE74A23-66A0-4C4E-B148-791DDDADF209}" type="pres">
      <dgm:prSet presAssocID="{4132E9AB-3892-49A3-82CB-5C405F7E5690}" presName="root2" presStyleCnt="0"/>
      <dgm:spPr/>
    </dgm:pt>
    <dgm:pt modelId="{6317886C-97F7-4D33-8596-F37CD3531681}" type="pres">
      <dgm:prSet presAssocID="{4132E9AB-3892-49A3-82CB-5C405F7E569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8518A2-EC7B-4EF9-B184-54822596694B}" type="pres">
      <dgm:prSet presAssocID="{4132E9AB-3892-49A3-82CB-5C405F7E5690}" presName="level3hierChild" presStyleCnt="0"/>
      <dgm:spPr/>
    </dgm:pt>
    <dgm:pt modelId="{39EC19DC-6768-4CEF-B09A-A1AC928A4A20}" type="pres">
      <dgm:prSet presAssocID="{C995656F-35FA-4803-848F-5DEA48778EFC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16D9F444-0630-44AF-8FF0-DC8886376FF0}" type="pres">
      <dgm:prSet presAssocID="{C995656F-35FA-4803-848F-5DEA48778EFC}" presName="connTx" presStyleLbl="parChTrans1D2" presStyleIdx="1" presStyleCnt="2"/>
      <dgm:spPr/>
      <dgm:t>
        <a:bodyPr/>
        <a:lstStyle/>
        <a:p>
          <a:endParaRPr lang="pt-BR"/>
        </a:p>
      </dgm:t>
    </dgm:pt>
    <dgm:pt modelId="{CC547B79-AF3B-4489-AE8A-E9F1E39A186F}" type="pres">
      <dgm:prSet presAssocID="{32B153C6-75B1-4F4E-8A55-D22A4DE9075B}" presName="root2" presStyleCnt="0"/>
      <dgm:spPr/>
    </dgm:pt>
    <dgm:pt modelId="{F39604BA-F587-4294-81FE-19BD5651B8F1}" type="pres">
      <dgm:prSet presAssocID="{32B153C6-75B1-4F4E-8A55-D22A4DE9075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A08B1B-1EB3-4DE9-B69E-65072052DE2E}" type="pres">
      <dgm:prSet presAssocID="{32B153C6-75B1-4F4E-8A55-D22A4DE9075B}" presName="level3hierChild" presStyleCnt="0"/>
      <dgm:spPr/>
    </dgm:pt>
  </dgm:ptLst>
  <dgm:cxnLst>
    <dgm:cxn modelId="{B9304BEC-D53A-4CF3-8737-A827DEF9E4A4}" srcId="{CBB022E1-2E6E-4C6C-B32D-9C80C78788A1}" destId="{32B153C6-75B1-4F4E-8A55-D22A4DE9075B}" srcOrd="1" destOrd="0" parTransId="{C995656F-35FA-4803-848F-5DEA48778EFC}" sibTransId="{149A5094-1B9F-45AF-97B1-DB81516887A7}"/>
    <dgm:cxn modelId="{C3ED7029-7586-42D1-9AB2-F97B426EBE42}" type="presOf" srcId="{EBBA2B7B-C7D2-436D-8FFE-C802FA132B8C}" destId="{174B3506-596F-4E12-807B-CAA2CDDA2108}" srcOrd="0" destOrd="0" presId="urn:microsoft.com/office/officeart/2005/8/layout/hierarchy2"/>
    <dgm:cxn modelId="{C50DC3D8-D84D-4A1B-843D-294957FA220C}" type="presOf" srcId="{CBB022E1-2E6E-4C6C-B32D-9C80C78788A1}" destId="{C0F469FC-D741-4597-93EB-D0385A830979}" srcOrd="0" destOrd="0" presId="urn:microsoft.com/office/officeart/2005/8/layout/hierarchy2"/>
    <dgm:cxn modelId="{CB649C25-68B9-49C3-AEEC-5E29A4CE5238}" srcId="{EBBA2B7B-C7D2-436D-8FFE-C802FA132B8C}" destId="{CBB022E1-2E6E-4C6C-B32D-9C80C78788A1}" srcOrd="0" destOrd="0" parTransId="{50915182-3853-4493-B928-E6B9BD837350}" sibTransId="{4A8CC73B-A9D6-4730-BC30-50B8AE727832}"/>
    <dgm:cxn modelId="{A5ECA953-36C2-4DCC-B258-273300230947}" type="presOf" srcId="{2B9CA75D-16A7-40C8-8547-243018E8BBE2}" destId="{492D49FC-7B49-43D7-A7EC-104035FA36FA}" srcOrd="0" destOrd="0" presId="urn:microsoft.com/office/officeart/2005/8/layout/hierarchy2"/>
    <dgm:cxn modelId="{E75F03B8-04FD-43B9-A347-B1687113E524}" type="presOf" srcId="{32B153C6-75B1-4F4E-8A55-D22A4DE9075B}" destId="{F39604BA-F587-4294-81FE-19BD5651B8F1}" srcOrd="0" destOrd="0" presId="urn:microsoft.com/office/officeart/2005/8/layout/hierarchy2"/>
    <dgm:cxn modelId="{890C5FE2-E345-491F-90F2-BA96FB67E07B}" type="presOf" srcId="{2B9CA75D-16A7-40C8-8547-243018E8BBE2}" destId="{0B1DF4ED-88CE-491A-9EFD-31B4716B1B1D}" srcOrd="1" destOrd="0" presId="urn:microsoft.com/office/officeart/2005/8/layout/hierarchy2"/>
    <dgm:cxn modelId="{691A879B-EF42-46B5-9630-AEE07BDCCBE5}" type="presOf" srcId="{4132E9AB-3892-49A3-82CB-5C405F7E5690}" destId="{6317886C-97F7-4D33-8596-F37CD3531681}" srcOrd="0" destOrd="0" presId="urn:microsoft.com/office/officeart/2005/8/layout/hierarchy2"/>
    <dgm:cxn modelId="{5B8CE43A-7A4B-4A91-95C4-D0AABB504F40}" srcId="{CBB022E1-2E6E-4C6C-B32D-9C80C78788A1}" destId="{4132E9AB-3892-49A3-82CB-5C405F7E5690}" srcOrd="0" destOrd="0" parTransId="{2B9CA75D-16A7-40C8-8547-243018E8BBE2}" sibTransId="{28DE19DA-7792-4B32-95C9-579A27112787}"/>
    <dgm:cxn modelId="{CDB49E05-FAEE-407F-B35B-4064809B2E54}" type="presOf" srcId="{C995656F-35FA-4803-848F-5DEA48778EFC}" destId="{39EC19DC-6768-4CEF-B09A-A1AC928A4A20}" srcOrd="0" destOrd="0" presId="urn:microsoft.com/office/officeart/2005/8/layout/hierarchy2"/>
    <dgm:cxn modelId="{7CA84720-D9BF-41B1-8E03-004EFAEB9788}" type="presOf" srcId="{C995656F-35FA-4803-848F-5DEA48778EFC}" destId="{16D9F444-0630-44AF-8FF0-DC8886376FF0}" srcOrd="1" destOrd="0" presId="urn:microsoft.com/office/officeart/2005/8/layout/hierarchy2"/>
    <dgm:cxn modelId="{CD38C7C6-B4D5-41B0-BCAB-902F5FE2C207}" type="presParOf" srcId="{174B3506-596F-4E12-807B-CAA2CDDA2108}" destId="{217B76AD-0A0B-447C-8C57-115B2E319D05}" srcOrd="0" destOrd="0" presId="urn:microsoft.com/office/officeart/2005/8/layout/hierarchy2"/>
    <dgm:cxn modelId="{69B5FA9C-041B-4ADA-A66D-ACD0EFB83C86}" type="presParOf" srcId="{217B76AD-0A0B-447C-8C57-115B2E319D05}" destId="{C0F469FC-D741-4597-93EB-D0385A830979}" srcOrd="0" destOrd="0" presId="urn:microsoft.com/office/officeart/2005/8/layout/hierarchy2"/>
    <dgm:cxn modelId="{9977ACA9-7135-48B3-B06C-510E2A137C02}" type="presParOf" srcId="{217B76AD-0A0B-447C-8C57-115B2E319D05}" destId="{B6D9C4FC-E898-4A25-9060-C3004CC38744}" srcOrd="1" destOrd="0" presId="urn:microsoft.com/office/officeart/2005/8/layout/hierarchy2"/>
    <dgm:cxn modelId="{A7FC16C3-66A9-4828-AC8B-A1DBCFE3829C}" type="presParOf" srcId="{B6D9C4FC-E898-4A25-9060-C3004CC38744}" destId="{492D49FC-7B49-43D7-A7EC-104035FA36FA}" srcOrd="0" destOrd="0" presId="urn:microsoft.com/office/officeart/2005/8/layout/hierarchy2"/>
    <dgm:cxn modelId="{151EC2C8-F2BC-4B65-8994-DA77447AAD06}" type="presParOf" srcId="{492D49FC-7B49-43D7-A7EC-104035FA36FA}" destId="{0B1DF4ED-88CE-491A-9EFD-31B4716B1B1D}" srcOrd="0" destOrd="0" presId="urn:microsoft.com/office/officeart/2005/8/layout/hierarchy2"/>
    <dgm:cxn modelId="{F313EC40-1EBC-4E60-A8C7-0AFAFE641F5F}" type="presParOf" srcId="{B6D9C4FC-E898-4A25-9060-C3004CC38744}" destId="{ECE74A23-66A0-4C4E-B148-791DDDADF209}" srcOrd="1" destOrd="0" presId="urn:microsoft.com/office/officeart/2005/8/layout/hierarchy2"/>
    <dgm:cxn modelId="{925EBB4F-882A-4487-9E3E-1800E7286FB6}" type="presParOf" srcId="{ECE74A23-66A0-4C4E-B148-791DDDADF209}" destId="{6317886C-97F7-4D33-8596-F37CD3531681}" srcOrd="0" destOrd="0" presId="urn:microsoft.com/office/officeart/2005/8/layout/hierarchy2"/>
    <dgm:cxn modelId="{2A874B4C-5228-47B2-9DE3-6315903B1436}" type="presParOf" srcId="{ECE74A23-66A0-4C4E-B148-791DDDADF209}" destId="{FA8518A2-EC7B-4EF9-B184-54822596694B}" srcOrd="1" destOrd="0" presId="urn:microsoft.com/office/officeart/2005/8/layout/hierarchy2"/>
    <dgm:cxn modelId="{67CA3896-D5E5-4E22-AFC7-CD282ED1E32B}" type="presParOf" srcId="{B6D9C4FC-E898-4A25-9060-C3004CC38744}" destId="{39EC19DC-6768-4CEF-B09A-A1AC928A4A20}" srcOrd="2" destOrd="0" presId="urn:microsoft.com/office/officeart/2005/8/layout/hierarchy2"/>
    <dgm:cxn modelId="{4C537CA4-48F7-43A2-89B3-8597667BB9A0}" type="presParOf" srcId="{39EC19DC-6768-4CEF-B09A-A1AC928A4A20}" destId="{16D9F444-0630-44AF-8FF0-DC8886376FF0}" srcOrd="0" destOrd="0" presId="urn:microsoft.com/office/officeart/2005/8/layout/hierarchy2"/>
    <dgm:cxn modelId="{A1CB32D8-44EE-4F02-83B7-C65FD2AB5B92}" type="presParOf" srcId="{B6D9C4FC-E898-4A25-9060-C3004CC38744}" destId="{CC547B79-AF3B-4489-AE8A-E9F1E39A186F}" srcOrd="3" destOrd="0" presId="urn:microsoft.com/office/officeart/2005/8/layout/hierarchy2"/>
    <dgm:cxn modelId="{505F9521-7589-4057-A6A9-FDE0BABC881E}" type="presParOf" srcId="{CC547B79-AF3B-4489-AE8A-E9F1E39A186F}" destId="{F39604BA-F587-4294-81FE-19BD5651B8F1}" srcOrd="0" destOrd="0" presId="urn:microsoft.com/office/officeart/2005/8/layout/hierarchy2"/>
    <dgm:cxn modelId="{8C6F6FF2-F70D-40DC-B9C7-D3C8945162A6}" type="presParOf" srcId="{CC547B79-AF3B-4489-AE8A-E9F1E39A186F}" destId="{22A08B1B-1EB3-4DE9-B69E-65072052DE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E2051-5AD2-4995-8ED4-D4821E258072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863E0FBB-4FBA-4472-8F77-8FDB5EEA01DC}">
      <dgm:prSet phldrT="[Texto]"/>
      <dgm:spPr/>
      <dgm:t>
        <a:bodyPr/>
        <a:lstStyle/>
        <a:p>
          <a:r>
            <a:rPr lang="pt-BR" b="1" dirty="0" smtClean="0"/>
            <a:t>Significante</a:t>
          </a:r>
          <a:endParaRPr lang="pt-BR" b="1" dirty="0"/>
        </a:p>
      </dgm:t>
    </dgm:pt>
    <dgm:pt modelId="{DE7D4519-1A2F-48A2-829E-8412C757EFE4}" type="parTrans" cxnId="{DE08D693-07E5-431E-88E5-2F06D6B7556D}">
      <dgm:prSet/>
      <dgm:spPr/>
      <dgm:t>
        <a:bodyPr/>
        <a:lstStyle/>
        <a:p>
          <a:endParaRPr lang="pt-BR" b="1"/>
        </a:p>
      </dgm:t>
    </dgm:pt>
    <dgm:pt modelId="{2445BE6B-1A15-43C0-B406-8D27EB86F3B2}" type="sibTrans" cxnId="{DE08D693-07E5-431E-88E5-2F06D6B7556D}">
      <dgm:prSet/>
      <dgm:spPr/>
      <dgm:t>
        <a:bodyPr/>
        <a:lstStyle/>
        <a:p>
          <a:endParaRPr lang="pt-BR" b="1"/>
        </a:p>
      </dgm:t>
    </dgm:pt>
    <dgm:pt modelId="{F28D816F-56EE-4912-96DE-6A001ACE4076}">
      <dgm:prSet phldrT="[Texto]"/>
      <dgm:spPr/>
      <dgm:t>
        <a:bodyPr/>
        <a:lstStyle/>
        <a:p>
          <a:r>
            <a:rPr lang="pt-BR" b="1" dirty="0" smtClean="0"/>
            <a:t>Significado</a:t>
          </a:r>
          <a:endParaRPr lang="pt-BR" b="1" dirty="0"/>
        </a:p>
      </dgm:t>
    </dgm:pt>
    <dgm:pt modelId="{6BE3E259-D990-42C9-AFA7-0684D9B62402}" type="parTrans" cxnId="{C4EF04A2-A175-4F9A-A9F3-E3C5DA640973}">
      <dgm:prSet/>
      <dgm:spPr/>
      <dgm:t>
        <a:bodyPr/>
        <a:lstStyle/>
        <a:p>
          <a:endParaRPr lang="pt-BR" b="1"/>
        </a:p>
      </dgm:t>
    </dgm:pt>
    <dgm:pt modelId="{D2DA97E4-5F2A-453C-B407-849F78398798}" type="sibTrans" cxnId="{C4EF04A2-A175-4F9A-A9F3-E3C5DA640973}">
      <dgm:prSet/>
      <dgm:spPr/>
      <dgm:t>
        <a:bodyPr/>
        <a:lstStyle/>
        <a:p>
          <a:endParaRPr lang="pt-BR" b="1"/>
        </a:p>
      </dgm:t>
    </dgm:pt>
    <dgm:pt modelId="{0FCF526F-2D6D-43B9-95B8-3AE6A50C0FEE}">
      <dgm:prSet phldrT="[Texto]"/>
      <dgm:spPr/>
      <dgm:t>
        <a:bodyPr/>
        <a:lstStyle/>
        <a:p>
          <a:r>
            <a:rPr lang="pt-BR" b="1" dirty="0" smtClean="0"/>
            <a:t>Signo Linguístico</a:t>
          </a:r>
          <a:endParaRPr lang="pt-BR" b="1" dirty="0"/>
        </a:p>
      </dgm:t>
    </dgm:pt>
    <dgm:pt modelId="{A2390019-69B0-466F-9D00-BD008178AD64}" type="parTrans" cxnId="{85711D2B-8FC4-4779-98A9-A0DDF1AB479A}">
      <dgm:prSet/>
      <dgm:spPr/>
      <dgm:t>
        <a:bodyPr/>
        <a:lstStyle/>
        <a:p>
          <a:endParaRPr lang="pt-BR" b="1"/>
        </a:p>
      </dgm:t>
    </dgm:pt>
    <dgm:pt modelId="{00ECC776-709C-41BE-90F1-9638DDC34E24}" type="sibTrans" cxnId="{85711D2B-8FC4-4779-98A9-A0DDF1AB479A}">
      <dgm:prSet/>
      <dgm:spPr/>
      <dgm:t>
        <a:bodyPr/>
        <a:lstStyle/>
        <a:p>
          <a:endParaRPr lang="pt-BR" b="1"/>
        </a:p>
      </dgm:t>
    </dgm:pt>
    <dgm:pt modelId="{D8577482-8501-40E6-87B8-65179538990E}" type="pres">
      <dgm:prSet presAssocID="{F8CE2051-5AD2-4995-8ED4-D4821E258072}" presName="linearFlow" presStyleCnt="0">
        <dgm:presLayoutVars>
          <dgm:dir/>
          <dgm:resizeHandles val="exact"/>
        </dgm:presLayoutVars>
      </dgm:prSet>
      <dgm:spPr/>
    </dgm:pt>
    <dgm:pt modelId="{DB922F0B-89CA-4EE5-B55A-24860C0D4B30}" type="pres">
      <dgm:prSet presAssocID="{863E0FBB-4FBA-4472-8F77-8FDB5EEA01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3B5359-9A22-4D67-96B8-F36880B8AFF6}" type="pres">
      <dgm:prSet presAssocID="{2445BE6B-1A15-43C0-B406-8D27EB86F3B2}" presName="spacerL" presStyleCnt="0"/>
      <dgm:spPr/>
    </dgm:pt>
    <dgm:pt modelId="{77A8FC69-7042-4A71-99B1-C67BA1E0A898}" type="pres">
      <dgm:prSet presAssocID="{2445BE6B-1A15-43C0-B406-8D27EB86F3B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C5A6293-5515-4386-9445-D11BCF48AE89}" type="pres">
      <dgm:prSet presAssocID="{2445BE6B-1A15-43C0-B406-8D27EB86F3B2}" presName="spacerR" presStyleCnt="0"/>
      <dgm:spPr/>
    </dgm:pt>
    <dgm:pt modelId="{3E033FC2-A735-4D2F-8AD2-5F9044938D4F}" type="pres">
      <dgm:prSet presAssocID="{F28D816F-56EE-4912-96DE-6A001ACE40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7478C1-7BB6-431D-AA3C-359F14071E68}" type="pres">
      <dgm:prSet presAssocID="{D2DA97E4-5F2A-453C-B407-849F78398798}" presName="spacerL" presStyleCnt="0"/>
      <dgm:spPr/>
    </dgm:pt>
    <dgm:pt modelId="{4E0917E2-E6B5-4440-B6F6-76E9653A4622}" type="pres">
      <dgm:prSet presAssocID="{D2DA97E4-5F2A-453C-B407-849F78398798}" presName="sibTrans" presStyleLbl="sibTrans2D1" presStyleIdx="1" presStyleCnt="2"/>
      <dgm:spPr/>
      <dgm:t>
        <a:bodyPr/>
        <a:lstStyle/>
        <a:p>
          <a:endParaRPr lang="pt-BR"/>
        </a:p>
      </dgm:t>
    </dgm:pt>
    <dgm:pt modelId="{4DD61323-4DE9-487B-93A9-ED7571905588}" type="pres">
      <dgm:prSet presAssocID="{D2DA97E4-5F2A-453C-B407-849F78398798}" presName="spacerR" presStyleCnt="0"/>
      <dgm:spPr/>
    </dgm:pt>
    <dgm:pt modelId="{336001C5-2D46-408C-AF8F-4861ECCFE7A4}" type="pres">
      <dgm:prSet presAssocID="{0FCF526F-2D6D-43B9-95B8-3AE6A50C0F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711D2B-8FC4-4779-98A9-A0DDF1AB479A}" srcId="{F8CE2051-5AD2-4995-8ED4-D4821E258072}" destId="{0FCF526F-2D6D-43B9-95B8-3AE6A50C0FEE}" srcOrd="2" destOrd="0" parTransId="{A2390019-69B0-466F-9D00-BD008178AD64}" sibTransId="{00ECC776-709C-41BE-90F1-9638DDC34E24}"/>
    <dgm:cxn modelId="{DE08D693-07E5-431E-88E5-2F06D6B7556D}" srcId="{F8CE2051-5AD2-4995-8ED4-D4821E258072}" destId="{863E0FBB-4FBA-4472-8F77-8FDB5EEA01DC}" srcOrd="0" destOrd="0" parTransId="{DE7D4519-1A2F-48A2-829E-8412C757EFE4}" sibTransId="{2445BE6B-1A15-43C0-B406-8D27EB86F3B2}"/>
    <dgm:cxn modelId="{A71BF1E8-2539-43A8-936B-DD504AA2EEE0}" type="presOf" srcId="{863E0FBB-4FBA-4472-8F77-8FDB5EEA01DC}" destId="{DB922F0B-89CA-4EE5-B55A-24860C0D4B30}" srcOrd="0" destOrd="0" presId="urn:microsoft.com/office/officeart/2005/8/layout/equation1"/>
    <dgm:cxn modelId="{C4EF04A2-A175-4F9A-A9F3-E3C5DA640973}" srcId="{F8CE2051-5AD2-4995-8ED4-D4821E258072}" destId="{F28D816F-56EE-4912-96DE-6A001ACE4076}" srcOrd="1" destOrd="0" parTransId="{6BE3E259-D990-42C9-AFA7-0684D9B62402}" sibTransId="{D2DA97E4-5F2A-453C-B407-849F78398798}"/>
    <dgm:cxn modelId="{ADE35955-81B2-4E91-AC90-EFEDFD56ABA2}" type="presOf" srcId="{0FCF526F-2D6D-43B9-95B8-3AE6A50C0FEE}" destId="{336001C5-2D46-408C-AF8F-4861ECCFE7A4}" srcOrd="0" destOrd="0" presId="urn:microsoft.com/office/officeart/2005/8/layout/equation1"/>
    <dgm:cxn modelId="{ACB4CE65-13C6-4DC6-9FE0-317A311B103E}" type="presOf" srcId="{D2DA97E4-5F2A-453C-B407-849F78398798}" destId="{4E0917E2-E6B5-4440-B6F6-76E9653A4622}" srcOrd="0" destOrd="0" presId="urn:microsoft.com/office/officeart/2005/8/layout/equation1"/>
    <dgm:cxn modelId="{AED93763-36D4-43FF-80A4-3B89BB0EF7CA}" type="presOf" srcId="{F28D816F-56EE-4912-96DE-6A001ACE4076}" destId="{3E033FC2-A735-4D2F-8AD2-5F9044938D4F}" srcOrd="0" destOrd="0" presId="urn:microsoft.com/office/officeart/2005/8/layout/equation1"/>
    <dgm:cxn modelId="{F399F7DB-CCEE-4343-B399-A42EB28E1C39}" type="presOf" srcId="{2445BE6B-1A15-43C0-B406-8D27EB86F3B2}" destId="{77A8FC69-7042-4A71-99B1-C67BA1E0A898}" srcOrd="0" destOrd="0" presId="urn:microsoft.com/office/officeart/2005/8/layout/equation1"/>
    <dgm:cxn modelId="{5EE15BC8-0CAF-47C3-8C02-E7BBF9FDF17C}" type="presOf" srcId="{F8CE2051-5AD2-4995-8ED4-D4821E258072}" destId="{D8577482-8501-40E6-87B8-65179538990E}" srcOrd="0" destOrd="0" presId="urn:microsoft.com/office/officeart/2005/8/layout/equation1"/>
    <dgm:cxn modelId="{A90F7840-6739-4C5E-97AB-0E7FE171BE4B}" type="presParOf" srcId="{D8577482-8501-40E6-87B8-65179538990E}" destId="{DB922F0B-89CA-4EE5-B55A-24860C0D4B30}" srcOrd="0" destOrd="0" presId="urn:microsoft.com/office/officeart/2005/8/layout/equation1"/>
    <dgm:cxn modelId="{FE09F4A1-E55D-446C-BFF4-AFD373D1BCF3}" type="presParOf" srcId="{D8577482-8501-40E6-87B8-65179538990E}" destId="{043B5359-9A22-4D67-96B8-F36880B8AFF6}" srcOrd="1" destOrd="0" presId="urn:microsoft.com/office/officeart/2005/8/layout/equation1"/>
    <dgm:cxn modelId="{C64E1CE0-B35A-4AED-9C61-49FF830B8C90}" type="presParOf" srcId="{D8577482-8501-40E6-87B8-65179538990E}" destId="{77A8FC69-7042-4A71-99B1-C67BA1E0A898}" srcOrd="2" destOrd="0" presId="urn:microsoft.com/office/officeart/2005/8/layout/equation1"/>
    <dgm:cxn modelId="{44522D95-365B-4A56-9206-946D1FF2177A}" type="presParOf" srcId="{D8577482-8501-40E6-87B8-65179538990E}" destId="{EC5A6293-5515-4386-9445-D11BCF48AE89}" srcOrd="3" destOrd="0" presId="urn:microsoft.com/office/officeart/2005/8/layout/equation1"/>
    <dgm:cxn modelId="{2FFF5C1C-BDFB-4473-B318-0CED4AE06E4F}" type="presParOf" srcId="{D8577482-8501-40E6-87B8-65179538990E}" destId="{3E033FC2-A735-4D2F-8AD2-5F9044938D4F}" srcOrd="4" destOrd="0" presId="urn:microsoft.com/office/officeart/2005/8/layout/equation1"/>
    <dgm:cxn modelId="{2A6B2144-E0AD-4D76-9140-4B2ED898977D}" type="presParOf" srcId="{D8577482-8501-40E6-87B8-65179538990E}" destId="{B07478C1-7BB6-431D-AA3C-359F14071E68}" srcOrd="5" destOrd="0" presId="urn:microsoft.com/office/officeart/2005/8/layout/equation1"/>
    <dgm:cxn modelId="{432D0C39-A4C1-45EA-ADE6-F81FC7AD725D}" type="presParOf" srcId="{D8577482-8501-40E6-87B8-65179538990E}" destId="{4E0917E2-E6B5-4440-B6F6-76E9653A4622}" srcOrd="6" destOrd="0" presId="urn:microsoft.com/office/officeart/2005/8/layout/equation1"/>
    <dgm:cxn modelId="{C52281E0-9A74-4B69-8CAA-B04598BADC5C}" type="presParOf" srcId="{D8577482-8501-40E6-87B8-65179538990E}" destId="{4DD61323-4DE9-487B-93A9-ED7571905588}" srcOrd="7" destOrd="0" presId="urn:microsoft.com/office/officeart/2005/8/layout/equation1"/>
    <dgm:cxn modelId="{D8F6D39A-2ADB-4242-A081-C2E631181B31}" type="presParOf" srcId="{D8577482-8501-40E6-87B8-65179538990E}" destId="{336001C5-2D46-408C-AF8F-4861ECCFE7A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F469FC-D741-4597-93EB-D0385A830979}">
      <dsp:nvSpPr>
        <dsp:cNvPr id="0" name=""/>
        <dsp:cNvSpPr/>
      </dsp:nvSpPr>
      <dsp:spPr>
        <a:xfrm>
          <a:off x="3456" y="1739882"/>
          <a:ext cx="3192262" cy="159613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O homem vive em 2 meios:</a:t>
          </a:r>
          <a:endParaRPr lang="pt-BR" sz="2800" kern="1200" dirty="0"/>
        </a:p>
      </dsp:txBody>
      <dsp:txXfrm>
        <a:off x="3456" y="1739882"/>
        <a:ext cx="3192262" cy="1596131"/>
      </dsp:txXfrm>
    </dsp:sp>
    <dsp:sp modelId="{492D49FC-7B49-43D7-A7EC-104035FA36FA}">
      <dsp:nvSpPr>
        <dsp:cNvPr id="0" name=""/>
        <dsp:cNvSpPr/>
      </dsp:nvSpPr>
      <dsp:spPr>
        <a:xfrm rot="19457599">
          <a:off x="3047915" y="2050759"/>
          <a:ext cx="1572513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1572513" y="2830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9457599">
        <a:off x="3794859" y="2039747"/>
        <a:ext cx="78625" cy="78625"/>
      </dsp:txXfrm>
    </dsp:sp>
    <dsp:sp modelId="{6317886C-97F7-4D33-8596-F37CD3531681}">
      <dsp:nvSpPr>
        <dsp:cNvPr id="0" name=""/>
        <dsp:cNvSpPr/>
      </dsp:nvSpPr>
      <dsp:spPr>
        <a:xfrm>
          <a:off x="4472624" y="822106"/>
          <a:ext cx="3192262" cy="159613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Físico/natural</a:t>
          </a:r>
          <a:endParaRPr lang="pt-BR" sz="2800" kern="1200" dirty="0"/>
        </a:p>
      </dsp:txBody>
      <dsp:txXfrm>
        <a:off x="4472624" y="822106"/>
        <a:ext cx="3192262" cy="1596131"/>
      </dsp:txXfrm>
    </dsp:sp>
    <dsp:sp modelId="{39EC19DC-6768-4CEF-B09A-A1AC928A4A20}">
      <dsp:nvSpPr>
        <dsp:cNvPr id="0" name=""/>
        <dsp:cNvSpPr/>
      </dsp:nvSpPr>
      <dsp:spPr>
        <a:xfrm rot="2142401">
          <a:off x="3047915" y="2968534"/>
          <a:ext cx="1572513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1572513" y="2830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142401">
        <a:off x="3794859" y="2957522"/>
        <a:ext cx="78625" cy="78625"/>
      </dsp:txXfrm>
    </dsp:sp>
    <dsp:sp modelId="{F39604BA-F587-4294-81FE-19BD5651B8F1}">
      <dsp:nvSpPr>
        <dsp:cNvPr id="0" name=""/>
        <dsp:cNvSpPr/>
      </dsp:nvSpPr>
      <dsp:spPr>
        <a:xfrm>
          <a:off x="4472624" y="2657657"/>
          <a:ext cx="3192262" cy="159613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Intelectual/cultural</a:t>
          </a:r>
          <a:endParaRPr lang="pt-BR" sz="2800" kern="1200" dirty="0"/>
        </a:p>
      </dsp:txBody>
      <dsp:txXfrm>
        <a:off x="4472624" y="2657657"/>
        <a:ext cx="3192262" cy="15961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22F0B-89CA-4EE5-B55A-24860C0D4B30}">
      <dsp:nvSpPr>
        <dsp:cNvPr id="0" name=""/>
        <dsp:cNvSpPr/>
      </dsp:nvSpPr>
      <dsp:spPr>
        <a:xfrm>
          <a:off x="1428" y="1077125"/>
          <a:ext cx="1893972" cy="18939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Significante</a:t>
          </a:r>
          <a:endParaRPr lang="pt-BR" sz="1700" b="1" kern="1200" dirty="0"/>
        </a:p>
      </dsp:txBody>
      <dsp:txXfrm>
        <a:off x="1428" y="1077125"/>
        <a:ext cx="1893972" cy="1893972"/>
      </dsp:txXfrm>
    </dsp:sp>
    <dsp:sp modelId="{77A8FC69-7042-4A71-99B1-C67BA1E0A898}">
      <dsp:nvSpPr>
        <dsp:cNvPr id="0" name=""/>
        <dsp:cNvSpPr/>
      </dsp:nvSpPr>
      <dsp:spPr>
        <a:xfrm>
          <a:off x="2049191" y="1474860"/>
          <a:ext cx="1098503" cy="1098503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>
        <a:off x="2049191" y="1474860"/>
        <a:ext cx="1098503" cy="1098503"/>
      </dsp:txXfrm>
    </dsp:sp>
    <dsp:sp modelId="{3E033FC2-A735-4D2F-8AD2-5F9044938D4F}">
      <dsp:nvSpPr>
        <dsp:cNvPr id="0" name=""/>
        <dsp:cNvSpPr/>
      </dsp:nvSpPr>
      <dsp:spPr>
        <a:xfrm>
          <a:off x="3301485" y="1077125"/>
          <a:ext cx="1893972" cy="18939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Significado</a:t>
          </a:r>
          <a:endParaRPr lang="pt-BR" sz="1700" b="1" kern="1200" dirty="0"/>
        </a:p>
      </dsp:txBody>
      <dsp:txXfrm>
        <a:off x="3301485" y="1077125"/>
        <a:ext cx="1893972" cy="1893972"/>
      </dsp:txXfrm>
    </dsp:sp>
    <dsp:sp modelId="{4E0917E2-E6B5-4440-B6F6-76E9653A4622}">
      <dsp:nvSpPr>
        <dsp:cNvPr id="0" name=""/>
        <dsp:cNvSpPr/>
      </dsp:nvSpPr>
      <dsp:spPr>
        <a:xfrm>
          <a:off x="5349248" y="1474860"/>
          <a:ext cx="1098503" cy="1098503"/>
        </a:xfrm>
        <a:prstGeom prst="mathEqual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>
        <a:off x="5349248" y="1474860"/>
        <a:ext cx="1098503" cy="1098503"/>
      </dsp:txXfrm>
    </dsp:sp>
    <dsp:sp modelId="{336001C5-2D46-408C-AF8F-4861ECCFE7A4}">
      <dsp:nvSpPr>
        <dsp:cNvPr id="0" name=""/>
        <dsp:cNvSpPr/>
      </dsp:nvSpPr>
      <dsp:spPr>
        <a:xfrm>
          <a:off x="6601542" y="1077125"/>
          <a:ext cx="1893972" cy="18939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Signo Linguístico</a:t>
          </a:r>
          <a:endParaRPr lang="pt-BR" sz="1700" b="1" kern="1200" dirty="0"/>
        </a:p>
      </dsp:txBody>
      <dsp:txXfrm>
        <a:off x="6601542" y="1077125"/>
        <a:ext cx="1893972" cy="1893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75FEFC-EADA-48E3-ACA4-9893E1814BB8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AA8A26-CE24-40FB-BC14-6ADC4043F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LÍNGUA COM QUE LEMOS O MUNDO</a:t>
            </a:r>
            <a:br>
              <a:rPr lang="pt-BR" dirty="0" smtClean="0"/>
            </a:br>
            <a:r>
              <a:rPr lang="pt-BR" sz="2000" dirty="0" err="1" smtClean="0"/>
              <a:t>PROFª</a:t>
            </a:r>
            <a:r>
              <a:rPr lang="pt-BR" sz="2000" dirty="0" smtClean="0"/>
              <a:t>. MAYARA</a:t>
            </a:r>
            <a:endParaRPr lang="pt-BR" dirty="0"/>
          </a:p>
        </p:txBody>
      </p:sp>
      <p:pic>
        <p:nvPicPr>
          <p:cNvPr id="3074" name="Picture 2" descr="Resultado de imagem para língua portugues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680520" cy="3479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linguagem corporal dos gatos"/>
          <p:cNvPicPr>
            <a:picLocks noChangeAspect="1" noChangeArrowheads="1"/>
          </p:cNvPicPr>
          <p:nvPr/>
        </p:nvPicPr>
        <p:blipFill>
          <a:blip r:embed="rId2" cstate="print"/>
          <a:srcRect t="10831" b="9419"/>
          <a:stretch>
            <a:fillRect/>
          </a:stretch>
        </p:blipFill>
        <p:spPr bwMode="auto">
          <a:xfrm>
            <a:off x="611560" y="166694"/>
            <a:ext cx="7997365" cy="657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dança das abelh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687353" cy="2998068"/>
          </a:xfrm>
          <a:prstGeom prst="rect">
            <a:avLst/>
          </a:prstGeom>
          <a:noFill/>
        </p:spPr>
      </p:pic>
      <p:pic>
        <p:nvPicPr>
          <p:cNvPr id="23556" name="Picture 4" descr="Resultado de imagem para abelha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3168351" cy="3168352"/>
          </a:xfrm>
          <a:prstGeom prst="rect">
            <a:avLst/>
          </a:prstGeom>
          <a:noFill/>
        </p:spPr>
      </p:pic>
      <p:sp>
        <p:nvSpPr>
          <p:cNvPr id="5" name="Texto Explicativo 1 (Borda e Ênfase) 4"/>
          <p:cNvSpPr/>
          <p:nvPr/>
        </p:nvSpPr>
        <p:spPr>
          <a:xfrm>
            <a:off x="5220072" y="548680"/>
            <a:ext cx="3168352" cy="1512168"/>
          </a:xfrm>
          <a:prstGeom prst="accentBorderCallout1">
            <a:avLst>
              <a:gd name="adj1" fmla="val 18750"/>
              <a:gd name="adj2" fmla="val -8333"/>
              <a:gd name="adj3" fmla="val 97631"/>
              <a:gd name="adj4" fmla="val -45903"/>
            </a:avLst>
          </a:prstGeom>
          <a:ln w="254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“Linguagem da dança”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VARIAÇÃO LINGUÍSTICA</a:t>
            </a:r>
            <a:endParaRPr lang="pt-BR" dirty="0"/>
          </a:p>
        </p:txBody>
      </p:sp>
      <p:pic>
        <p:nvPicPr>
          <p:cNvPr id="25602" name="Picture 2" descr="Resultado de imagem para Variação linguistica png"/>
          <p:cNvPicPr>
            <a:picLocks noChangeAspect="1" noChangeArrowheads="1"/>
          </p:cNvPicPr>
          <p:nvPr/>
        </p:nvPicPr>
        <p:blipFill>
          <a:blip r:embed="rId2" cstate="print"/>
          <a:srcRect t="9518" b="8838"/>
          <a:stretch>
            <a:fillRect/>
          </a:stretch>
        </p:blipFill>
        <p:spPr bwMode="auto">
          <a:xfrm>
            <a:off x="1475656" y="3212976"/>
            <a:ext cx="622291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variação linguística pode ser: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Histórica</a:t>
            </a:r>
          </a:p>
          <a:p>
            <a:r>
              <a:rPr lang="pt-BR" dirty="0" smtClean="0"/>
              <a:t>Nacional</a:t>
            </a:r>
          </a:p>
          <a:p>
            <a:r>
              <a:rPr lang="pt-BR" dirty="0" smtClean="0"/>
              <a:t>Regional</a:t>
            </a:r>
          </a:p>
          <a:p>
            <a:r>
              <a:rPr lang="pt-BR" dirty="0" smtClean="0"/>
              <a:t>Sociocultural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Sexo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Idade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Condição econômica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Profissão</a:t>
            </a:r>
          </a:p>
          <a:p>
            <a:pPr>
              <a:buNone/>
            </a:pPr>
            <a:r>
              <a:rPr lang="pt-BR" dirty="0" smtClean="0"/>
              <a:t>...</a:t>
            </a:r>
          </a:p>
          <a:p>
            <a:r>
              <a:rPr lang="pt-BR" dirty="0" smtClean="0"/>
              <a:t>Estilo/grau de formalismo</a:t>
            </a:r>
            <a:endParaRPr lang="pt-BR" dirty="0"/>
          </a:p>
        </p:txBody>
      </p:sp>
      <p:pic>
        <p:nvPicPr>
          <p:cNvPr id="266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 l="8453" r="9056"/>
          <a:stretch>
            <a:fillRect/>
          </a:stretch>
        </p:blipFill>
        <p:spPr bwMode="auto">
          <a:xfrm>
            <a:off x="4572000" y="1700808"/>
            <a:ext cx="410198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Variação histórica</a:t>
            </a:r>
            <a:endParaRPr lang="pt-BR" dirty="0"/>
          </a:p>
        </p:txBody>
      </p:sp>
      <p:pic>
        <p:nvPicPr>
          <p:cNvPr id="32770" name="Picture 2" descr="Resultado de imagem para carta pero vaz de caminha"/>
          <p:cNvPicPr>
            <a:picLocks noChangeAspect="1" noChangeArrowheads="1"/>
          </p:cNvPicPr>
          <p:nvPr/>
        </p:nvPicPr>
        <p:blipFill>
          <a:blip r:embed="rId2" cstate="print"/>
          <a:srcRect t="8189" b="3150"/>
          <a:stretch>
            <a:fillRect/>
          </a:stretch>
        </p:blipFill>
        <p:spPr bwMode="auto">
          <a:xfrm>
            <a:off x="683568" y="1484784"/>
            <a:ext cx="3810000" cy="5067052"/>
          </a:xfrm>
          <a:prstGeom prst="rect">
            <a:avLst/>
          </a:prstGeom>
          <a:noFill/>
        </p:spPr>
      </p:pic>
      <p:pic>
        <p:nvPicPr>
          <p:cNvPr id="32772" name="Picture 4" descr="Resultado de imagem para carta pero vaz de caminha"/>
          <p:cNvPicPr>
            <a:picLocks noChangeAspect="1" noChangeArrowheads="1"/>
          </p:cNvPicPr>
          <p:nvPr/>
        </p:nvPicPr>
        <p:blipFill>
          <a:blip r:embed="rId3" cstate="print"/>
          <a:srcRect t="1118" b="1118"/>
          <a:stretch>
            <a:fillRect/>
          </a:stretch>
        </p:blipFill>
        <p:spPr bwMode="auto">
          <a:xfrm>
            <a:off x="4499992" y="1484784"/>
            <a:ext cx="3625113" cy="506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Trecho da carta de Pero Vaz de Caminha: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Senhor: </a:t>
            </a:r>
          </a:p>
          <a:p>
            <a:pPr marL="0" indent="0" algn="just">
              <a:buNone/>
            </a:pPr>
            <a:r>
              <a:rPr lang="pt-BR" dirty="0" smtClean="0"/>
              <a:t>Posto que o Capitão-mor desta vossa frota, e assim os outros capitães escrevam a Vossa Alteza a nova do </a:t>
            </a:r>
            <a:r>
              <a:rPr lang="pt-BR" dirty="0" err="1" smtClean="0"/>
              <a:t>achamento</a:t>
            </a:r>
            <a:r>
              <a:rPr lang="pt-BR" dirty="0" smtClean="0"/>
              <a:t> desta vossa terra nova, que ora nesta navegação se achou, não deixarei também de dar disso minha conta a Vossa Alteza, assim como eu melhor puder, ainda que — para o bem contar e falar — o saiba pior que todos fazer. </a:t>
            </a:r>
          </a:p>
          <a:p>
            <a:pPr marL="0" indent="0" algn="just">
              <a:buNone/>
            </a:pPr>
            <a:r>
              <a:rPr lang="pt-BR" dirty="0" smtClean="0"/>
              <a:t>Tome Vossa Alteza, porém, minha ignorância por boa vontade, e creia bem por certo que, para aformosear nem afear, não porei aqui mais do que aquilo que vi e me pareceu.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Então estiraram-se de costas na alcatifa, a dormir, sem buscarem maneira de cobrirem suas vergonhas, as quais não eram fanadas; e as cabeleiras delas estavam bem rapadas e feitas. O Capitão lhes mandou pôr por baixo das cabeças seus coxins; e o da cabeleira esforçava-se por não a quebrar. E lançaram-lhes um manto por cima; e eles consentiram, quedaram-se e dormiram.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Etimologia da palavra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Docente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Discente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i="1" dirty="0" smtClean="0"/>
              <a:t>Professor</a:t>
            </a:r>
            <a:endParaRPr lang="pt-BR" i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r>
              <a:rPr lang="pt-BR" i="1" dirty="0" smtClean="0"/>
              <a:t>Aluno</a:t>
            </a:r>
            <a:endParaRPr lang="pt-BR" i="1" dirty="0"/>
          </a:p>
        </p:txBody>
      </p:sp>
      <p:sp>
        <p:nvSpPr>
          <p:cNvPr id="9" name="Retângulo 8"/>
          <p:cNvSpPr/>
          <p:nvPr/>
        </p:nvSpPr>
        <p:spPr>
          <a:xfrm>
            <a:off x="971600" y="3284984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Latim </a:t>
            </a:r>
            <a:r>
              <a:rPr lang="pt-BR" sz="2400" i="1" dirty="0" err="1" smtClean="0"/>
              <a:t>docens</a:t>
            </a:r>
            <a:endParaRPr lang="pt-BR" sz="2400" i="1" dirty="0"/>
          </a:p>
        </p:txBody>
      </p:sp>
      <p:sp>
        <p:nvSpPr>
          <p:cNvPr id="10" name="Retângulo 9"/>
          <p:cNvSpPr/>
          <p:nvPr/>
        </p:nvSpPr>
        <p:spPr>
          <a:xfrm>
            <a:off x="971600" y="4725144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“ensinar”</a:t>
            </a:r>
            <a:endParaRPr lang="pt-BR" sz="2400" dirty="0"/>
          </a:p>
        </p:txBody>
      </p:sp>
      <p:cxnSp>
        <p:nvCxnSpPr>
          <p:cNvPr id="18" name="Conector angulado 17"/>
          <p:cNvCxnSpPr/>
          <p:nvPr/>
        </p:nvCxnSpPr>
        <p:spPr>
          <a:xfrm rot="16200000" flipH="1">
            <a:off x="1079612" y="3969060"/>
            <a:ext cx="576064" cy="504056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4788024" y="3284984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Latim </a:t>
            </a:r>
            <a:r>
              <a:rPr lang="pt-BR" sz="2400" i="1" dirty="0" smtClean="0"/>
              <a:t>disco</a:t>
            </a:r>
            <a:endParaRPr lang="pt-BR" sz="2400" dirty="0"/>
          </a:p>
        </p:txBody>
      </p:sp>
      <p:sp>
        <p:nvSpPr>
          <p:cNvPr id="23" name="Retângulo 22"/>
          <p:cNvSpPr/>
          <p:nvPr/>
        </p:nvSpPr>
        <p:spPr>
          <a:xfrm>
            <a:off x="4788024" y="4725144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“aprender”</a:t>
            </a:r>
            <a:endParaRPr lang="pt-BR" sz="2400" dirty="0"/>
          </a:p>
        </p:txBody>
      </p:sp>
      <p:cxnSp>
        <p:nvCxnSpPr>
          <p:cNvPr id="24" name="Conector angulado 23"/>
          <p:cNvCxnSpPr/>
          <p:nvPr/>
        </p:nvCxnSpPr>
        <p:spPr>
          <a:xfrm rot="16200000" flipH="1">
            <a:off x="4896036" y="3969060"/>
            <a:ext cx="576064" cy="504056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Variação nacional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b="24904"/>
          <a:stretch>
            <a:fillRect/>
          </a:stretch>
        </p:blipFill>
        <p:spPr bwMode="auto">
          <a:xfrm>
            <a:off x="1259632" y="1412776"/>
            <a:ext cx="6408712" cy="51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3566"/>
          <a:stretch>
            <a:fillRect/>
          </a:stretch>
        </p:blipFill>
        <p:spPr bwMode="auto">
          <a:xfrm>
            <a:off x="1043608" y="332656"/>
            <a:ext cx="6984775" cy="62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pixabay.com/photo/2014/04/03/10/20/pond-31013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57251"/>
            <a:ext cx="2591272" cy="1873274"/>
          </a:xfrm>
          <a:prstGeom prst="rect">
            <a:avLst/>
          </a:prstGeom>
          <a:noFill/>
        </p:spPr>
      </p:pic>
      <p:pic>
        <p:nvPicPr>
          <p:cNvPr id="2052" name="Picture 4" descr="Resultado de imagem para objeto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2006352" cy="2006352"/>
          </a:xfrm>
          <a:prstGeom prst="rect">
            <a:avLst/>
          </a:prstGeom>
          <a:noFill/>
        </p:spPr>
      </p:pic>
      <p:graphicFrame>
        <p:nvGraphicFramePr>
          <p:cNvPr id="8" name="Diagrama 7"/>
          <p:cNvGraphicFramePr/>
          <p:nvPr/>
        </p:nvGraphicFramePr>
        <p:xfrm>
          <a:off x="539552" y="836712"/>
          <a:ext cx="7668344" cy="507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4" name="Picture 6" descr="Resultado de imagem para pensamento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581128"/>
            <a:ext cx="2344316" cy="1730329"/>
          </a:xfrm>
          <a:prstGeom prst="rect">
            <a:avLst/>
          </a:prstGeom>
          <a:noFill/>
        </p:spPr>
      </p:pic>
      <p:pic>
        <p:nvPicPr>
          <p:cNvPr id="2056" name="Picture 8" descr="Resultado de imagem para cultura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29309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5904656" cy="54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2592288" cy="19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7074374" cy="36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r="65941" b="63237"/>
          <a:stretch>
            <a:fillRect/>
          </a:stretch>
        </p:blipFill>
        <p:spPr bwMode="auto">
          <a:xfrm>
            <a:off x="251520" y="260648"/>
            <a:ext cx="256205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55884"/>
          <a:stretch>
            <a:fillRect/>
          </a:stretch>
        </p:blipFill>
        <p:spPr bwMode="auto">
          <a:xfrm>
            <a:off x="2771799" y="188640"/>
            <a:ext cx="626859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351866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Variação regional</a:t>
            </a:r>
            <a:endParaRPr lang="pt-BR" dirty="0"/>
          </a:p>
        </p:txBody>
      </p:sp>
      <p:pic>
        <p:nvPicPr>
          <p:cNvPr id="31746" name="Picture 2" descr="Resultado de imagem para pão frances variação linguistica"/>
          <p:cNvPicPr>
            <a:picLocks noChangeAspect="1" noChangeArrowheads="1"/>
          </p:cNvPicPr>
          <p:nvPr/>
        </p:nvPicPr>
        <p:blipFill>
          <a:blip r:embed="rId2" cstate="print"/>
          <a:srcRect t="33543"/>
          <a:stretch>
            <a:fillRect/>
          </a:stretch>
        </p:blipFill>
        <p:spPr bwMode="auto">
          <a:xfrm>
            <a:off x="755576" y="1484784"/>
            <a:ext cx="769309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Variação sociocultural</a:t>
            </a:r>
            <a:endParaRPr lang="pt-BR" dirty="0"/>
          </a:p>
        </p:txBody>
      </p:sp>
      <p:pic>
        <p:nvPicPr>
          <p:cNvPr id="5122" name="Picture 2" descr="Resultado de imagem para preconceito linguistico"/>
          <p:cNvPicPr>
            <a:picLocks noChangeAspect="1" noChangeArrowheads="1"/>
          </p:cNvPicPr>
          <p:nvPr/>
        </p:nvPicPr>
        <p:blipFill>
          <a:blip r:embed="rId2" cstate="print"/>
          <a:srcRect b="1943"/>
          <a:stretch>
            <a:fillRect/>
          </a:stretch>
        </p:blipFill>
        <p:spPr bwMode="auto">
          <a:xfrm>
            <a:off x="1907704" y="1916832"/>
            <a:ext cx="6120680" cy="484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805264"/>
            <a:ext cx="917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Quarto de despejo – Diário de uma favelada</a:t>
            </a:r>
          </a:p>
          <a:p>
            <a:pPr algn="ctr"/>
            <a:r>
              <a:rPr lang="pt-BR" sz="2400" i="1" dirty="0" smtClean="0"/>
              <a:t>Carolina Maria de Jesus</a:t>
            </a:r>
            <a:endParaRPr lang="pt-BR" sz="2400" i="1" dirty="0"/>
          </a:p>
        </p:txBody>
      </p:sp>
      <p:pic>
        <p:nvPicPr>
          <p:cNvPr id="3" name="Picture 2" descr="Resultado de imagem para quarto de despe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432076" cy="5256584"/>
          </a:xfrm>
          <a:prstGeom prst="rect">
            <a:avLst/>
          </a:prstGeom>
          <a:noFill/>
        </p:spPr>
      </p:pic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 t="2239"/>
          <a:stretch>
            <a:fillRect/>
          </a:stretch>
        </p:blipFill>
        <p:spPr bwMode="auto">
          <a:xfrm>
            <a:off x="4572000" y="476672"/>
            <a:ext cx="3573314" cy="524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Trecho de Quarto de despejo: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19 de julho de 1955 – [...] Quando as mulheres feras invade o meu barraco, os meus filhos lhes joga pedras. Elas diz:</a:t>
            </a:r>
          </a:p>
          <a:p>
            <a:pPr marL="0" indent="0" algn="just">
              <a:buNone/>
            </a:pPr>
            <a:r>
              <a:rPr lang="pt-BR" dirty="0" smtClean="0"/>
              <a:t>– Que crianças mal </a:t>
            </a:r>
            <a:r>
              <a:rPr lang="pt-BR" dirty="0" err="1" smtClean="0"/>
              <a:t>iducadas</a:t>
            </a:r>
            <a:r>
              <a:rPr lang="pt-BR" dirty="0" smtClean="0"/>
              <a:t>!</a:t>
            </a:r>
          </a:p>
          <a:p>
            <a:pPr marL="0" indent="0" algn="just">
              <a:buNone/>
            </a:pPr>
            <a:r>
              <a:rPr lang="pt-BR" dirty="0" smtClean="0"/>
              <a:t>Eu digo:</a:t>
            </a:r>
          </a:p>
          <a:p>
            <a:pPr marL="0" indent="0" algn="just">
              <a:buNone/>
            </a:pPr>
            <a:r>
              <a:rPr lang="pt-BR" dirty="0" smtClean="0"/>
              <a:t>– Os meus filhos estão defendendo-me. Vocês são incultas, não pode compreender. Vou escrever um livro referente a favela. Hei de citar tudo que aqui se passa. E tudo que vocês me fazem. Eu quero escrever o livro, e vocês com estas cenas </a:t>
            </a:r>
            <a:r>
              <a:rPr lang="pt-BR" dirty="0" err="1" smtClean="0"/>
              <a:t>desagradaveis</a:t>
            </a:r>
            <a:r>
              <a:rPr lang="pt-BR" dirty="0" smtClean="0"/>
              <a:t> me fornece os argumentos.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7724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21 de julho – Despertei com a voz de D. Maria perguntando-me se eu queria comprar banana e alface. Olhei as crianças. Estavam dormindo. Fiquei quieta. Quando eles vê as frutas sou obrigada a comprar. (...) Mandei o meu filho João José no Arnaldo comprar </a:t>
            </a:r>
            <a:r>
              <a:rPr lang="pt-BR" sz="2400" dirty="0" err="1" smtClean="0"/>
              <a:t>açucar</a:t>
            </a:r>
            <a:r>
              <a:rPr lang="pt-BR" sz="2400" dirty="0" smtClean="0"/>
              <a:t> e pão. Depois fui lavar roupas. Enquanto as roupas corava eu sentei na calçada para escrever.</a:t>
            </a:r>
          </a:p>
          <a:p>
            <a:pPr marL="0" indent="0" algn="just">
              <a:buNone/>
            </a:pPr>
            <a:r>
              <a:rPr lang="pt-BR" sz="2400" dirty="0" smtClean="0"/>
              <a:t>[...]</a:t>
            </a:r>
          </a:p>
          <a:p>
            <a:pPr marL="0" indent="0" algn="just">
              <a:buNone/>
            </a:pPr>
            <a:r>
              <a:rPr lang="pt-BR" sz="2400" dirty="0" smtClean="0"/>
              <a:t>15 de maio – Tem noite que eles improvisam uma batucada e não deixa </a:t>
            </a:r>
            <a:r>
              <a:rPr lang="pt-BR" sz="2400" dirty="0" err="1" smtClean="0"/>
              <a:t>ninguem</a:t>
            </a:r>
            <a:r>
              <a:rPr lang="pt-BR" sz="2400" dirty="0" smtClean="0"/>
              <a:t> dormir. Os </a:t>
            </a:r>
            <a:r>
              <a:rPr lang="pt-BR" sz="2400" dirty="0" err="1" smtClean="0"/>
              <a:t>visinhos</a:t>
            </a:r>
            <a:r>
              <a:rPr lang="pt-BR" sz="2400" dirty="0" smtClean="0"/>
              <a:t> de alvenaria já tentaram com abaixo assinado retirar os favelados. Mas não conseguiram. Os </a:t>
            </a:r>
            <a:r>
              <a:rPr lang="pt-BR" sz="2400" dirty="0" err="1" smtClean="0"/>
              <a:t>visinhos</a:t>
            </a:r>
            <a:r>
              <a:rPr lang="pt-BR" sz="2400" dirty="0" smtClean="0"/>
              <a:t> das casas de tijolos diz:</a:t>
            </a:r>
          </a:p>
          <a:p>
            <a:pPr marL="0" indent="0" algn="just">
              <a:buNone/>
            </a:pPr>
            <a:r>
              <a:rPr lang="pt-BR" sz="2400" dirty="0" smtClean="0"/>
              <a:t>– Os </a:t>
            </a:r>
            <a:r>
              <a:rPr lang="pt-BR" sz="2400" dirty="0" err="1" smtClean="0"/>
              <a:t>politicos</a:t>
            </a:r>
            <a:r>
              <a:rPr lang="pt-BR" sz="2400" dirty="0" smtClean="0"/>
              <a:t> protegem os favelados.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PRECONCEITO LINGUÍSTICO</a:t>
            </a:r>
            <a:endParaRPr lang="pt-BR" dirty="0"/>
          </a:p>
        </p:txBody>
      </p:sp>
      <p:pic>
        <p:nvPicPr>
          <p:cNvPr id="4198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032448" cy="4032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MITOS DO PRECONCEITO LINGUÍSTICO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“A </a:t>
            </a:r>
            <a:r>
              <a:rPr lang="pt-BR" dirty="0" smtClean="0"/>
              <a:t>língua portuguesa falada no Brasil apresenta uma unidade surpreendente</a:t>
            </a:r>
            <a:r>
              <a:rPr lang="pt-BR" dirty="0" smtClean="0"/>
              <a:t>”</a:t>
            </a:r>
          </a:p>
          <a:p>
            <a:pPr algn="just"/>
            <a:r>
              <a:rPr lang="pt-BR" dirty="0" smtClean="0"/>
              <a:t> “</a:t>
            </a:r>
            <a:r>
              <a:rPr lang="pt-BR" dirty="0" smtClean="0"/>
              <a:t>Brasileiro não sabe português” / “Só em Portugal se fala bem português” </a:t>
            </a:r>
            <a:endParaRPr lang="pt-BR" dirty="0" smtClean="0"/>
          </a:p>
          <a:p>
            <a:pPr algn="just"/>
            <a:r>
              <a:rPr lang="pt-BR" dirty="0" smtClean="0"/>
              <a:t>“</a:t>
            </a:r>
            <a:r>
              <a:rPr lang="pt-BR" dirty="0" smtClean="0"/>
              <a:t>Português é muito difícil</a:t>
            </a:r>
            <a:r>
              <a:rPr lang="pt-BR" dirty="0" smtClean="0"/>
              <a:t>”</a:t>
            </a:r>
          </a:p>
          <a:p>
            <a:pPr algn="just"/>
            <a:r>
              <a:rPr lang="pt-BR" dirty="0" smtClean="0"/>
              <a:t> “</a:t>
            </a:r>
            <a:r>
              <a:rPr lang="pt-BR" dirty="0" smtClean="0"/>
              <a:t>As pessoas sem instrução falam tudo errado</a:t>
            </a:r>
            <a:r>
              <a:rPr lang="pt-BR" dirty="0" smtClean="0"/>
              <a:t>”</a:t>
            </a:r>
          </a:p>
          <a:p>
            <a:pPr algn="just"/>
            <a:r>
              <a:rPr lang="pt-BR" dirty="0" smtClean="0"/>
              <a:t>“</a:t>
            </a:r>
            <a:r>
              <a:rPr lang="pt-BR" dirty="0" smtClean="0"/>
              <a:t>O certo é falar assim porque se escreve assim</a:t>
            </a:r>
            <a:r>
              <a:rPr lang="pt-BR" dirty="0" smtClean="0"/>
              <a:t>”</a:t>
            </a:r>
          </a:p>
          <a:p>
            <a:pPr algn="just"/>
            <a:r>
              <a:rPr lang="pt-BR" dirty="0" smtClean="0"/>
              <a:t>“</a:t>
            </a:r>
            <a:r>
              <a:rPr lang="pt-BR" dirty="0" smtClean="0"/>
              <a:t>O domínio da norma culta é um instrumento de ascensão social” 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preconceito linguistico"/>
          <p:cNvPicPr>
            <a:picLocks noChangeAspect="1" noChangeArrowheads="1"/>
          </p:cNvPicPr>
          <p:nvPr/>
        </p:nvPicPr>
        <p:blipFill>
          <a:blip r:embed="rId2" cstate="print"/>
          <a:srcRect l="8750" r="3150"/>
          <a:stretch>
            <a:fillRect/>
          </a:stretch>
        </p:blipFill>
        <p:spPr bwMode="auto">
          <a:xfrm>
            <a:off x="539552" y="620688"/>
            <a:ext cx="8012815" cy="5684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dirty="0" smtClean="0"/>
              <a:t>Qual a diferença entre língua e linguagem?</a:t>
            </a:r>
            <a:endParaRPr lang="pt-BR" sz="4400" dirty="0"/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 b="2863"/>
          <a:stretch>
            <a:fillRect/>
          </a:stretch>
        </p:blipFill>
        <p:spPr bwMode="auto">
          <a:xfrm>
            <a:off x="1672075" y="2852937"/>
            <a:ext cx="6068277" cy="389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ucune description de photo disponi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5720"/>
            <a:ext cx="6192688" cy="6155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772400" cy="45720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Defina quais são as características que distinguem a tríade: linguagem, língua e fala.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O que distingue a comunicação humana da comunicação animal?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772400" cy="61926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sz="2400" dirty="0" smtClean="0"/>
              <a:t>Leia o poema “Pronominais”, do Oswald de Andrade.</a:t>
            </a:r>
          </a:p>
          <a:p>
            <a:pPr marL="514350" indent="-514350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Dê-me um cigarro</a:t>
            </a:r>
            <a:br>
              <a:rPr lang="pt-BR" sz="2400" dirty="0" smtClean="0"/>
            </a:br>
            <a:r>
              <a:rPr lang="pt-BR" sz="2400" dirty="0" smtClean="0"/>
              <a:t>Diz a gramática</a:t>
            </a:r>
            <a:br>
              <a:rPr lang="pt-BR" sz="2400" dirty="0" smtClean="0"/>
            </a:br>
            <a:r>
              <a:rPr lang="pt-BR" sz="2400" dirty="0" smtClean="0"/>
              <a:t>Do professor e do aluno</a:t>
            </a:r>
            <a:br>
              <a:rPr lang="pt-BR" sz="2400" dirty="0" smtClean="0"/>
            </a:br>
            <a:r>
              <a:rPr lang="pt-BR" sz="2400" dirty="0" smtClean="0"/>
              <a:t>E do mulato sabido</a:t>
            </a:r>
            <a:br>
              <a:rPr lang="pt-BR" sz="2400" dirty="0" smtClean="0"/>
            </a:br>
            <a:r>
              <a:rPr lang="pt-BR" sz="2400" dirty="0" smtClean="0"/>
              <a:t>Mas o bom negro e o bom branco</a:t>
            </a:r>
            <a:br>
              <a:rPr lang="pt-BR" sz="2400" dirty="0" smtClean="0"/>
            </a:br>
            <a:r>
              <a:rPr lang="pt-BR" sz="2400" dirty="0" smtClean="0"/>
              <a:t>Da Nação Brasileira</a:t>
            </a:r>
            <a:br>
              <a:rPr lang="pt-BR" sz="2400" dirty="0" smtClean="0"/>
            </a:br>
            <a:r>
              <a:rPr lang="pt-BR" sz="2400" dirty="0" smtClean="0"/>
              <a:t>Dizem todos os dias</a:t>
            </a:r>
            <a:br>
              <a:rPr lang="pt-BR" sz="2400" dirty="0" smtClean="0"/>
            </a:br>
            <a:r>
              <a:rPr lang="pt-BR" sz="2400" dirty="0" smtClean="0"/>
              <a:t>Deixa disso camarada</a:t>
            </a:r>
            <a:br>
              <a:rPr lang="pt-BR" sz="2400" dirty="0" smtClean="0"/>
            </a:br>
            <a:r>
              <a:rPr lang="pt-BR" sz="2400" dirty="0" smtClean="0"/>
              <a:t>Me dá um </a:t>
            </a:r>
            <a:r>
              <a:rPr lang="pt-BR" sz="2400" dirty="0" smtClean="0"/>
              <a:t>cigarro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Em se tratando da gramática normativa em relação à colocação pronominal, qual foi a intenção do autor diante de sua criação</a:t>
            </a:r>
            <a:r>
              <a:rPr lang="pt-BR" sz="2400" dirty="0" smtClean="0"/>
              <a:t>? Qual é a sua crítica?</a:t>
            </a:r>
            <a:endParaRPr lang="pt-B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424936" cy="63367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t-BR" sz="2400" dirty="0" smtClean="0"/>
              <a:t>Leia um trecho do poema “Ser nordestino”, do autor Bráulio </a:t>
            </a:r>
            <a:r>
              <a:rPr lang="pt-BR" sz="2400" dirty="0" err="1" smtClean="0"/>
              <a:t>Bessa</a:t>
            </a:r>
            <a:r>
              <a:rPr lang="pt-BR" sz="2400" dirty="0" smtClean="0"/>
              <a:t>.</a:t>
            </a:r>
          </a:p>
          <a:p>
            <a:pPr algn="ctr">
              <a:buNone/>
            </a:pPr>
            <a:r>
              <a:rPr lang="pt-BR" sz="2400" dirty="0" smtClean="0"/>
              <a:t>Sou o gibão do vaqueiro,</a:t>
            </a:r>
          </a:p>
          <a:p>
            <a:pPr algn="ctr">
              <a:buNone/>
            </a:pPr>
            <a:r>
              <a:rPr lang="pt-BR" sz="2400" dirty="0" smtClean="0"/>
              <a:t>sou </a:t>
            </a:r>
            <a:r>
              <a:rPr lang="pt-BR" sz="2400" dirty="0" err="1" smtClean="0"/>
              <a:t>cuzcuz</a:t>
            </a:r>
            <a:r>
              <a:rPr lang="pt-BR" sz="2400" dirty="0" smtClean="0"/>
              <a:t>, sou rapadura,</a:t>
            </a:r>
          </a:p>
          <a:p>
            <a:pPr algn="ctr">
              <a:buNone/>
            </a:pPr>
            <a:r>
              <a:rPr lang="pt-BR" sz="2400" dirty="0" smtClean="0"/>
              <a:t>s</a:t>
            </a:r>
            <a:r>
              <a:rPr lang="pt-BR" sz="2400" dirty="0" smtClean="0"/>
              <a:t>ou vida difícil e dura,</a:t>
            </a:r>
          </a:p>
          <a:p>
            <a:pPr algn="ctr">
              <a:buNone/>
            </a:pPr>
            <a:r>
              <a:rPr lang="pt-BR" sz="2400" dirty="0" smtClean="0"/>
              <a:t>sou Nordeste brasileiro.</a:t>
            </a:r>
          </a:p>
          <a:p>
            <a:pPr algn="ctr">
              <a:buNone/>
            </a:pPr>
            <a:r>
              <a:rPr lang="pt-BR" sz="2400" dirty="0" smtClean="0"/>
              <a:t>s</a:t>
            </a:r>
            <a:r>
              <a:rPr lang="pt-BR" sz="2400" dirty="0" smtClean="0"/>
              <a:t>ou cantador violeiro,</a:t>
            </a:r>
          </a:p>
          <a:p>
            <a:pPr algn="ctr">
              <a:buNone/>
            </a:pPr>
            <a:r>
              <a:rPr lang="pt-BR" sz="2400" dirty="0" smtClean="0"/>
              <a:t>s</a:t>
            </a:r>
            <a:r>
              <a:rPr lang="pt-BR" sz="2400" dirty="0" smtClean="0"/>
              <a:t>ou alegria ao chover,</a:t>
            </a:r>
          </a:p>
          <a:p>
            <a:pPr algn="ctr">
              <a:buNone/>
            </a:pPr>
            <a:r>
              <a:rPr lang="pt-BR" sz="2400" dirty="0" smtClean="0"/>
              <a:t>s</a:t>
            </a:r>
            <a:r>
              <a:rPr lang="pt-BR" sz="2400" dirty="0" smtClean="0"/>
              <a:t>ou doutor sem saber ler,</a:t>
            </a:r>
          </a:p>
          <a:p>
            <a:pPr algn="ctr">
              <a:buNone/>
            </a:pPr>
            <a:r>
              <a:rPr lang="pt-BR" sz="2400" dirty="0" smtClean="0"/>
              <a:t>s</a:t>
            </a:r>
            <a:r>
              <a:rPr lang="pt-BR" sz="2400" dirty="0" smtClean="0"/>
              <a:t>ou rico sem ser </a:t>
            </a:r>
            <a:r>
              <a:rPr lang="pt-BR" sz="2400" dirty="0" err="1" smtClean="0"/>
              <a:t>granfino</a:t>
            </a:r>
            <a:r>
              <a:rPr lang="pt-BR" sz="2400" dirty="0" smtClean="0"/>
              <a:t>.</a:t>
            </a:r>
          </a:p>
          <a:p>
            <a:pPr algn="ctr">
              <a:buNone/>
            </a:pPr>
            <a:r>
              <a:rPr lang="pt-BR" sz="2400" dirty="0" smtClean="0"/>
              <a:t>Quanto mais sou nordestino,</a:t>
            </a:r>
          </a:p>
          <a:p>
            <a:pPr algn="ctr">
              <a:buNone/>
            </a:pPr>
            <a:r>
              <a:rPr lang="pt-BR" sz="2400" dirty="0" smtClean="0"/>
              <a:t>m</a:t>
            </a:r>
            <a:r>
              <a:rPr lang="pt-BR" sz="2400" dirty="0" smtClean="0"/>
              <a:t>ais tenho orgulho de ser.</a:t>
            </a:r>
          </a:p>
          <a:p>
            <a:pPr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Qual é a variante linguística utilizada nesse texto? Qual foi a intenção do autor ao fazer sua escolha linguística?</a:t>
            </a:r>
            <a:endParaRPr lang="pt-BR" sz="2400" dirty="0" smtClean="0"/>
          </a:p>
          <a:p>
            <a:pPr marL="514350" indent="-514350"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Linguagem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Qualquer ato de comunicação, seja por que meio for.</a:t>
            </a:r>
            <a:endParaRPr lang="pt-BR" sz="2800" dirty="0"/>
          </a:p>
        </p:txBody>
      </p:sp>
      <p:pic>
        <p:nvPicPr>
          <p:cNvPr id="17410" name="Picture 2" descr="Resultado de imagem para placas de transito"/>
          <p:cNvPicPr>
            <a:picLocks noChangeAspect="1" noChangeArrowheads="1"/>
          </p:cNvPicPr>
          <p:nvPr/>
        </p:nvPicPr>
        <p:blipFill>
          <a:blip r:embed="rId2" cstate="print"/>
          <a:srcRect l="4016" t="12270" r="4488" b="11641"/>
          <a:stretch>
            <a:fillRect/>
          </a:stretch>
        </p:blipFill>
        <p:spPr bwMode="auto">
          <a:xfrm>
            <a:off x="179512" y="2492896"/>
            <a:ext cx="4716016" cy="2944696"/>
          </a:xfrm>
          <a:prstGeom prst="rect">
            <a:avLst/>
          </a:prstGeom>
          <a:noFill/>
        </p:spPr>
      </p:pic>
      <p:pic>
        <p:nvPicPr>
          <p:cNvPr id="17412" name="Picture 4" descr="Resultado de imagem para emoji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405378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Língua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Sistema de signos convencionados que compreende um conjunto de regras e normas. É social.</a:t>
            </a:r>
            <a:endParaRPr lang="pt-BR" sz="2800" dirty="0"/>
          </a:p>
        </p:txBody>
      </p:sp>
      <p:pic>
        <p:nvPicPr>
          <p:cNvPr id="18434" name="Picture 2" descr="Resultado de imagem para gramatic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2736304" cy="3200356"/>
          </a:xfrm>
          <a:prstGeom prst="rect">
            <a:avLst/>
          </a:prstGeom>
          <a:noFill/>
        </p:spPr>
      </p:pic>
      <p:pic>
        <p:nvPicPr>
          <p:cNvPr id="18436" name="Picture 4" descr="Resultado de imagem para gramatica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285486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23528" y="548680"/>
          <a:ext cx="8496944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37170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Representação gráfica</a:t>
            </a:r>
            <a:endParaRPr lang="pt-BR" sz="20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37170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Ideia/conceito</a:t>
            </a:r>
            <a:endParaRPr lang="pt-BR" sz="2000" i="1" dirty="0"/>
          </a:p>
        </p:txBody>
      </p:sp>
      <p:pic>
        <p:nvPicPr>
          <p:cNvPr id="24580" name="Picture 4" descr="Resultado de imagem para cachorro png"/>
          <p:cNvPicPr>
            <a:picLocks noChangeAspect="1" noChangeArrowheads="1"/>
          </p:cNvPicPr>
          <p:nvPr/>
        </p:nvPicPr>
        <p:blipFill>
          <a:blip r:embed="rId7" cstate="print"/>
          <a:srcRect b="3780"/>
          <a:stretch>
            <a:fillRect/>
          </a:stretch>
        </p:blipFill>
        <p:spPr bwMode="auto">
          <a:xfrm>
            <a:off x="3203848" y="4293096"/>
            <a:ext cx="2376835" cy="246792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1520" y="50131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C-A-C-H-O-R-R-O</a:t>
            </a:r>
            <a:endParaRPr lang="pt-B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É o uso que cada pessoa faz da língua. A fala é individual. </a:t>
            </a:r>
            <a:endParaRPr lang="pt-BR" sz="2800" dirty="0"/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 b="5434"/>
          <a:stretch>
            <a:fillRect/>
          </a:stretch>
        </p:blipFill>
        <p:spPr bwMode="auto">
          <a:xfrm>
            <a:off x="2483768" y="2276872"/>
            <a:ext cx="449258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m para compartilhamento na nuv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646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Animais possuem língua e linguagem?</a:t>
            </a:r>
            <a:endParaRPr lang="pt-BR" dirty="0"/>
          </a:p>
        </p:txBody>
      </p:sp>
      <p:pic>
        <p:nvPicPr>
          <p:cNvPr id="21508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422594" cy="448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231</TotalTime>
  <Words>756</Words>
  <Application>Microsoft Office PowerPoint</Application>
  <PresentationFormat>Apresentação na tela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Patrimônio Líquido</vt:lpstr>
      <vt:lpstr>A LÍNGUA COM QUE LEMOS O MUNDO PROFª. MAYARA</vt:lpstr>
      <vt:lpstr>Slide 2</vt:lpstr>
      <vt:lpstr>Qual a diferença entre língua e linguagem?</vt:lpstr>
      <vt:lpstr>Linguagem</vt:lpstr>
      <vt:lpstr>Língua</vt:lpstr>
      <vt:lpstr>Slide 6</vt:lpstr>
      <vt:lpstr>Oralidade</vt:lpstr>
      <vt:lpstr>Slide 8</vt:lpstr>
      <vt:lpstr>Animais possuem língua e linguagem?</vt:lpstr>
      <vt:lpstr>Slide 10</vt:lpstr>
      <vt:lpstr>Slide 11</vt:lpstr>
      <vt:lpstr>VARIAÇÃO LINGUÍSTICA</vt:lpstr>
      <vt:lpstr>A variação linguística pode ser:</vt:lpstr>
      <vt:lpstr>Variação histórica</vt:lpstr>
      <vt:lpstr>Trecho da carta de Pero Vaz de Caminha:</vt:lpstr>
      <vt:lpstr>Slide 16</vt:lpstr>
      <vt:lpstr>Etimologia da palavra</vt:lpstr>
      <vt:lpstr>Variação nacional</vt:lpstr>
      <vt:lpstr>Slide 19</vt:lpstr>
      <vt:lpstr>Slide 20</vt:lpstr>
      <vt:lpstr>Slide 21</vt:lpstr>
      <vt:lpstr>Variação regional</vt:lpstr>
      <vt:lpstr>Variação sociocultural</vt:lpstr>
      <vt:lpstr>Slide 24</vt:lpstr>
      <vt:lpstr>Trecho de Quarto de despejo:</vt:lpstr>
      <vt:lpstr>Slide 26</vt:lpstr>
      <vt:lpstr>PRECONCEITO LINGUÍSTICO</vt:lpstr>
      <vt:lpstr>MITOS DO PRECONCEITO LINGUÍSTICO</vt:lpstr>
      <vt:lpstr>Slide 29</vt:lpstr>
      <vt:lpstr>Slide 30</vt:lpstr>
      <vt:lpstr>EXERCÍCIOS</vt:lpstr>
      <vt:lpstr>Slide 32</vt:lpstr>
      <vt:lpstr>Slide 33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.</cp:lastModifiedBy>
  <cp:revision>36</cp:revision>
  <dcterms:created xsi:type="dcterms:W3CDTF">2020-01-27T17:57:10Z</dcterms:created>
  <dcterms:modified xsi:type="dcterms:W3CDTF">2020-01-29T20:49:32Z</dcterms:modified>
</cp:coreProperties>
</file>