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10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7879C9-3A00-4E8C-BBF7-879B53C07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181E58-C9A9-4809-ADF6-5288D78C6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E9CF13-194E-4AF6-8C1B-BDC948E3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9E51-8AB9-4AD8-9C6D-CE93DF04F3D8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26C356-1A3F-4E15-BB21-57CA7FBE6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C834A9-1EF0-444F-B499-92F03D8BF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492-90E7-492D-9B49-6B8E6C363B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1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80A24C-5E2E-4529-AFDE-0A91B2672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B2C83BA-8EE5-4A74-A8AB-C538CF613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A346B3-8750-4132-A4CD-EEE098B24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9E51-8AB9-4AD8-9C6D-CE93DF04F3D8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B1F6BC-9192-4BE0-BF9D-A3AB61D2D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E3FE24-1C5E-4794-A8BD-8FFFC37E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492-90E7-492D-9B49-6B8E6C363B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360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D4096A4-03C6-4146-B65B-4EB26614C0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FB13B4-91B4-4B22-92E5-4E7E1B09E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701E92-2DCD-4E52-B325-A2203DE0A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9E51-8AB9-4AD8-9C6D-CE93DF04F3D8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B2BD99-47AD-4643-A45B-87EA96996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B1F246-DC4C-487D-8AE8-C28BB5ADC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492-90E7-492D-9B49-6B8E6C363B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20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8D241D-7C5D-4651-AF4E-DC02C8CA7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DEE2CF-13EC-47D0-AC57-0808B6DF2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A3C54A-AB4D-44B6-A71F-0B7908E7A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9E51-8AB9-4AD8-9C6D-CE93DF04F3D8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206710-3476-4D54-8149-08BA77D11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502988-720F-423C-ACC1-3A6507E9E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492-90E7-492D-9B49-6B8E6C363B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75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5C8602-2168-4ED0-94B5-659249597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056250C-2962-41E8-84A7-06D530716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839F1-7B8C-45F4-83E7-9CB84AD70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9E51-8AB9-4AD8-9C6D-CE93DF04F3D8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7CDE2E-F968-4AD4-9819-AD611030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737C86-3625-447B-9C3F-9D6825730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492-90E7-492D-9B49-6B8E6C363B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542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B52DF-232E-437D-94C3-225747419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4FE8C5-3249-4E53-A1A4-0E5C01BDC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E9111DE-E0F5-4009-8D47-277AE9AB2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ED04899-F4FA-4B15-8DF8-9B2909600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9E51-8AB9-4AD8-9C6D-CE93DF04F3D8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018919-E69B-46D5-9944-ED9F3015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3D4EAF-2C59-4AAF-8329-4A4577F7C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492-90E7-492D-9B49-6B8E6C363B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36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3503B2-5776-4BDC-8033-F70A1DB0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6EA18CB-A33D-4EC2-AE44-1AEFD8F9D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6411CE7-43A8-4DB6-9A50-158A7A1A9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7026569-470B-4DD1-9B67-1AD10B217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45E0925-F56B-40E4-8B40-B35EE24561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241593C-8727-4713-99DD-4C6AA035B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9E51-8AB9-4AD8-9C6D-CE93DF04F3D8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E5A0AC4-760C-4BF1-B667-F85A83227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EA74862-F6F7-4E5A-BF6E-9DFB7EF8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492-90E7-492D-9B49-6B8E6C363B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782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25F3ED-CE2E-4C46-BB8B-5AAD178C5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C87BDD7-8965-4A5A-8BB1-7634659E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9E51-8AB9-4AD8-9C6D-CE93DF04F3D8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8782B47-2B9A-4FF1-A2F8-BB473ABBD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2E35891-1AD0-4CCE-99E5-A6F16E38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492-90E7-492D-9B49-6B8E6C363B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16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F6C855F-47E0-46C0-86F6-D9F87C761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9E51-8AB9-4AD8-9C6D-CE93DF04F3D8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092598D-AFCF-4F3C-B88D-0E0273115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518FE24-783C-4CB3-AFA9-8AF982329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492-90E7-492D-9B49-6B8E6C363B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15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F0B3FD-BA7E-404D-A644-CEE41A690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80351D-FA8B-4AFD-98CB-706AF013C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03A2CAE-44B3-4E58-A0DA-D49825AA9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60A57E2-54AB-4F80-BE69-694985771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9E51-8AB9-4AD8-9C6D-CE93DF04F3D8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71178B-18D9-4DA7-94B9-7C0F5F5F9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2CB682C-108F-4F18-95D9-F9732242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492-90E7-492D-9B49-6B8E6C363B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05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2050A-FAAC-4A12-BF44-8E681224D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490A3E0-8C3A-43FD-911A-A4D661F12A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5648DAE-9AC7-4F15-AC71-DFBC97433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3735E00-D4ED-42EB-915B-41A64A82A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9E51-8AB9-4AD8-9C6D-CE93DF04F3D8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9449EDA-2E86-4423-89B3-6FF7548BA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0223E7-2F07-4828-BE36-2D628264B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492-90E7-492D-9B49-6B8E6C363B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81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C25306-2480-418B-A4A5-50B53294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24D786-1FB7-4B4D-98DA-B681A23D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FEF2A9-BE68-489C-A588-DA9F33F2A4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69E51-8AB9-4AD8-9C6D-CE93DF04F3D8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FCDFF0-885F-4C8B-AD6A-A8E51F02F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7B1062-8E99-4269-9029-F1C391465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76492-90E7-492D-9B49-6B8E6C363B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237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6C1E7D7-5F13-477B-A2E3-E6DD77E6E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0331"/>
            <a:ext cx="12192000" cy="636766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F1F683D-48E6-49D4-BADE-E9D3EB55A2D3}"/>
              </a:ext>
            </a:extLst>
          </p:cNvPr>
          <p:cNvSpPr txBox="1"/>
          <p:nvPr/>
        </p:nvSpPr>
        <p:spPr>
          <a:xfrm>
            <a:off x="1298713" y="1603513"/>
            <a:ext cx="451899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i="1" dirty="0">
                <a:cs typeface="Arial" panose="020B0604020202020204" pitchFamily="34" charset="0"/>
              </a:rPr>
              <a:t>Escrever não é dom, </a:t>
            </a:r>
          </a:p>
          <a:p>
            <a:pPr algn="ctr"/>
            <a:r>
              <a:rPr lang="pt-BR" sz="3600" i="1" dirty="0">
                <a:cs typeface="Arial" panose="020B0604020202020204" pitchFamily="34" charset="0"/>
              </a:rPr>
              <a:t>é técnica!</a:t>
            </a:r>
          </a:p>
        </p:txBody>
      </p:sp>
    </p:spTree>
    <p:extLst>
      <p:ext uri="{BB962C8B-B14F-4D97-AF65-F5344CB8AC3E}">
        <p14:creationId xmlns:p14="http://schemas.microsoft.com/office/powerpoint/2010/main" val="269418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199C989-E778-4EBA-8105-EF5763F9E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8190" y="1598452"/>
            <a:ext cx="7175619" cy="491111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700445A-8655-4ED1-ABF2-C217F1EE66AE}"/>
              </a:ext>
            </a:extLst>
          </p:cNvPr>
          <p:cNvSpPr txBox="1"/>
          <p:nvPr/>
        </p:nvSpPr>
        <p:spPr>
          <a:xfrm>
            <a:off x="4049605" y="861391"/>
            <a:ext cx="4092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latin typeface="Algerian" panose="04020705040A02060702" pitchFamily="82" charset="0"/>
              </a:rPr>
              <a:t>IMPORTANTE!</a:t>
            </a:r>
          </a:p>
        </p:txBody>
      </p:sp>
    </p:spTree>
    <p:extLst>
      <p:ext uri="{BB962C8B-B14F-4D97-AF65-F5344CB8AC3E}">
        <p14:creationId xmlns:p14="http://schemas.microsoft.com/office/powerpoint/2010/main" val="374009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E3970BD-FD84-4247-AB70-DF81593A2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455" y="587326"/>
            <a:ext cx="5552049" cy="616037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8782BAA-564F-4DD5-BFEC-95E39A4019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5" t="3529" r="2968" b="7421"/>
          <a:stretch/>
        </p:blipFill>
        <p:spPr>
          <a:xfrm>
            <a:off x="7104184" y="587325"/>
            <a:ext cx="4740812" cy="602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54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515EC40-6AB6-4E16-B9F8-C0FEFE696E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0" t="8116" r="8841" b="17295"/>
          <a:stretch/>
        </p:blipFill>
        <p:spPr>
          <a:xfrm>
            <a:off x="92765" y="649355"/>
            <a:ext cx="5910469" cy="602974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471DAD8-86E9-4488-95C5-FCA06AAE6641}"/>
              </a:ext>
            </a:extLst>
          </p:cNvPr>
          <p:cNvSpPr txBox="1"/>
          <p:nvPr/>
        </p:nvSpPr>
        <p:spPr>
          <a:xfrm>
            <a:off x="6096000" y="727638"/>
            <a:ext cx="591046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C 1 – </a:t>
            </a:r>
            <a:r>
              <a:rPr lang="pt-BR" b="1" dirty="0"/>
              <a:t>Acentuação, ortografia, uso do hífen, letras maiúsculas e minúsculas, separação silábica, concordância, pontuação, uso de crase e pronomes, vocabulário preciso.</a:t>
            </a:r>
          </a:p>
          <a:p>
            <a:pPr algn="just"/>
            <a:endParaRPr lang="pt-BR" b="1" dirty="0"/>
          </a:p>
          <a:p>
            <a:pPr algn="just"/>
            <a:r>
              <a:rPr lang="pt-BR" b="1" dirty="0">
                <a:solidFill>
                  <a:srgbClr val="FF0000"/>
                </a:solidFill>
              </a:rPr>
              <a:t>C 2 – </a:t>
            </a:r>
            <a:r>
              <a:rPr lang="pt-BR" b="1" dirty="0"/>
              <a:t>Leitura atenta da coletânea sem copiar trechos ou informações, definição do tema(problema e suas causas), referências a outras áreas de conhecimento dentro da estrutura dissertativo-argumentativa.</a:t>
            </a:r>
          </a:p>
          <a:p>
            <a:pPr algn="just"/>
            <a:endParaRPr lang="pt-BR" b="1" dirty="0"/>
          </a:p>
          <a:p>
            <a:pPr algn="just"/>
            <a:r>
              <a:rPr lang="pt-BR" b="1" dirty="0">
                <a:solidFill>
                  <a:srgbClr val="FF0000"/>
                </a:solidFill>
              </a:rPr>
              <a:t>C 3 – </a:t>
            </a:r>
            <a:r>
              <a:rPr lang="pt-BR" b="1" dirty="0"/>
              <a:t>A palavra é </a:t>
            </a:r>
            <a:r>
              <a:rPr lang="pt-BR" b="1" dirty="0">
                <a:solidFill>
                  <a:srgbClr val="002060"/>
                </a:solidFill>
              </a:rPr>
              <a:t>INTELIGIBILIDADE!</a:t>
            </a:r>
            <a:r>
              <a:rPr lang="pt-BR" b="1" dirty="0"/>
              <a:t> Progressão temática, relação de sentido entre os argumentos selecionados, relevância das ideias apresentadas.</a:t>
            </a:r>
          </a:p>
          <a:p>
            <a:pPr algn="just"/>
            <a:endParaRPr lang="pt-BR" b="1" dirty="0"/>
          </a:p>
          <a:p>
            <a:pPr algn="just"/>
            <a:r>
              <a:rPr lang="pt-BR" b="1" dirty="0">
                <a:solidFill>
                  <a:srgbClr val="FF0000"/>
                </a:solidFill>
              </a:rPr>
              <a:t>C 4 – </a:t>
            </a:r>
            <a:r>
              <a:rPr lang="pt-BR" b="1" dirty="0"/>
              <a:t>Estruturação dos parágrafos e períodos, retomada de ideias e expressões, uso adequado de operadores argumentativos.</a:t>
            </a:r>
          </a:p>
          <a:p>
            <a:pPr algn="just"/>
            <a:endParaRPr lang="pt-BR" b="1" dirty="0"/>
          </a:p>
          <a:p>
            <a:pPr algn="just"/>
            <a:r>
              <a:rPr lang="pt-BR" b="1" dirty="0">
                <a:solidFill>
                  <a:srgbClr val="FF0000"/>
                </a:solidFill>
              </a:rPr>
              <a:t>C 5 – </a:t>
            </a:r>
            <a:r>
              <a:rPr lang="pt-BR" b="1" dirty="0"/>
              <a:t>Propostas de intervenção</a:t>
            </a:r>
          </a:p>
          <a:p>
            <a:pPr algn="just"/>
            <a:r>
              <a:rPr lang="pt-BR" b="1" dirty="0"/>
              <a:t>Iniciativas? Quem deve executar? Como viabilizar? Efeito alcançado? Detalhamento?</a:t>
            </a:r>
          </a:p>
          <a:p>
            <a:pPr algn="just"/>
            <a:r>
              <a:rPr lang="pt-BR" b="1" dirty="0">
                <a:solidFill>
                  <a:srgbClr val="FF0000"/>
                </a:solidFill>
              </a:rPr>
              <a:t>* Respeito aos direitos humanos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99C6A4D2-BBA0-4660-B21A-F6D28FAC3AD3}"/>
              </a:ext>
            </a:extLst>
          </p:cNvPr>
          <p:cNvSpPr/>
          <p:nvPr/>
        </p:nvSpPr>
        <p:spPr>
          <a:xfrm rot="20995226">
            <a:off x="203806" y="767123"/>
            <a:ext cx="2690191" cy="1506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200 pontos cada competência!</a:t>
            </a:r>
          </a:p>
        </p:txBody>
      </p:sp>
    </p:spTree>
    <p:extLst>
      <p:ext uri="{BB962C8B-B14F-4D97-AF65-F5344CB8AC3E}">
        <p14:creationId xmlns:p14="http://schemas.microsoft.com/office/powerpoint/2010/main" val="3104130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FFBEE45-3A01-4496-BFD3-8BAC80307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1" y="662608"/>
            <a:ext cx="5877339" cy="587733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3C1C4E9-5B25-4F37-A320-7C62B921A681}"/>
              </a:ext>
            </a:extLst>
          </p:cNvPr>
          <p:cNvSpPr txBox="1"/>
          <p:nvPr/>
        </p:nvSpPr>
        <p:spPr>
          <a:xfrm>
            <a:off x="6440556" y="768626"/>
            <a:ext cx="271625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</a:rPr>
              <a:t>INTRODUÇÃO:</a:t>
            </a:r>
          </a:p>
          <a:p>
            <a:endParaRPr lang="pt-BR" sz="2000" b="1" dirty="0"/>
          </a:p>
          <a:p>
            <a:r>
              <a:rPr lang="pt-BR" sz="2000" b="1" dirty="0"/>
              <a:t>*Contextualização</a:t>
            </a:r>
          </a:p>
          <a:p>
            <a:r>
              <a:rPr lang="pt-BR" sz="2000" b="1" dirty="0"/>
              <a:t>*Apresentação do tema</a:t>
            </a:r>
          </a:p>
          <a:p>
            <a:r>
              <a:rPr lang="pt-BR" sz="2000" b="1" dirty="0"/>
              <a:t>* Elaboração da tese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CC05902-2343-4875-BD95-0983260A1236}"/>
              </a:ext>
            </a:extLst>
          </p:cNvPr>
          <p:cNvSpPr txBox="1"/>
          <p:nvPr/>
        </p:nvSpPr>
        <p:spPr>
          <a:xfrm>
            <a:off x="7745457" y="2415741"/>
            <a:ext cx="444570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</a:rPr>
              <a:t>DESENVOLVIMENTO:</a:t>
            </a:r>
          </a:p>
          <a:p>
            <a:endParaRPr lang="pt-BR" sz="2000" b="1" dirty="0"/>
          </a:p>
          <a:p>
            <a:r>
              <a:rPr lang="pt-BR" sz="2000" b="1" dirty="0"/>
              <a:t>*D 1 – Fator 1 + Repertório sociocultural</a:t>
            </a:r>
          </a:p>
          <a:p>
            <a:r>
              <a:rPr lang="pt-BR" sz="2000" b="1" dirty="0"/>
              <a:t>*D 2 – Fator 2 + Repertório sociocultural</a:t>
            </a: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2DA0D85-9179-48B9-AD53-30D0F83D9B7B}"/>
              </a:ext>
            </a:extLst>
          </p:cNvPr>
          <p:cNvSpPr txBox="1"/>
          <p:nvPr/>
        </p:nvSpPr>
        <p:spPr>
          <a:xfrm>
            <a:off x="6313822" y="4016179"/>
            <a:ext cx="565951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rgbClr val="C00000"/>
                </a:solidFill>
              </a:rPr>
              <a:t>CONCLUSÃO: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2000" b="1" dirty="0"/>
              <a:t>*Retomada da tese + palavras-chave do recorte temático</a:t>
            </a:r>
          </a:p>
          <a:p>
            <a:pPr algn="just"/>
            <a:r>
              <a:rPr lang="pt-BR" sz="2000" b="1" dirty="0"/>
              <a:t>* Medidas interventivas: Quem faz? O que faz? Como? Com que objetivo? Detalhamento maior em uma das propostas.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3924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373E432-9902-4D77-ADF2-AEC39C6CE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8902" y="875236"/>
            <a:ext cx="8794196" cy="582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70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9E70409-D8D0-48B7-B58D-1C5AF0813E1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33399" y="1107471"/>
            <a:ext cx="11325202" cy="516916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D4FE40C-CAA8-43FE-ABB3-E5DC02450FC9}"/>
              </a:ext>
            </a:extLst>
          </p:cNvPr>
          <p:cNvSpPr txBox="1"/>
          <p:nvPr/>
        </p:nvSpPr>
        <p:spPr>
          <a:xfrm>
            <a:off x="1417983" y="2252870"/>
            <a:ext cx="9846366" cy="59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F9C9703-79E5-4A5B-81AB-06FAB4414B33}"/>
              </a:ext>
            </a:extLst>
          </p:cNvPr>
          <p:cNvSpPr/>
          <p:nvPr/>
        </p:nvSpPr>
        <p:spPr>
          <a:xfrm>
            <a:off x="1524000" y="2697481"/>
            <a:ext cx="9647583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62A87AFC-8018-4C92-9C78-558A226A62E2}"/>
              </a:ext>
            </a:extLst>
          </p:cNvPr>
          <p:cNvSpPr/>
          <p:nvPr/>
        </p:nvSpPr>
        <p:spPr>
          <a:xfrm>
            <a:off x="781878" y="3180522"/>
            <a:ext cx="10389705" cy="4571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5453198-EAC4-440E-9BF4-16756EA6A035}"/>
              </a:ext>
            </a:extLst>
          </p:cNvPr>
          <p:cNvSpPr/>
          <p:nvPr/>
        </p:nvSpPr>
        <p:spPr>
          <a:xfrm>
            <a:off x="781878" y="3684104"/>
            <a:ext cx="4081670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3F5F192-2B19-46AE-A77B-CEFFAE6A00BA}"/>
              </a:ext>
            </a:extLst>
          </p:cNvPr>
          <p:cNvSpPr/>
          <p:nvPr/>
        </p:nvSpPr>
        <p:spPr>
          <a:xfrm>
            <a:off x="4863548" y="3684104"/>
            <a:ext cx="6308035" cy="4571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CCB7F768-C092-437D-AF01-F2475556700E}"/>
              </a:ext>
            </a:extLst>
          </p:cNvPr>
          <p:cNvSpPr/>
          <p:nvPr/>
        </p:nvSpPr>
        <p:spPr>
          <a:xfrm>
            <a:off x="781878" y="4147930"/>
            <a:ext cx="8282609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DA65AAF-E3B5-43CD-B761-BFDA663F52BF}"/>
              </a:ext>
            </a:extLst>
          </p:cNvPr>
          <p:cNvSpPr txBox="1"/>
          <p:nvPr/>
        </p:nvSpPr>
        <p:spPr>
          <a:xfrm>
            <a:off x="694520" y="1795007"/>
            <a:ext cx="3379305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Contextualização + Analogia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2B065C54-1733-4D07-802D-F56A0A0557C3}"/>
              </a:ext>
            </a:extLst>
          </p:cNvPr>
          <p:cNvSpPr/>
          <p:nvPr/>
        </p:nvSpPr>
        <p:spPr>
          <a:xfrm>
            <a:off x="9263270" y="4147930"/>
            <a:ext cx="1908313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1F8C0D37-4E0F-48F1-BBEC-516A53F3C1D4}"/>
              </a:ext>
            </a:extLst>
          </p:cNvPr>
          <p:cNvSpPr/>
          <p:nvPr/>
        </p:nvSpPr>
        <p:spPr>
          <a:xfrm flipV="1">
            <a:off x="781878" y="4750241"/>
            <a:ext cx="10389705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2C48E74F-F59F-457A-9A02-2966CCC6EE8E}"/>
              </a:ext>
            </a:extLst>
          </p:cNvPr>
          <p:cNvSpPr/>
          <p:nvPr/>
        </p:nvSpPr>
        <p:spPr>
          <a:xfrm>
            <a:off x="694520" y="5208104"/>
            <a:ext cx="8701271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23EFE119-F1AC-4F51-A296-FD4851C2463D}"/>
              </a:ext>
            </a:extLst>
          </p:cNvPr>
          <p:cNvSpPr txBox="1"/>
          <p:nvPr/>
        </p:nvSpPr>
        <p:spPr>
          <a:xfrm>
            <a:off x="7038498" y="1839273"/>
            <a:ext cx="38431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Apresentação do tema – Contraponto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42A6E47D-2AFB-4D66-95E5-FCE9730A71FA}"/>
              </a:ext>
            </a:extLst>
          </p:cNvPr>
          <p:cNvSpPr/>
          <p:nvPr/>
        </p:nvSpPr>
        <p:spPr>
          <a:xfrm>
            <a:off x="9713843" y="5162385"/>
            <a:ext cx="1457740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C05F6DE6-85DA-4D34-8D94-E0095DD368D5}"/>
              </a:ext>
            </a:extLst>
          </p:cNvPr>
          <p:cNvSpPr/>
          <p:nvPr/>
        </p:nvSpPr>
        <p:spPr>
          <a:xfrm>
            <a:off x="781878" y="5748543"/>
            <a:ext cx="10389705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08752A44-01BD-44E4-B393-BBED098ED139}"/>
              </a:ext>
            </a:extLst>
          </p:cNvPr>
          <p:cNvSpPr/>
          <p:nvPr/>
        </p:nvSpPr>
        <p:spPr>
          <a:xfrm flipV="1">
            <a:off x="781878" y="6187186"/>
            <a:ext cx="7752522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D8BA8096-6B6B-4675-8241-E0CF9C1DF574}"/>
              </a:ext>
            </a:extLst>
          </p:cNvPr>
          <p:cNvSpPr txBox="1"/>
          <p:nvPr/>
        </p:nvSpPr>
        <p:spPr>
          <a:xfrm>
            <a:off x="8960064" y="6002520"/>
            <a:ext cx="1978811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/>
              <a:t>Elaboração da tese</a:t>
            </a:r>
          </a:p>
        </p:txBody>
      </p:sp>
    </p:spTree>
    <p:extLst>
      <p:ext uri="{BB962C8B-B14F-4D97-AF65-F5344CB8AC3E}">
        <p14:creationId xmlns:p14="http://schemas.microsoft.com/office/powerpoint/2010/main" val="2065570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EDE6CE7-ACBE-4276-BD30-F86691FC0BF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00433" y="1295402"/>
            <a:ext cx="11328959" cy="4850294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2A404C2-61DD-4765-8897-13C6F839334E}"/>
              </a:ext>
            </a:extLst>
          </p:cNvPr>
          <p:cNvSpPr txBox="1"/>
          <p:nvPr/>
        </p:nvSpPr>
        <p:spPr>
          <a:xfrm>
            <a:off x="636104" y="730269"/>
            <a:ext cx="2908489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/>
              <a:t>Fator 1: perda de autonomia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0DC910E-3708-4221-B6D7-1FEA20DE5A44}"/>
              </a:ext>
            </a:extLst>
          </p:cNvPr>
          <p:cNvSpPr/>
          <p:nvPr/>
        </p:nvSpPr>
        <p:spPr>
          <a:xfrm>
            <a:off x="1311965" y="1616765"/>
            <a:ext cx="9912626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27D798B-18B1-4618-A9C8-BE6A838C63B9}"/>
              </a:ext>
            </a:extLst>
          </p:cNvPr>
          <p:cNvSpPr/>
          <p:nvPr/>
        </p:nvSpPr>
        <p:spPr>
          <a:xfrm>
            <a:off x="609600" y="2040835"/>
            <a:ext cx="10614991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339654A-F4D2-4E4A-90F6-4A4B674D7041}"/>
              </a:ext>
            </a:extLst>
          </p:cNvPr>
          <p:cNvSpPr/>
          <p:nvPr/>
        </p:nvSpPr>
        <p:spPr>
          <a:xfrm>
            <a:off x="609601" y="2425148"/>
            <a:ext cx="10614990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D4AEE4A-A9CE-492A-8888-0125A4D6A229}"/>
              </a:ext>
            </a:extLst>
          </p:cNvPr>
          <p:cNvSpPr/>
          <p:nvPr/>
        </p:nvSpPr>
        <p:spPr>
          <a:xfrm>
            <a:off x="609600" y="2856507"/>
            <a:ext cx="10614990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B540EAE-79E9-4FB5-8426-FD7FCFB92CFB}"/>
              </a:ext>
            </a:extLst>
          </p:cNvPr>
          <p:cNvSpPr/>
          <p:nvPr/>
        </p:nvSpPr>
        <p:spPr>
          <a:xfrm>
            <a:off x="609600" y="3246783"/>
            <a:ext cx="10614990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219638D-3F64-4EEF-9434-4B8D18043794}"/>
              </a:ext>
            </a:extLst>
          </p:cNvPr>
          <p:cNvSpPr/>
          <p:nvPr/>
        </p:nvSpPr>
        <p:spPr>
          <a:xfrm>
            <a:off x="609600" y="3684104"/>
            <a:ext cx="10614990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7FEB8E4-EAB7-409E-BCC3-7E8EDDE011E5}"/>
              </a:ext>
            </a:extLst>
          </p:cNvPr>
          <p:cNvSpPr/>
          <p:nvPr/>
        </p:nvSpPr>
        <p:spPr>
          <a:xfrm>
            <a:off x="636104" y="4068417"/>
            <a:ext cx="7301948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9AA9EBC-6782-43EC-B445-8D4EB0A39E3D}"/>
              </a:ext>
            </a:extLst>
          </p:cNvPr>
          <p:cNvSpPr/>
          <p:nvPr/>
        </p:nvSpPr>
        <p:spPr>
          <a:xfrm>
            <a:off x="8136835" y="4068417"/>
            <a:ext cx="3087755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E4450E3-2F44-462B-B87B-D071E29B0537}"/>
              </a:ext>
            </a:extLst>
          </p:cNvPr>
          <p:cNvSpPr/>
          <p:nvPr/>
        </p:nvSpPr>
        <p:spPr>
          <a:xfrm>
            <a:off x="622852" y="4465983"/>
            <a:ext cx="10601738" cy="4571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2467A8B-868D-4638-9E77-F12F8917A6E3}"/>
              </a:ext>
            </a:extLst>
          </p:cNvPr>
          <p:cNvSpPr/>
          <p:nvPr/>
        </p:nvSpPr>
        <p:spPr>
          <a:xfrm>
            <a:off x="662608" y="4863549"/>
            <a:ext cx="10561982" cy="4571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43CA1FA-F091-44CF-A7C4-7CBD1C9452F4}"/>
              </a:ext>
            </a:extLst>
          </p:cNvPr>
          <p:cNvSpPr/>
          <p:nvPr/>
        </p:nvSpPr>
        <p:spPr>
          <a:xfrm>
            <a:off x="636104" y="5261115"/>
            <a:ext cx="10561982" cy="4571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81E7363-472A-457E-9318-E718F22D8A6D}"/>
              </a:ext>
            </a:extLst>
          </p:cNvPr>
          <p:cNvSpPr txBox="1"/>
          <p:nvPr/>
        </p:nvSpPr>
        <p:spPr>
          <a:xfrm>
            <a:off x="7370752" y="718802"/>
            <a:ext cx="3747821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/>
              <a:t>Alusão a outra área de conhecimento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F7037F0A-659B-4627-8035-9EA16C033A79}"/>
              </a:ext>
            </a:extLst>
          </p:cNvPr>
          <p:cNvSpPr/>
          <p:nvPr/>
        </p:nvSpPr>
        <p:spPr>
          <a:xfrm>
            <a:off x="662608" y="5685183"/>
            <a:ext cx="10535478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642407BF-7516-44A3-BBA9-D8D41BCC5CDF}"/>
              </a:ext>
            </a:extLst>
          </p:cNvPr>
          <p:cNvSpPr/>
          <p:nvPr/>
        </p:nvSpPr>
        <p:spPr>
          <a:xfrm>
            <a:off x="636104" y="6099977"/>
            <a:ext cx="7050157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5870C04-FF94-451D-90C6-615D9621113A}"/>
              </a:ext>
            </a:extLst>
          </p:cNvPr>
          <p:cNvSpPr txBox="1"/>
          <p:nvPr/>
        </p:nvSpPr>
        <p:spPr>
          <a:xfrm>
            <a:off x="8002464" y="5938170"/>
            <a:ext cx="341138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/>
              <a:t>Retomada do tema + tese(fator 1)</a:t>
            </a:r>
          </a:p>
        </p:txBody>
      </p:sp>
    </p:spTree>
    <p:extLst>
      <p:ext uri="{BB962C8B-B14F-4D97-AF65-F5344CB8AC3E}">
        <p14:creationId xmlns:p14="http://schemas.microsoft.com/office/powerpoint/2010/main" val="2979414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40715AD-BEB2-44F1-8B9C-05075170151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629741" y="1513180"/>
            <a:ext cx="10647858" cy="3487081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B416BE9-69C9-49E9-BBE2-59EE50B59171}"/>
              </a:ext>
            </a:extLst>
          </p:cNvPr>
          <p:cNvSpPr/>
          <p:nvPr/>
        </p:nvSpPr>
        <p:spPr>
          <a:xfrm>
            <a:off x="1630017" y="1934817"/>
            <a:ext cx="9064487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0DA2B7D-FEF6-4CA7-A79F-ABEDE3F441AF}"/>
              </a:ext>
            </a:extLst>
          </p:cNvPr>
          <p:cNvSpPr/>
          <p:nvPr/>
        </p:nvSpPr>
        <p:spPr>
          <a:xfrm>
            <a:off x="1046922" y="2411896"/>
            <a:ext cx="9647582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5425363-4229-4B42-8AC8-BB59F2C2F72A}"/>
              </a:ext>
            </a:extLst>
          </p:cNvPr>
          <p:cNvSpPr/>
          <p:nvPr/>
        </p:nvSpPr>
        <p:spPr>
          <a:xfrm>
            <a:off x="1046922" y="2928730"/>
            <a:ext cx="5446643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3F6BF15-2418-4DC0-9802-FFAC6CAE4D16}"/>
              </a:ext>
            </a:extLst>
          </p:cNvPr>
          <p:cNvSpPr txBox="1"/>
          <p:nvPr/>
        </p:nvSpPr>
        <p:spPr>
          <a:xfrm>
            <a:off x="286367" y="857399"/>
            <a:ext cx="5607176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/>
              <a:t>Fator 2: Sabotagem dos processos políticos democráticos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9B44726-9CC4-41A9-B13B-B506ABCA170E}"/>
              </a:ext>
            </a:extLst>
          </p:cNvPr>
          <p:cNvSpPr/>
          <p:nvPr/>
        </p:nvSpPr>
        <p:spPr>
          <a:xfrm>
            <a:off x="6732104" y="2928730"/>
            <a:ext cx="3962400" cy="45719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5E89428-5056-43BC-B3EE-93ABA5C722CE}"/>
              </a:ext>
            </a:extLst>
          </p:cNvPr>
          <p:cNvSpPr/>
          <p:nvPr/>
        </p:nvSpPr>
        <p:spPr>
          <a:xfrm>
            <a:off x="1046922" y="3429000"/>
            <a:ext cx="9647582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3D7EA7E-AAA4-4AB8-ACAC-61D67447A690}"/>
              </a:ext>
            </a:extLst>
          </p:cNvPr>
          <p:cNvSpPr/>
          <p:nvPr/>
        </p:nvSpPr>
        <p:spPr>
          <a:xfrm>
            <a:off x="1046922" y="3929270"/>
            <a:ext cx="5870713" cy="463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09A814F-FC2E-41FE-A367-CE5D364ED95A}"/>
              </a:ext>
            </a:extLst>
          </p:cNvPr>
          <p:cNvSpPr txBox="1"/>
          <p:nvPr/>
        </p:nvSpPr>
        <p:spPr>
          <a:xfrm>
            <a:off x="8017565" y="857399"/>
            <a:ext cx="3888067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Alusão a outra área de conhecimento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99F0BFE-E350-4247-9F60-A2F01769183C}"/>
              </a:ext>
            </a:extLst>
          </p:cNvPr>
          <p:cNvSpPr/>
          <p:nvPr/>
        </p:nvSpPr>
        <p:spPr>
          <a:xfrm>
            <a:off x="7116417" y="3906742"/>
            <a:ext cx="3578087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1F460CA-9991-4C7D-8296-2729010D3EF4}"/>
              </a:ext>
            </a:extLst>
          </p:cNvPr>
          <p:cNvSpPr/>
          <p:nvPr/>
        </p:nvSpPr>
        <p:spPr>
          <a:xfrm>
            <a:off x="1046922" y="4399722"/>
            <a:ext cx="9647582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430AE9A3-752F-4BB3-9ED6-170012218560}"/>
              </a:ext>
            </a:extLst>
          </p:cNvPr>
          <p:cNvSpPr/>
          <p:nvPr/>
        </p:nvSpPr>
        <p:spPr>
          <a:xfrm>
            <a:off x="1046922" y="4954542"/>
            <a:ext cx="4200939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6C25894-55A5-4D7D-BCDB-908543D2B73F}"/>
              </a:ext>
            </a:extLst>
          </p:cNvPr>
          <p:cNvSpPr txBox="1"/>
          <p:nvPr/>
        </p:nvSpPr>
        <p:spPr>
          <a:xfrm>
            <a:off x="7560476" y="5062667"/>
            <a:ext cx="341138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/>
              <a:t>Retomada do tema + tese(fator 2)</a:t>
            </a:r>
          </a:p>
        </p:txBody>
      </p:sp>
    </p:spTree>
    <p:extLst>
      <p:ext uri="{BB962C8B-B14F-4D97-AF65-F5344CB8AC3E}">
        <p14:creationId xmlns:p14="http://schemas.microsoft.com/office/powerpoint/2010/main" val="3531114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66CC328-C6A8-4BE7-A134-45CCEB6CA3F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803407" y="1138202"/>
            <a:ext cx="10585186" cy="487828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20BE13C-9004-4762-A3D1-45A03E8CF010}"/>
              </a:ext>
            </a:extLst>
          </p:cNvPr>
          <p:cNvSpPr/>
          <p:nvPr/>
        </p:nvSpPr>
        <p:spPr>
          <a:xfrm>
            <a:off x="1656522" y="1524000"/>
            <a:ext cx="9210261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8DCDB30-8686-4580-AFCE-06C598749D87}"/>
              </a:ext>
            </a:extLst>
          </p:cNvPr>
          <p:cNvSpPr/>
          <p:nvPr/>
        </p:nvSpPr>
        <p:spPr>
          <a:xfrm>
            <a:off x="980661" y="1881809"/>
            <a:ext cx="381662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C309D18-79B0-41A0-8435-44D81EBB95F4}"/>
              </a:ext>
            </a:extLst>
          </p:cNvPr>
          <p:cNvSpPr txBox="1"/>
          <p:nvPr/>
        </p:nvSpPr>
        <p:spPr>
          <a:xfrm>
            <a:off x="412349" y="656847"/>
            <a:ext cx="2916439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/>
              <a:t>Retomada e reforço do tema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4A2D161-D312-4D76-B52F-672E15F95DAB}"/>
              </a:ext>
            </a:extLst>
          </p:cNvPr>
          <p:cNvSpPr/>
          <p:nvPr/>
        </p:nvSpPr>
        <p:spPr>
          <a:xfrm>
            <a:off x="6387548" y="1881809"/>
            <a:ext cx="2199061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37370E2-617C-47E2-ADFF-5844D608DE5B}"/>
              </a:ext>
            </a:extLst>
          </p:cNvPr>
          <p:cNvSpPr/>
          <p:nvPr/>
        </p:nvSpPr>
        <p:spPr>
          <a:xfrm flipV="1">
            <a:off x="6387548" y="2286664"/>
            <a:ext cx="4479235" cy="4571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E6DD993-5C1A-47D4-ADAF-872681EBE720}"/>
              </a:ext>
            </a:extLst>
          </p:cNvPr>
          <p:cNvSpPr/>
          <p:nvPr/>
        </p:nvSpPr>
        <p:spPr>
          <a:xfrm>
            <a:off x="980661" y="2663687"/>
            <a:ext cx="5314122" cy="4571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2EA5608-10CB-4488-97DC-E44E3492F734}"/>
              </a:ext>
            </a:extLst>
          </p:cNvPr>
          <p:cNvSpPr/>
          <p:nvPr/>
        </p:nvSpPr>
        <p:spPr>
          <a:xfrm>
            <a:off x="6573078" y="2663687"/>
            <a:ext cx="4200939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88340C9-2CAC-4BCC-A0FA-4BA86923940A}"/>
              </a:ext>
            </a:extLst>
          </p:cNvPr>
          <p:cNvSpPr/>
          <p:nvPr/>
        </p:nvSpPr>
        <p:spPr>
          <a:xfrm>
            <a:off x="980661" y="3081794"/>
            <a:ext cx="8971722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59D7E82-FE93-4AD2-A9B8-B3A575939900}"/>
              </a:ext>
            </a:extLst>
          </p:cNvPr>
          <p:cNvSpPr/>
          <p:nvPr/>
        </p:nvSpPr>
        <p:spPr>
          <a:xfrm>
            <a:off x="10137913" y="3058934"/>
            <a:ext cx="728870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3249F05-24D4-4409-B448-102EC3E843C4}"/>
              </a:ext>
            </a:extLst>
          </p:cNvPr>
          <p:cNvSpPr/>
          <p:nvPr/>
        </p:nvSpPr>
        <p:spPr>
          <a:xfrm>
            <a:off x="980661" y="3479359"/>
            <a:ext cx="5592417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6DAADD1-25C1-41B7-B01E-491C46455D51}"/>
              </a:ext>
            </a:extLst>
          </p:cNvPr>
          <p:cNvSpPr txBox="1"/>
          <p:nvPr/>
        </p:nvSpPr>
        <p:spPr>
          <a:xfrm>
            <a:off x="4315897" y="656847"/>
            <a:ext cx="1450012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/>
              <a:t>Agente social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DF37C45-282C-4027-8A24-B5364D59767A}"/>
              </a:ext>
            </a:extLst>
          </p:cNvPr>
          <p:cNvSpPr txBox="1"/>
          <p:nvPr/>
        </p:nvSpPr>
        <p:spPr>
          <a:xfrm>
            <a:off x="6658061" y="673213"/>
            <a:ext cx="714818" cy="36933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Ação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5E50144-C826-4E93-8D7C-4ABC4185A70D}"/>
              </a:ext>
            </a:extLst>
          </p:cNvPr>
          <p:cNvSpPr txBox="1"/>
          <p:nvPr/>
        </p:nvSpPr>
        <p:spPr>
          <a:xfrm>
            <a:off x="7996919" y="688614"/>
            <a:ext cx="135325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/>
              <a:t>Meio/Modo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A0213B0-134F-4EC2-87AB-76E44A8F86E8}"/>
              </a:ext>
            </a:extLst>
          </p:cNvPr>
          <p:cNvSpPr txBox="1"/>
          <p:nvPr/>
        </p:nvSpPr>
        <p:spPr>
          <a:xfrm>
            <a:off x="10137913" y="666587"/>
            <a:ext cx="1166192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Finalidade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B95B11A-67A9-4756-94F6-931916FFB23E}"/>
              </a:ext>
            </a:extLst>
          </p:cNvPr>
          <p:cNvSpPr/>
          <p:nvPr/>
        </p:nvSpPr>
        <p:spPr>
          <a:xfrm>
            <a:off x="8309113" y="3454181"/>
            <a:ext cx="2464904" cy="480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BFE85A7E-3324-46BC-B8B6-7DC4B169570D}"/>
              </a:ext>
            </a:extLst>
          </p:cNvPr>
          <p:cNvSpPr/>
          <p:nvPr/>
        </p:nvSpPr>
        <p:spPr>
          <a:xfrm>
            <a:off x="5923722" y="3844459"/>
            <a:ext cx="4943061" cy="4571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7A3934C-E461-4DD6-9E43-D81D86EE2E8A}"/>
              </a:ext>
            </a:extLst>
          </p:cNvPr>
          <p:cNvSpPr/>
          <p:nvPr/>
        </p:nvSpPr>
        <p:spPr>
          <a:xfrm>
            <a:off x="980661" y="4221481"/>
            <a:ext cx="1444487" cy="4571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8A6DE72-546F-44CB-9036-4A04C763785B}"/>
              </a:ext>
            </a:extLst>
          </p:cNvPr>
          <p:cNvSpPr/>
          <p:nvPr/>
        </p:nvSpPr>
        <p:spPr>
          <a:xfrm>
            <a:off x="2602402" y="4236059"/>
            <a:ext cx="8264381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414ED46F-F94A-4109-A5D9-6F14407C41E8}"/>
              </a:ext>
            </a:extLst>
          </p:cNvPr>
          <p:cNvSpPr/>
          <p:nvPr/>
        </p:nvSpPr>
        <p:spPr>
          <a:xfrm>
            <a:off x="980661" y="4605794"/>
            <a:ext cx="8481391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A04416FC-8025-4F25-81EC-4C95FAE9B6E7}"/>
              </a:ext>
            </a:extLst>
          </p:cNvPr>
          <p:cNvSpPr/>
          <p:nvPr/>
        </p:nvSpPr>
        <p:spPr>
          <a:xfrm>
            <a:off x="9727096" y="4651513"/>
            <a:ext cx="1139687" cy="4571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364A93D6-B102-40E2-9B69-16E6C451B88B}"/>
              </a:ext>
            </a:extLst>
          </p:cNvPr>
          <p:cNvSpPr/>
          <p:nvPr/>
        </p:nvSpPr>
        <p:spPr>
          <a:xfrm>
            <a:off x="980661" y="5021248"/>
            <a:ext cx="7500730" cy="4571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A09F5B86-91A4-41E0-AC9B-718DB1D3B9DA}"/>
              </a:ext>
            </a:extLst>
          </p:cNvPr>
          <p:cNvSpPr/>
          <p:nvPr/>
        </p:nvSpPr>
        <p:spPr>
          <a:xfrm>
            <a:off x="8586609" y="5021248"/>
            <a:ext cx="2187408" cy="45719"/>
          </a:xfrm>
          <a:prstGeom prst="rect">
            <a:avLst/>
          </a:prstGeom>
          <a:solidFill>
            <a:srgbClr val="F810BB"/>
          </a:solidFill>
          <a:ln>
            <a:solidFill>
              <a:srgbClr val="F810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6162BE6-08E2-43E8-8B22-4A9F25C6D617}"/>
              </a:ext>
            </a:extLst>
          </p:cNvPr>
          <p:cNvSpPr/>
          <p:nvPr/>
        </p:nvSpPr>
        <p:spPr>
          <a:xfrm>
            <a:off x="980661" y="5433391"/>
            <a:ext cx="10005391" cy="45719"/>
          </a:xfrm>
          <a:prstGeom prst="rect">
            <a:avLst/>
          </a:prstGeom>
          <a:solidFill>
            <a:srgbClr val="F810BB"/>
          </a:solidFill>
          <a:ln>
            <a:solidFill>
              <a:srgbClr val="F810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B25732E9-435E-413E-B659-568CF9537861}"/>
              </a:ext>
            </a:extLst>
          </p:cNvPr>
          <p:cNvSpPr/>
          <p:nvPr/>
        </p:nvSpPr>
        <p:spPr>
          <a:xfrm>
            <a:off x="980661" y="5844209"/>
            <a:ext cx="5804452" cy="45719"/>
          </a:xfrm>
          <a:prstGeom prst="rect">
            <a:avLst/>
          </a:prstGeom>
          <a:solidFill>
            <a:srgbClr val="F810BB"/>
          </a:solidFill>
          <a:ln>
            <a:solidFill>
              <a:srgbClr val="F810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DF776DCB-67FB-4FCD-8696-557139E5F3B7}"/>
              </a:ext>
            </a:extLst>
          </p:cNvPr>
          <p:cNvSpPr txBox="1"/>
          <p:nvPr/>
        </p:nvSpPr>
        <p:spPr>
          <a:xfrm>
            <a:off x="3697357" y="6062206"/>
            <a:ext cx="7691236" cy="369332"/>
          </a:xfrm>
          <a:prstGeom prst="rect">
            <a:avLst/>
          </a:prstGeom>
          <a:solidFill>
            <a:srgbClr val="F810B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Retomada do tema associada à filosofia kantiana apresentada no 2º parágrafo</a:t>
            </a:r>
          </a:p>
        </p:txBody>
      </p:sp>
    </p:spTree>
    <p:extLst>
      <p:ext uri="{BB962C8B-B14F-4D97-AF65-F5344CB8AC3E}">
        <p14:creationId xmlns:p14="http://schemas.microsoft.com/office/powerpoint/2010/main" val="14249759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295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Algerian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estefânio franco maciel</dc:creator>
  <cp:lastModifiedBy>Viviane Carrijo de Oliveira</cp:lastModifiedBy>
  <cp:revision>49</cp:revision>
  <dcterms:created xsi:type="dcterms:W3CDTF">2019-10-28T08:54:27Z</dcterms:created>
  <dcterms:modified xsi:type="dcterms:W3CDTF">2020-02-02T20:29:45Z</dcterms:modified>
</cp:coreProperties>
</file>