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70" r:id="rId6"/>
    <p:sldId id="267" r:id="rId7"/>
    <p:sldId id="268" r:id="rId8"/>
    <p:sldId id="269" r:id="rId9"/>
    <p:sldId id="262" r:id="rId10"/>
    <p:sldId id="263" r:id="rId11"/>
    <p:sldId id="271" r:id="rId12"/>
    <p:sldId id="272" r:id="rId13"/>
    <p:sldId id="266" r:id="rId14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2" d="100"/>
          <a:sy n="62" d="100"/>
        </p:scale>
        <p:origin x="84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F2534B-7C2C-4ADC-9380-B53B283602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F67AB7F-0B8D-4A65-8802-ABB806CF3A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2663F4B-AD7B-4560-9928-F9B77D499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357D4-3CEC-48C2-AEA6-09F7F72DA38D}" type="datetimeFigureOut">
              <a:rPr lang="pt-BR" smtClean="0"/>
              <a:t>29/03/2020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7C1F236-8546-4E62-9419-17DCA2A095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878FF3D-F400-48EA-A30F-787BC4435B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DC060-C14C-4EBF-9564-275364B6A04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33193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3D3227-1E49-4923-A302-27C92B119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FAA24E36-3864-4F92-A1D6-13CE3C6A60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B59F04E-1CDC-45CC-BB6A-3144B6CA52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357D4-3CEC-48C2-AEA6-09F7F72DA38D}" type="datetimeFigureOut">
              <a:rPr lang="pt-BR" smtClean="0"/>
              <a:t>29/03/2020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38D875A-D87A-4EBF-9ACB-B7E551F117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BBE7D54-B495-414E-AA7E-6254F29A13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DC060-C14C-4EBF-9564-275364B6A04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484872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5109B6D-4021-4C90-AAD2-F87F6CD2F3D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967C8530-AE39-4925-9EB8-F37C2DA6CC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EE2E88F-A5C1-4ADA-B225-2DB829780D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357D4-3CEC-48C2-AEA6-09F7F72DA38D}" type="datetimeFigureOut">
              <a:rPr lang="pt-BR" smtClean="0"/>
              <a:t>29/03/2020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D298F0D-894C-4267-9DEB-9E36793CE4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64E3542-1D07-41AA-BD80-BA68BDFDC0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DC060-C14C-4EBF-9564-275364B6A04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624603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69BBA1E-B545-4111-BF54-C3E1E940BB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B1EFD9C-35D3-4A6E-8ADF-E956022236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302E80D-FC34-4561-9AF4-807857EBA1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357D4-3CEC-48C2-AEA6-09F7F72DA38D}" type="datetimeFigureOut">
              <a:rPr lang="pt-BR" smtClean="0"/>
              <a:t>29/03/2020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26E97E7-AD38-47DE-BDDD-083C110B1A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67E08B1-3EF3-46C0-A2FB-42D3EDE5A5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DC060-C14C-4EBF-9564-275364B6A04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61911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FA418B-7F97-4721-A7DB-A2172E49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CFB11F3-5039-4531-A785-108286002C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FAC4B53-DADF-4818-8EC4-8CAA48EAB7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357D4-3CEC-48C2-AEA6-09F7F72DA38D}" type="datetimeFigureOut">
              <a:rPr lang="pt-BR" smtClean="0"/>
              <a:t>29/03/2020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EFD00BE-AC0C-48C6-8D74-2E2652EA44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CC41128-1427-4FD9-B869-60D8DD1B19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DC060-C14C-4EBF-9564-275364B6A04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376681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55349D7-6E58-4572-87C7-5B0235CCFD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052B9F8-A5DE-4309-B99F-8A19D210D8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D34A1919-262B-4E6A-A874-4E05A88352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2B71A77-1890-4DB7-BD15-8F03EA1100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357D4-3CEC-48C2-AEA6-09F7F72DA38D}" type="datetimeFigureOut">
              <a:rPr lang="pt-BR" smtClean="0"/>
              <a:t>29/03/2020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C1B03C0-53FE-4ABB-AE6F-F13639F92A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7C90B22D-7D53-497F-BC27-A34E2EE2B1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DC060-C14C-4EBF-9564-275364B6A04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703217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946A20-A863-4354-A97A-8D1B32B961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827DF95-0CB8-4D3F-BFAC-9C7945C3D2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02F2C6FC-2EF9-4E09-A828-E5C6675077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7B3272F0-5B90-44CD-9123-A3F0B4EC5EC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88F548D2-1AA5-4E13-AEE8-A4A0F9B426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87786B9E-7561-4748-82C3-CCEC3BC1E6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357D4-3CEC-48C2-AEA6-09F7F72DA38D}" type="datetimeFigureOut">
              <a:rPr lang="pt-BR" smtClean="0"/>
              <a:t>29/03/2020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B6AD8BEE-4545-46A7-94FC-049E21692D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D15E5088-A971-44CB-AAC1-230C7CD2D7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DC060-C14C-4EBF-9564-275364B6A04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887664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2DDA18-9394-4448-8D7C-21D4191508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B4F6D3DE-CD77-4A4F-B4EE-76C5A644D6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357D4-3CEC-48C2-AEA6-09F7F72DA38D}" type="datetimeFigureOut">
              <a:rPr lang="pt-BR" smtClean="0"/>
              <a:t>29/03/2020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9B9C3310-95D2-469C-927A-7658712224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BF12C9F7-0114-471B-9FD1-071F73F61A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DC060-C14C-4EBF-9564-275364B6A04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384786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A80D7543-477C-4B8F-83DD-89929435D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357D4-3CEC-48C2-AEA6-09F7F72DA38D}" type="datetimeFigureOut">
              <a:rPr lang="pt-BR" smtClean="0"/>
              <a:t>29/03/2020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6D18B3A9-FEF1-4F6A-A458-6B4E7667A3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E86EBC50-78B5-4CE8-B16F-A880A1328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DC060-C14C-4EBF-9564-275364B6A04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962014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F5CC24-786A-4E4D-B793-2C37B7C1C4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D1D8633-F39D-414A-9A21-5EF5AF06D1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ADC3F6A8-F59C-4ADD-AD35-229936043B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8EE4A1F-890C-482B-9D00-257FF616E4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357D4-3CEC-48C2-AEA6-09F7F72DA38D}" type="datetimeFigureOut">
              <a:rPr lang="pt-BR" smtClean="0"/>
              <a:t>29/03/2020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A6204893-96ED-458A-9384-3142EC905F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F5B20DB-DE65-4D08-82C7-D03E0B957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DC060-C14C-4EBF-9564-275364B6A04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74731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C832EDA-CEBA-4978-BB10-B1F544392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9A75A945-1FC7-4580-A9CA-BFA263A0092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E7C58C0D-0017-4393-BE14-267FF20755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330E96A-E837-4A40-9F3F-40D71A9FE0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357D4-3CEC-48C2-AEA6-09F7F72DA38D}" type="datetimeFigureOut">
              <a:rPr lang="pt-BR" smtClean="0"/>
              <a:t>29/03/2020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0CB9271-8D14-4EC9-BCD3-1CB3523933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3F5871D-50B7-4E21-8294-0B01527837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DC060-C14C-4EBF-9564-275364B6A04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6140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171ABC49-22FC-496B-82FE-917503507D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2BE6A96-D059-44DD-AB4C-A8DCD21F79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A033CDF-5AA8-4B1F-AF82-6F52BFACF6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A357D4-3CEC-48C2-AEA6-09F7F72DA38D}" type="datetimeFigureOut">
              <a:rPr lang="pt-BR" smtClean="0"/>
              <a:t>29/03/2020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7D8A005-778B-4077-AD6B-BF7D7921AA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35FD7FD-A9CF-4A5D-8298-1EF6334AA3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DDC060-C14C-4EBF-9564-275364B6A04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68104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53FC5EB6-F913-4CDF-ACB4-43264007FD86}"/>
              </a:ext>
            </a:extLst>
          </p:cNvPr>
          <p:cNvSpPr/>
          <p:nvPr/>
        </p:nvSpPr>
        <p:spPr>
          <a:xfrm>
            <a:off x="1809409" y="1351508"/>
            <a:ext cx="8573181" cy="415498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8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MATEMÁTICA 111</a:t>
            </a:r>
          </a:p>
          <a:p>
            <a:pPr algn="ctr"/>
            <a:r>
              <a:rPr lang="pt-BR" sz="88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LIVRO 03</a:t>
            </a:r>
          </a:p>
          <a:p>
            <a:pPr algn="ctr"/>
            <a:r>
              <a:rPr lang="pt-BR" sz="8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MÓDULO 13</a:t>
            </a:r>
            <a:endParaRPr lang="pt-BR" sz="88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892538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>
            <a:extLst>
              <a:ext uri="{FF2B5EF4-FFF2-40B4-BE49-F238E27FC236}">
                <a16:creationId xmlns:a16="http://schemas.microsoft.com/office/drawing/2014/main" id="{04360DA3-9461-49D0-BC17-F6EA75F25A4F}"/>
              </a:ext>
            </a:extLst>
          </p:cNvPr>
          <p:cNvSpPr txBox="1"/>
          <p:nvPr/>
        </p:nvSpPr>
        <p:spPr>
          <a:xfrm>
            <a:off x="10816880" y="130663"/>
            <a:ext cx="1390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</a:rPr>
              <a:t>Questão 243</a:t>
            </a:r>
          </a:p>
        </p:txBody>
      </p:sp>
      <p:pic>
        <p:nvPicPr>
          <p:cNvPr id="20" name="Imagem 19">
            <a:extLst>
              <a:ext uri="{FF2B5EF4-FFF2-40B4-BE49-F238E27FC236}">
                <a16:creationId xmlns:a16="http://schemas.microsoft.com/office/drawing/2014/main" id="{C31D17B4-AC35-4D94-8316-75E5425BA97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8221" t="29368" r="11279" b="6871"/>
          <a:stretch/>
        </p:blipFill>
        <p:spPr>
          <a:xfrm>
            <a:off x="-1" y="0"/>
            <a:ext cx="5455403" cy="6411714"/>
          </a:xfrm>
          <a:prstGeom prst="rect">
            <a:avLst/>
          </a:prstGeom>
        </p:spPr>
      </p:pic>
      <p:pic>
        <p:nvPicPr>
          <p:cNvPr id="21" name="Imagem 20">
            <a:extLst>
              <a:ext uri="{FF2B5EF4-FFF2-40B4-BE49-F238E27FC236}">
                <a16:creationId xmlns:a16="http://schemas.microsoft.com/office/drawing/2014/main" id="{FADD4A11-4A3C-412B-9FF6-13D3C7A0EEC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8093" t="54918" r="18009" b="12636"/>
          <a:stretch/>
        </p:blipFill>
        <p:spPr>
          <a:xfrm>
            <a:off x="5455401" y="0"/>
            <a:ext cx="5238429" cy="3998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0455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8EA2F5CA-525F-4B54-A198-4FFB8EE9BC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8221" t="66512" r="11279" b="6871"/>
          <a:stretch/>
        </p:blipFill>
        <p:spPr>
          <a:xfrm>
            <a:off x="6316606" y="0"/>
            <a:ext cx="5875394" cy="2882685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CD90F45B-0571-4C38-B124-EFB454B6091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8475" t="38639" r="11525" b="17951"/>
          <a:stretch/>
        </p:blipFill>
        <p:spPr>
          <a:xfrm>
            <a:off x="-1" y="-1"/>
            <a:ext cx="6496048" cy="5284923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8F60C0A3-CFC6-4B8E-9822-B1CC94A5A4C3}"/>
              </a:ext>
            </a:extLst>
          </p:cNvPr>
          <p:cNvSpPr/>
          <p:nvPr/>
        </p:nvSpPr>
        <p:spPr>
          <a:xfrm>
            <a:off x="304800" y="0"/>
            <a:ext cx="2133600" cy="4191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22C1CEF9-DD24-479C-B685-6142C7AD9101}"/>
              </a:ext>
            </a:extLst>
          </p:cNvPr>
          <p:cNvSpPr/>
          <p:nvPr/>
        </p:nvSpPr>
        <p:spPr>
          <a:xfrm>
            <a:off x="0" y="419100"/>
            <a:ext cx="6229350" cy="5715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34668B9A-9011-416D-B1CF-4FDEF1F43479}"/>
              </a:ext>
            </a:extLst>
          </p:cNvPr>
          <p:cNvSpPr/>
          <p:nvPr/>
        </p:nvSpPr>
        <p:spPr>
          <a:xfrm>
            <a:off x="238125" y="1022242"/>
            <a:ext cx="2133600" cy="4191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1255495F-B1D6-4FD4-9E4E-1E9ABC86A24C}"/>
              </a:ext>
            </a:extLst>
          </p:cNvPr>
          <p:cNvSpPr/>
          <p:nvPr/>
        </p:nvSpPr>
        <p:spPr>
          <a:xfrm>
            <a:off x="304800" y="1472983"/>
            <a:ext cx="2133600" cy="5714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3CB01BDC-D9D1-426D-A369-42EC92BBD036}"/>
              </a:ext>
            </a:extLst>
          </p:cNvPr>
          <p:cNvSpPr/>
          <p:nvPr/>
        </p:nvSpPr>
        <p:spPr>
          <a:xfrm>
            <a:off x="485775" y="2047547"/>
            <a:ext cx="2133600" cy="5289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11A3FE5E-1828-47B1-9FF1-D0BED55F546D}"/>
              </a:ext>
            </a:extLst>
          </p:cNvPr>
          <p:cNvSpPr/>
          <p:nvPr/>
        </p:nvSpPr>
        <p:spPr>
          <a:xfrm>
            <a:off x="541020" y="2616476"/>
            <a:ext cx="2133600" cy="29668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6197F428-2B95-4F9E-BEC5-CE4777F58E6C}"/>
              </a:ext>
            </a:extLst>
          </p:cNvPr>
          <p:cNvSpPr/>
          <p:nvPr/>
        </p:nvSpPr>
        <p:spPr>
          <a:xfrm>
            <a:off x="485774" y="2932215"/>
            <a:ext cx="3108325" cy="3793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7A0AB43F-2187-4E21-B6E7-2AB30947DD9F}"/>
              </a:ext>
            </a:extLst>
          </p:cNvPr>
          <p:cNvSpPr/>
          <p:nvPr/>
        </p:nvSpPr>
        <p:spPr>
          <a:xfrm>
            <a:off x="485773" y="3356823"/>
            <a:ext cx="3108325" cy="2766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47320229-00D8-4141-8510-9402BC33934C}"/>
              </a:ext>
            </a:extLst>
          </p:cNvPr>
          <p:cNvSpPr/>
          <p:nvPr/>
        </p:nvSpPr>
        <p:spPr>
          <a:xfrm>
            <a:off x="377823" y="3638435"/>
            <a:ext cx="3108325" cy="2766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551FC9C3-36BB-4877-B686-ED13D19A0094}"/>
              </a:ext>
            </a:extLst>
          </p:cNvPr>
          <p:cNvSpPr/>
          <p:nvPr/>
        </p:nvSpPr>
        <p:spPr>
          <a:xfrm>
            <a:off x="266700" y="3981204"/>
            <a:ext cx="3108325" cy="5259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8089C334-B6C3-4B54-B413-CE69E77EA399}"/>
              </a:ext>
            </a:extLst>
          </p:cNvPr>
          <p:cNvSpPr/>
          <p:nvPr/>
        </p:nvSpPr>
        <p:spPr>
          <a:xfrm>
            <a:off x="485772" y="4489811"/>
            <a:ext cx="3108325" cy="6265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58998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D034BF76-EE4D-4948-A5AF-CE16E3282FD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7585" t="29595" r="11398" b="6645"/>
          <a:stretch/>
        </p:blipFill>
        <p:spPr>
          <a:xfrm>
            <a:off x="0" y="0"/>
            <a:ext cx="5548393" cy="6412486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6BC26375-D65D-40B0-AB05-81A8CF316A4B}"/>
              </a:ext>
            </a:extLst>
          </p:cNvPr>
          <p:cNvSpPr txBox="1"/>
          <p:nvPr/>
        </p:nvSpPr>
        <p:spPr>
          <a:xfrm>
            <a:off x="10816880" y="130663"/>
            <a:ext cx="1390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</a:rPr>
              <a:t>Questão 257</a:t>
            </a:r>
          </a:p>
        </p:txBody>
      </p:sp>
    </p:spTree>
    <p:extLst>
      <p:ext uri="{BB962C8B-B14F-4D97-AF65-F5344CB8AC3E}">
        <p14:creationId xmlns:p14="http://schemas.microsoft.com/office/powerpoint/2010/main" val="24238129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D822FEDF-4C24-4198-BAAE-1C581C68C45B}"/>
              </a:ext>
            </a:extLst>
          </p:cNvPr>
          <p:cNvSpPr/>
          <p:nvPr/>
        </p:nvSpPr>
        <p:spPr>
          <a:xfrm>
            <a:off x="1484806" y="628233"/>
            <a:ext cx="9222396" cy="415498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8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Resolver os</a:t>
            </a:r>
          </a:p>
          <a:p>
            <a:pPr algn="ctr"/>
            <a:r>
              <a:rPr lang="pt-BR" sz="88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números: </a:t>
            </a:r>
          </a:p>
          <a:p>
            <a:pPr algn="ctr"/>
            <a:r>
              <a:rPr lang="pt-BR" sz="88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244, 248, 254 e 258</a:t>
            </a:r>
          </a:p>
        </p:txBody>
      </p:sp>
    </p:spTree>
    <p:extLst>
      <p:ext uri="{BB962C8B-B14F-4D97-AF65-F5344CB8AC3E}">
        <p14:creationId xmlns:p14="http://schemas.microsoft.com/office/powerpoint/2010/main" val="37288038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224B8371-E142-42E2-85DC-B1B78EDE1AB8}"/>
              </a:ext>
            </a:extLst>
          </p:cNvPr>
          <p:cNvSpPr/>
          <p:nvPr/>
        </p:nvSpPr>
        <p:spPr>
          <a:xfrm>
            <a:off x="6485286" y="415569"/>
            <a:ext cx="5470985" cy="286232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6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MÓDULO 13</a:t>
            </a:r>
          </a:p>
          <a:p>
            <a:pPr algn="ctr"/>
            <a:r>
              <a:rPr lang="pt-BR" sz="60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FUNÇÃO DO </a:t>
            </a:r>
          </a:p>
          <a:p>
            <a:pPr algn="ctr"/>
            <a:r>
              <a:rPr lang="pt-BR" sz="60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SEGUNDO GRAU</a:t>
            </a:r>
          </a:p>
        </p:txBody>
      </p:sp>
      <p:pic>
        <p:nvPicPr>
          <p:cNvPr id="3074" name="Picture 2" descr="MAPA MENTAL SOBRE FUNÇÃO QUADRÁTICA - STUDY MAPS">
            <a:extLst>
              <a:ext uri="{FF2B5EF4-FFF2-40B4-BE49-F238E27FC236}">
                <a16:creationId xmlns:a16="http://schemas.microsoft.com/office/drawing/2014/main" id="{6B118A07-1484-4535-B035-700BEFA973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0929"/>
            <a:ext cx="6285758" cy="525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3067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>
            <a:extLst>
              <a:ext uri="{FF2B5EF4-FFF2-40B4-BE49-F238E27FC236}">
                <a16:creationId xmlns:a16="http://schemas.microsoft.com/office/drawing/2014/main" id="{9A642DA8-B034-4864-B369-D9093F3ACD18}"/>
              </a:ext>
            </a:extLst>
          </p:cNvPr>
          <p:cNvSpPr txBox="1"/>
          <p:nvPr/>
        </p:nvSpPr>
        <p:spPr>
          <a:xfrm>
            <a:off x="3050935" y="350275"/>
            <a:ext cx="6090129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pt-BR" sz="4800" dirty="0">
                <a:solidFill>
                  <a:srgbClr val="FF0000"/>
                </a:solidFill>
                <a:latin typeface="Arial Black" panose="020B0A04020102020204" pitchFamily="34" charset="0"/>
              </a:rPr>
              <a:t>f(x) = ax</a:t>
            </a:r>
            <a:r>
              <a:rPr lang="pt-BR" sz="4800" baseline="30000" dirty="0">
                <a:solidFill>
                  <a:srgbClr val="FF0000"/>
                </a:solidFill>
                <a:latin typeface="Arial Black" panose="020B0A04020102020204" pitchFamily="34" charset="0"/>
              </a:rPr>
              <a:t>2</a:t>
            </a:r>
            <a:r>
              <a:rPr lang="pt-BR" sz="4800" dirty="0">
                <a:solidFill>
                  <a:srgbClr val="FF0000"/>
                </a:solidFill>
                <a:latin typeface="Arial Black" panose="020B0A04020102020204" pitchFamily="34" charset="0"/>
              </a:rPr>
              <a:t> + </a:t>
            </a:r>
            <a:r>
              <a:rPr lang="pt-BR" sz="4800" dirty="0" err="1">
                <a:solidFill>
                  <a:srgbClr val="FF0000"/>
                </a:solidFill>
                <a:latin typeface="Arial Black" panose="020B0A04020102020204" pitchFamily="34" charset="0"/>
              </a:rPr>
              <a:t>bx</a:t>
            </a:r>
            <a:r>
              <a:rPr lang="pt-BR" sz="4800" dirty="0">
                <a:solidFill>
                  <a:srgbClr val="FF0000"/>
                </a:solidFill>
                <a:latin typeface="Arial Black" panose="020B0A04020102020204" pitchFamily="34" charset="0"/>
              </a:rPr>
              <a:t> + c</a:t>
            </a:r>
            <a:endParaRPr lang="pt-BR" sz="4800" baseline="300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4098" name="Picture 2" descr="Fórmula de Bhaskara - Origem, importância e exemplos">
            <a:extLst>
              <a:ext uri="{FF2B5EF4-FFF2-40B4-BE49-F238E27FC236}">
                <a16:creationId xmlns:a16="http://schemas.microsoft.com/office/drawing/2014/main" id="{1F4CA038-448C-4446-8E32-FDCAE6EC74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37718"/>
            <a:ext cx="4649492" cy="2615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ECC10341-0679-43C6-A074-403C3F957190}"/>
              </a:ext>
            </a:extLst>
          </p:cNvPr>
          <p:cNvSpPr txBox="1"/>
          <p:nvPr/>
        </p:nvSpPr>
        <p:spPr>
          <a:xfrm>
            <a:off x="1480284" y="1875295"/>
            <a:ext cx="16889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dirty="0" err="1">
                <a:solidFill>
                  <a:schemeClr val="accent6">
                    <a:lumMod val="50000"/>
                  </a:schemeClr>
                </a:solidFill>
              </a:rPr>
              <a:t>Bhaskara</a:t>
            </a:r>
            <a:endParaRPr lang="pt-BR" sz="32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4A9E88E4-99DD-4951-B096-9FC9B45202ED}"/>
              </a:ext>
            </a:extLst>
          </p:cNvPr>
          <p:cNvSpPr txBox="1"/>
          <p:nvPr/>
        </p:nvSpPr>
        <p:spPr>
          <a:xfrm>
            <a:off x="6328670" y="3652999"/>
            <a:ext cx="35076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>
                <a:solidFill>
                  <a:schemeClr val="accent6">
                    <a:lumMod val="50000"/>
                  </a:schemeClr>
                </a:solidFill>
              </a:rPr>
              <a:t>RAÍZES DA FUNÇÃO</a:t>
            </a:r>
          </a:p>
        </p:txBody>
      </p:sp>
      <p:sp>
        <p:nvSpPr>
          <p:cNvPr id="9" name="Seta: Entalhada para a Direita 8">
            <a:extLst>
              <a:ext uri="{FF2B5EF4-FFF2-40B4-BE49-F238E27FC236}">
                <a16:creationId xmlns:a16="http://schemas.microsoft.com/office/drawing/2014/main" id="{A13D532C-A7FB-4463-A565-AC261EB4088A}"/>
              </a:ext>
            </a:extLst>
          </p:cNvPr>
          <p:cNvSpPr/>
          <p:nvPr/>
        </p:nvSpPr>
        <p:spPr>
          <a:xfrm>
            <a:off x="4850968" y="3697413"/>
            <a:ext cx="1245031" cy="495946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43695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>
            <a:extLst>
              <a:ext uri="{FF2B5EF4-FFF2-40B4-BE49-F238E27FC236}">
                <a16:creationId xmlns:a16="http://schemas.microsoft.com/office/drawing/2014/main" id="{5D5DA7B9-739A-4CA1-839E-C95A35A75206}"/>
              </a:ext>
            </a:extLst>
          </p:cNvPr>
          <p:cNvSpPr txBox="1"/>
          <p:nvPr/>
        </p:nvSpPr>
        <p:spPr>
          <a:xfrm>
            <a:off x="3050935" y="225131"/>
            <a:ext cx="6090129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pt-BR" sz="4800" dirty="0">
                <a:solidFill>
                  <a:srgbClr val="FF0000"/>
                </a:solidFill>
                <a:latin typeface="Arial Black" panose="020B0A04020102020204" pitchFamily="34" charset="0"/>
              </a:rPr>
              <a:t>f(x) = ax</a:t>
            </a:r>
            <a:r>
              <a:rPr lang="pt-BR" sz="4800" baseline="30000" dirty="0">
                <a:solidFill>
                  <a:srgbClr val="FF0000"/>
                </a:solidFill>
                <a:latin typeface="Arial Black" panose="020B0A04020102020204" pitchFamily="34" charset="0"/>
              </a:rPr>
              <a:t>2</a:t>
            </a:r>
            <a:r>
              <a:rPr lang="pt-BR" sz="4800" dirty="0">
                <a:solidFill>
                  <a:srgbClr val="FF0000"/>
                </a:solidFill>
                <a:latin typeface="Arial Black" panose="020B0A04020102020204" pitchFamily="34" charset="0"/>
              </a:rPr>
              <a:t> + </a:t>
            </a:r>
            <a:r>
              <a:rPr lang="pt-BR" sz="4800" dirty="0" err="1">
                <a:solidFill>
                  <a:srgbClr val="FF0000"/>
                </a:solidFill>
                <a:latin typeface="Arial Black" panose="020B0A04020102020204" pitchFamily="34" charset="0"/>
              </a:rPr>
              <a:t>bx</a:t>
            </a:r>
            <a:r>
              <a:rPr lang="pt-BR" sz="4800" dirty="0">
                <a:solidFill>
                  <a:srgbClr val="FF0000"/>
                </a:solidFill>
                <a:latin typeface="Arial Black" panose="020B0A04020102020204" pitchFamily="34" charset="0"/>
              </a:rPr>
              <a:t> + c</a:t>
            </a:r>
            <a:endParaRPr lang="pt-BR" sz="4800" baseline="300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2052" name="Picture 4" descr="Função quadrática (Parábola) – Matematicando.net.br">
            <a:extLst>
              <a:ext uri="{FF2B5EF4-FFF2-40B4-BE49-F238E27FC236}">
                <a16:creationId xmlns:a16="http://schemas.microsoft.com/office/drawing/2014/main" id="{640D0B3E-793D-4F53-B2F8-4D5ED9274B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459" y="1181272"/>
            <a:ext cx="7331462" cy="5036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Face feliz e triste ilustração do vetor. Ilustração de fundo ...">
            <a:extLst>
              <a:ext uri="{FF2B5EF4-FFF2-40B4-BE49-F238E27FC236}">
                <a16:creationId xmlns:a16="http://schemas.microsoft.com/office/drawing/2014/main" id="{5AA472FA-1F44-4FA9-AE5F-8CBAF3512D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560"/>
          <a:stretch/>
        </p:blipFill>
        <p:spPr bwMode="auto">
          <a:xfrm>
            <a:off x="7609668" y="1181272"/>
            <a:ext cx="4582332" cy="2042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8280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O Comportamento do Gráfico De Uma Função Quadrática – A Famosa ...">
            <a:extLst>
              <a:ext uri="{FF2B5EF4-FFF2-40B4-BE49-F238E27FC236}">
                <a16:creationId xmlns:a16="http://schemas.microsoft.com/office/drawing/2014/main" id="{E31C4854-20FA-4FD3-9AD8-7502960DEB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985" y="1056128"/>
            <a:ext cx="6090128" cy="5328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96942168-C3FC-4DFA-A387-38B1CA0CDCBA}"/>
              </a:ext>
            </a:extLst>
          </p:cNvPr>
          <p:cNvSpPr txBox="1"/>
          <p:nvPr/>
        </p:nvSpPr>
        <p:spPr>
          <a:xfrm>
            <a:off x="3050935" y="225131"/>
            <a:ext cx="6090129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pt-BR" sz="4800" dirty="0">
                <a:solidFill>
                  <a:srgbClr val="FF0000"/>
                </a:solidFill>
                <a:latin typeface="Arial Black" panose="020B0A04020102020204" pitchFamily="34" charset="0"/>
              </a:rPr>
              <a:t>f(x) = ax</a:t>
            </a:r>
            <a:r>
              <a:rPr lang="pt-BR" sz="4800" baseline="30000" dirty="0">
                <a:solidFill>
                  <a:srgbClr val="FF0000"/>
                </a:solidFill>
                <a:latin typeface="Arial Black" panose="020B0A04020102020204" pitchFamily="34" charset="0"/>
              </a:rPr>
              <a:t>2</a:t>
            </a:r>
            <a:r>
              <a:rPr lang="pt-BR" sz="4800" dirty="0">
                <a:solidFill>
                  <a:srgbClr val="FF0000"/>
                </a:solidFill>
                <a:latin typeface="Arial Black" panose="020B0A04020102020204" pitchFamily="34" charset="0"/>
              </a:rPr>
              <a:t> + </a:t>
            </a:r>
            <a:r>
              <a:rPr lang="pt-BR" sz="4800" dirty="0" err="1">
                <a:solidFill>
                  <a:srgbClr val="FF0000"/>
                </a:solidFill>
                <a:latin typeface="Arial Black" panose="020B0A04020102020204" pitchFamily="34" charset="0"/>
              </a:rPr>
              <a:t>bx</a:t>
            </a:r>
            <a:r>
              <a:rPr lang="pt-BR" sz="4800" dirty="0">
                <a:solidFill>
                  <a:srgbClr val="FF0000"/>
                </a:solidFill>
                <a:latin typeface="Arial Black" panose="020B0A04020102020204" pitchFamily="34" charset="0"/>
              </a:rPr>
              <a:t> + c</a:t>
            </a:r>
            <a:endParaRPr lang="pt-BR" sz="4800" baseline="300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83088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8EB89782-28FC-4AF8-89DD-9ABA43208947}"/>
              </a:ext>
            </a:extLst>
          </p:cNvPr>
          <p:cNvSpPr txBox="1"/>
          <p:nvPr/>
        </p:nvSpPr>
        <p:spPr>
          <a:xfrm>
            <a:off x="3050935" y="225131"/>
            <a:ext cx="6090129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pt-BR" sz="4800" dirty="0">
                <a:solidFill>
                  <a:srgbClr val="FF0000"/>
                </a:solidFill>
                <a:latin typeface="Arial Black" panose="020B0A04020102020204" pitchFamily="34" charset="0"/>
              </a:rPr>
              <a:t>f(x) = ax</a:t>
            </a:r>
            <a:r>
              <a:rPr lang="pt-BR" sz="4800" baseline="30000" dirty="0">
                <a:solidFill>
                  <a:srgbClr val="FF0000"/>
                </a:solidFill>
                <a:latin typeface="Arial Black" panose="020B0A04020102020204" pitchFamily="34" charset="0"/>
              </a:rPr>
              <a:t>2</a:t>
            </a:r>
            <a:r>
              <a:rPr lang="pt-BR" sz="4800" dirty="0">
                <a:solidFill>
                  <a:srgbClr val="FF0000"/>
                </a:solidFill>
                <a:latin typeface="Arial Black" panose="020B0A04020102020204" pitchFamily="34" charset="0"/>
              </a:rPr>
              <a:t> + </a:t>
            </a:r>
            <a:r>
              <a:rPr lang="pt-BR" sz="4800" dirty="0" err="1">
                <a:solidFill>
                  <a:srgbClr val="FF0000"/>
                </a:solidFill>
                <a:latin typeface="Arial Black" panose="020B0A04020102020204" pitchFamily="34" charset="0"/>
              </a:rPr>
              <a:t>bx</a:t>
            </a:r>
            <a:r>
              <a:rPr lang="pt-BR" sz="4800" dirty="0">
                <a:solidFill>
                  <a:srgbClr val="FF0000"/>
                </a:solidFill>
                <a:latin typeface="Arial Black" panose="020B0A04020102020204" pitchFamily="34" charset="0"/>
              </a:rPr>
              <a:t> + c</a:t>
            </a:r>
            <a:endParaRPr lang="pt-BR" sz="4800" baseline="300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5124" name="Picture 4" descr="Coordenadas do vértice da parábola - Só Matemática">
            <a:extLst>
              <a:ext uri="{FF2B5EF4-FFF2-40B4-BE49-F238E27FC236}">
                <a16:creationId xmlns:a16="http://schemas.microsoft.com/office/drawing/2014/main" id="{C0546D58-A364-4C2E-810C-7E440B29B5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0" y="1428086"/>
            <a:ext cx="4539326" cy="4368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oordenadas do vértice da parábola - Só Matemática">
            <a:extLst>
              <a:ext uri="{FF2B5EF4-FFF2-40B4-BE49-F238E27FC236}">
                <a16:creationId xmlns:a16="http://schemas.microsoft.com/office/drawing/2014/main" id="{5F13C11D-04D4-45D5-B037-293EB36ACF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8546" y="1428084"/>
            <a:ext cx="4432518" cy="4368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24593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Função de 1º Grau – (Reta) - ppt carregar">
            <a:extLst>
              <a:ext uri="{FF2B5EF4-FFF2-40B4-BE49-F238E27FC236}">
                <a16:creationId xmlns:a16="http://schemas.microsoft.com/office/drawing/2014/main" id="{98629C47-AEEA-46EC-9DA7-E27809B790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6607"/>
            <a:ext cx="6648773" cy="4986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AFAB31A2-21F3-4CF9-8AD0-F4CF2FA528C9}"/>
              </a:ext>
            </a:extLst>
          </p:cNvPr>
          <p:cNvSpPr txBox="1"/>
          <p:nvPr/>
        </p:nvSpPr>
        <p:spPr>
          <a:xfrm>
            <a:off x="6812572" y="166607"/>
            <a:ext cx="5105885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pt-BR" sz="4000" dirty="0">
                <a:solidFill>
                  <a:srgbClr val="FF0000"/>
                </a:solidFill>
                <a:latin typeface="Arial Black" panose="020B0A04020102020204" pitchFamily="34" charset="0"/>
              </a:rPr>
              <a:t>f(x) = ax</a:t>
            </a:r>
            <a:r>
              <a:rPr lang="pt-BR" sz="4000" baseline="30000" dirty="0">
                <a:solidFill>
                  <a:srgbClr val="FF0000"/>
                </a:solidFill>
                <a:latin typeface="Arial Black" panose="020B0A04020102020204" pitchFamily="34" charset="0"/>
              </a:rPr>
              <a:t>2</a:t>
            </a:r>
            <a:r>
              <a:rPr lang="pt-BR" sz="4000" dirty="0">
                <a:solidFill>
                  <a:srgbClr val="FF0000"/>
                </a:solidFill>
                <a:latin typeface="Arial Black" panose="020B0A04020102020204" pitchFamily="34" charset="0"/>
              </a:rPr>
              <a:t> + </a:t>
            </a:r>
            <a:r>
              <a:rPr lang="pt-BR" sz="4000" dirty="0" err="1">
                <a:solidFill>
                  <a:srgbClr val="FF0000"/>
                </a:solidFill>
                <a:latin typeface="Arial Black" panose="020B0A04020102020204" pitchFamily="34" charset="0"/>
              </a:rPr>
              <a:t>bx</a:t>
            </a:r>
            <a:r>
              <a:rPr lang="pt-BR" sz="4000" dirty="0">
                <a:solidFill>
                  <a:srgbClr val="FF0000"/>
                </a:solidFill>
                <a:latin typeface="Arial Black" panose="020B0A04020102020204" pitchFamily="34" charset="0"/>
              </a:rPr>
              <a:t> + c</a:t>
            </a:r>
            <a:endParaRPr lang="pt-BR" sz="4000" baseline="300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6146" name="Picture 2" descr="Ponto máximo e ponto mínimo de uma função do 2º grau - Brasil Escola">
            <a:extLst>
              <a:ext uri="{FF2B5EF4-FFF2-40B4-BE49-F238E27FC236}">
                <a16:creationId xmlns:a16="http://schemas.microsoft.com/office/drawing/2014/main" id="{5D1A354F-1F0A-47EA-B7AA-5D6ACCA9AC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53972"/>
            <a:ext cx="6648772" cy="1624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8530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Função Quadrática – Análise | Guia do Estudante">
            <a:extLst>
              <a:ext uri="{FF2B5EF4-FFF2-40B4-BE49-F238E27FC236}">
                <a16:creationId xmlns:a16="http://schemas.microsoft.com/office/drawing/2014/main" id="{FBA2EF14-E3B4-4C40-8E74-EBD3ACADED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476" y="1673819"/>
            <a:ext cx="8163637" cy="3290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35612E9B-3D48-485F-9672-56A1DB0BCFDE}"/>
              </a:ext>
            </a:extLst>
          </p:cNvPr>
          <p:cNvSpPr txBox="1"/>
          <p:nvPr/>
        </p:nvSpPr>
        <p:spPr>
          <a:xfrm>
            <a:off x="3050935" y="225131"/>
            <a:ext cx="6090129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pt-BR" sz="4800" dirty="0">
                <a:solidFill>
                  <a:srgbClr val="FF0000"/>
                </a:solidFill>
                <a:latin typeface="Arial Black" panose="020B0A04020102020204" pitchFamily="34" charset="0"/>
              </a:rPr>
              <a:t>f(x) = ax</a:t>
            </a:r>
            <a:r>
              <a:rPr lang="pt-BR" sz="4800" baseline="30000" dirty="0">
                <a:solidFill>
                  <a:srgbClr val="FF0000"/>
                </a:solidFill>
                <a:latin typeface="Arial Black" panose="020B0A04020102020204" pitchFamily="34" charset="0"/>
              </a:rPr>
              <a:t>2</a:t>
            </a:r>
            <a:r>
              <a:rPr lang="pt-BR" sz="4800" dirty="0">
                <a:solidFill>
                  <a:srgbClr val="FF0000"/>
                </a:solidFill>
                <a:latin typeface="Arial Black" panose="020B0A04020102020204" pitchFamily="34" charset="0"/>
              </a:rPr>
              <a:t> + </a:t>
            </a:r>
            <a:r>
              <a:rPr lang="pt-BR" sz="4800" dirty="0" err="1">
                <a:solidFill>
                  <a:srgbClr val="FF0000"/>
                </a:solidFill>
                <a:latin typeface="Arial Black" panose="020B0A04020102020204" pitchFamily="34" charset="0"/>
              </a:rPr>
              <a:t>bx</a:t>
            </a:r>
            <a:r>
              <a:rPr lang="pt-BR" sz="4800" dirty="0">
                <a:solidFill>
                  <a:srgbClr val="FF0000"/>
                </a:solidFill>
                <a:latin typeface="Arial Black" panose="020B0A04020102020204" pitchFamily="34" charset="0"/>
              </a:rPr>
              <a:t> + c</a:t>
            </a:r>
            <a:endParaRPr lang="pt-BR" sz="4800" baseline="300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20561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28212FFB-DDFC-476A-A570-32C08FD04741}"/>
              </a:ext>
            </a:extLst>
          </p:cNvPr>
          <p:cNvSpPr/>
          <p:nvPr/>
        </p:nvSpPr>
        <p:spPr>
          <a:xfrm>
            <a:off x="869825" y="909488"/>
            <a:ext cx="10452350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166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EXERCÍCIOS</a:t>
            </a:r>
          </a:p>
        </p:txBody>
      </p:sp>
    </p:spTree>
    <p:extLst>
      <p:ext uri="{BB962C8B-B14F-4D97-AF65-F5344CB8AC3E}">
        <p14:creationId xmlns:p14="http://schemas.microsoft.com/office/powerpoint/2010/main" val="240520019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1143</TotalTime>
  <Words>92</Words>
  <Application>Microsoft Office PowerPoint</Application>
  <PresentationFormat>Widescreen</PresentationFormat>
  <Paragraphs>20</Paragraphs>
  <Slides>13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13</vt:i4>
      </vt:variant>
    </vt:vector>
  </HeadingPairs>
  <TitlesOfParts>
    <vt:vector size="18" baseType="lpstr">
      <vt:lpstr>Arial</vt:lpstr>
      <vt:lpstr>Arial Black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estefânio franco maciel</dc:creator>
  <cp:lastModifiedBy>estefânio franco maciel</cp:lastModifiedBy>
  <cp:revision>21</cp:revision>
  <dcterms:created xsi:type="dcterms:W3CDTF">2020-03-28T19:43:11Z</dcterms:created>
  <dcterms:modified xsi:type="dcterms:W3CDTF">2020-03-30T09:38:55Z</dcterms:modified>
</cp:coreProperties>
</file>