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F2534B-7C2C-4ADC-9380-B53B28360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67AB7F-0B8D-4A65-8802-ABB806CF3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663F4B-AD7B-4560-9928-F9B77D499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7D4-3CEC-48C2-AEA6-09F7F72DA38D}" type="datetimeFigureOut">
              <a:rPr lang="pt-BR" smtClean="0"/>
              <a:t>28/03/2020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1F236-8546-4E62-9419-17DCA2A09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78FF3D-F400-48EA-A30F-787BC4435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319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3D3227-1E49-4923-A302-27C92B119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AA24E36-3864-4F92-A1D6-13CE3C6A6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59F04E-1CDC-45CC-BB6A-3144B6CA5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7D4-3CEC-48C2-AEA6-09F7F72DA38D}" type="datetimeFigureOut">
              <a:rPr lang="pt-BR" smtClean="0"/>
              <a:t>28/03/2020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8D875A-D87A-4EBF-9ACB-B7E551F11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BE7D54-B495-414E-AA7E-6254F29A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8487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5109B6D-4021-4C90-AAD2-F87F6CD2F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7C8530-AE39-4925-9EB8-F37C2DA6C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E2E88F-A5C1-4ADA-B225-2DB82978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7D4-3CEC-48C2-AEA6-09F7F72DA38D}" type="datetimeFigureOut">
              <a:rPr lang="pt-BR" smtClean="0"/>
              <a:t>28/03/2020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298F0D-894C-4267-9DEB-9E36793CE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4E3542-1D07-41AA-BD80-BA68BDFDC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246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BBA1E-B545-4111-BF54-C3E1E940B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1EFD9C-35D3-4A6E-8ADF-E95602223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02E80D-FC34-4561-9AF4-807857EBA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7D4-3CEC-48C2-AEA6-09F7F72DA38D}" type="datetimeFigureOut">
              <a:rPr lang="pt-BR" smtClean="0"/>
              <a:t>28/03/2020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6E97E7-AD38-47DE-BDDD-083C110B1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7E08B1-3EF3-46C0-A2FB-42D3EDE5A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1911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A418B-7F97-4721-A7DB-A2172E49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FB11F3-5039-4531-A785-108286002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AC4B53-DADF-4818-8EC4-8CAA48EAB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7D4-3CEC-48C2-AEA6-09F7F72DA38D}" type="datetimeFigureOut">
              <a:rPr lang="pt-BR" smtClean="0"/>
              <a:t>28/03/2020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FD00BE-AC0C-48C6-8D74-2E2652EA4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C41128-1427-4FD9-B869-60D8DD1B1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66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5349D7-6E58-4572-87C7-5B0235CCF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52B9F8-A5DE-4309-B99F-8A19D210D8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34A1919-262B-4E6A-A874-4E05A8835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2B71A77-1890-4DB7-BD15-8F03EA11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7D4-3CEC-48C2-AEA6-09F7F72DA38D}" type="datetimeFigureOut">
              <a:rPr lang="pt-BR" smtClean="0"/>
              <a:t>28/03/2020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C1B03C0-53FE-4ABB-AE6F-F13639F92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C90B22D-7D53-497F-BC27-A34E2EE2B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32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46A20-A863-4354-A97A-8D1B32B96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827DF95-0CB8-4D3F-BFAC-9C7945C3D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2F2C6FC-2EF9-4E09-A828-E5C667507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B3272F0-5B90-44CD-9123-A3F0B4EC5E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8F548D2-1AA5-4E13-AEE8-A4A0F9B42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7786B9E-7561-4748-82C3-CCEC3BC1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7D4-3CEC-48C2-AEA6-09F7F72DA38D}" type="datetimeFigureOut">
              <a:rPr lang="pt-BR" smtClean="0"/>
              <a:t>28/03/2020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6AD8BEE-4545-46A7-94FC-049E21692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15E5088-A971-44CB-AAC1-230C7CD2D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76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2DDA18-9394-4448-8D7C-21D419150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4F6D3DE-CD77-4A4F-B4EE-76C5A644D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7D4-3CEC-48C2-AEA6-09F7F72DA38D}" type="datetimeFigureOut">
              <a:rPr lang="pt-BR" smtClean="0"/>
              <a:t>28/03/2020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B9C3310-95D2-469C-927A-765871222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F12C9F7-0114-471B-9FD1-071F73F61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47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80D7543-477C-4B8F-83DD-89929435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7D4-3CEC-48C2-AEA6-09F7F72DA38D}" type="datetimeFigureOut">
              <a:rPr lang="pt-BR" smtClean="0"/>
              <a:t>28/03/2020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D18B3A9-FEF1-4F6A-A458-6B4E7667A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86EBC50-78B5-4CE8-B16F-A880A132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620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F5CC24-786A-4E4D-B793-2C37B7C1C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1D8633-F39D-414A-9A21-5EF5AF06D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DC3F6A8-F59C-4ADD-AD35-229936043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8EE4A1F-890C-482B-9D00-257FF616E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7D4-3CEC-48C2-AEA6-09F7F72DA38D}" type="datetimeFigureOut">
              <a:rPr lang="pt-BR" smtClean="0"/>
              <a:t>28/03/2020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204893-96ED-458A-9384-3142EC905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F5B20DB-DE65-4D08-82C7-D03E0B957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4731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832EDA-CEBA-4978-BB10-B1F54439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A75A945-1FC7-4580-A9CA-BFA263A009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7C58C0D-0017-4393-BE14-267FF2075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30E96A-E837-4A40-9F3F-40D71A9FE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7D4-3CEC-48C2-AEA6-09F7F72DA38D}" type="datetimeFigureOut">
              <a:rPr lang="pt-BR" smtClean="0"/>
              <a:t>28/03/2020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CB9271-8D14-4EC9-BCD3-1CB352393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F5871D-50B7-4E21-8294-0B0152783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14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71ABC49-22FC-496B-82FE-917503507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2BE6A96-D059-44DD-AB4C-A8DCD21F7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033CDF-5AA8-4B1F-AF82-6F52BFACF6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357D4-3CEC-48C2-AEA6-09F7F72DA38D}" type="datetimeFigureOut">
              <a:rPr lang="pt-BR" smtClean="0"/>
              <a:t>28/03/2020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D8A005-778B-4077-AD6B-BF7D7921AA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5FD7FD-A9CF-4A5D-8298-1EF6334AA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DC060-C14C-4EBF-9564-275364B6A0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810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1.globo.com/bemestar/coronavirus/noticia/2020/03/26/1-mes-de-coronavirus-no-brasil-compare-a-situacao-do-pais-com-china-italia-eua-e-coreia-do-sul-no-mesmo-periodo-da-epidemia.g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3FC5EB6-F913-4CDF-ACB4-43264007FD86}"/>
              </a:ext>
            </a:extLst>
          </p:cNvPr>
          <p:cNvSpPr/>
          <p:nvPr/>
        </p:nvSpPr>
        <p:spPr>
          <a:xfrm>
            <a:off x="1809409" y="1351508"/>
            <a:ext cx="8573181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MATEMÁTICA 211</a:t>
            </a:r>
          </a:p>
          <a:p>
            <a:pPr algn="ctr"/>
            <a:r>
              <a:rPr lang="pt-BR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LIVRO 03</a:t>
            </a:r>
          </a:p>
          <a:p>
            <a:pPr algn="ctr"/>
            <a:r>
              <a:rPr lang="pt-BR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MÓDULO 13</a:t>
            </a:r>
            <a:endParaRPr lang="pt-BR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9253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822FEDF-4C24-4198-BAAE-1C581C68C45B}"/>
              </a:ext>
            </a:extLst>
          </p:cNvPr>
          <p:cNvSpPr/>
          <p:nvPr/>
        </p:nvSpPr>
        <p:spPr>
          <a:xfrm>
            <a:off x="206887" y="628233"/>
            <a:ext cx="11778225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Resolver:</a:t>
            </a:r>
          </a:p>
          <a:p>
            <a:pPr algn="ctr"/>
            <a:r>
              <a:rPr lang="pt-BR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Números: 06, 07, 08 </a:t>
            </a:r>
            <a:r>
              <a:rPr lang="pt-BR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 09</a:t>
            </a:r>
            <a:endParaRPr lang="pt-BR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8803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966EB88-08FC-43DC-A749-CA145CA05E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91" t="17339" r="36071" b="5163"/>
          <a:stretch/>
        </p:blipFill>
        <p:spPr>
          <a:xfrm>
            <a:off x="0" y="0"/>
            <a:ext cx="4852965" cy="6458857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24B8371-E142-42E2-85DC-B1B78EDE1AB8}"/>
              </a:ext>
            </a:extLst>
          </p:cNvPr>
          <p:cNvSpPr/>
          <p:nvPr/>
        </p:nvSpPr>
        <p:spPr>
          <a:xfrm>
            <a:off x="6096000" y="-101600"/>
            <a:ext cx="5784596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MÓDULO 13</a:t>
            </a:r>
          </a:p>
          <a:p>
            <a:pPr algn="ctr"/>
            <a:r>
              <a:rPr lang="pt-BR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REPRESENTAÇÃO </a:t>
            </a:r>
          </a:p>
          <a:p>
            <a:pPr algn="ctr"/>
            <a:r>
              <a:rPr lang="pt-BR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 DADOS</a:t>
            </a:r>
          </a:p>
          <a:p>
            <a:pPr algn="ctr"/>
            <a:r>
              <a:rPr lang="pt-BR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EM TABELAS</a:t>
            </a:r>
            <a:endParaRPr lang="pt-BR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306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B4C5E6C-0D20-4A1C-9468-21219581B3BF}"/>
              </a:ext>
            </a:extLst>
          </p:cNvPr>
          <p:cNvSpPr txBox="1"/>
          <p:nvPr/>
        </p:nvSpPr>
        <p:spPr>
          <a:xfrm>
            <a:off x="3315682" y="5225142"/>
            <a:ext cx="109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Página 11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8462062-36F6-45D0-ACCB-5A2A8F53DE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812"/>
          <a:stretch/>
        </p:blipFill>
        <p:spPr>
          <a:xfrm>
            <a:off x="522514" y="613934"/>
            <a:ext cx="6676572" cy="392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95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7780D72-1802-4FF1-9559-419140C008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38" t="34913" r="24286" b="21891"/>
          <a:stretch/>
        </p:blipFill>
        <p:spPr>
          <a:xfrm>
            <a:off x="0" y="0"/>
            <a:ext cx="7917213" cy="362946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94CA492-33AB-43BA-B69B-A9095E2058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239"/>
          <a:stretch/>
        </p:blipFill>
        <p:spPr>
          <a:xfrm>
            <a:off x="7917214" y="0"/>
            <a:ext cx="4274786" cy="253218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0D1C598-939F-4DBA-82A1-B68C46E2B2FE}"/>
              </a:ext>
            </a:extLst>
          </p:cNvPr>
          <p:cNvSpPr txBox="1"/>
          <p:nvPr/>
        </p:nvSpPr>
        <p:spPr>
          <a:xfrm>
            <a:off x="0" y="4262511"/>
            <a:ext cx="7765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4"/>
              </a:rPr>
              <a:t>https://g1.globo.com/bemestar/coronavirus/noticia/2020/03/26/1-mes-de-coronavirus-no-brasil-compare-a-situacao-do-pais-com-china-italia-eua-e-coreia-do-sul-no-mesmo-periodo-da-epidemia.ghtml</a:t>
            </a:r>
            <a:endParaRPr lang="pt-BR" dirty="0"/>
          </a:p>
          <a:p>
            <a:r>
              <a:rPr lang="pt-BR" dirty="0"/>
              <a:t>Acessado em 28/03/2020 às 17:01</a:t>
            </a:r>
          </a:p>
        </p:txBody>
      </p:sp>
    </p:spTree>
    <p:extLst>
      <p:ext uri="{BB962C8B-B14F-4D97-AF65-F5344CB8AC3E}">
        <p14:creationId xmlns:p14="http://schemas.microsoft.com/office/powerpoint/2010/main" val="4098280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stribuição de Frequência – Parte 3/3 – Acima da Mediana">
            <a:extLst>
              <a:ext uri="{FF2B5EF4-FFF2-40B4-BE49-F238E27FC236}">
                <a16:creationId xmlns:a16="http://schemas.microsoft.com/office/drawing/2014/main" id="{AB66BB89-C320-469A-B0CD-7EB2492ED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84571" cy="52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603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8212FFB-DDFC-476A-A570-32C08FD04741}"/>
              </a:ext>
            </a:extLst>
          </p:cNvPr>
          <p:cNvSpPr/>
          <p:nvPr/>
        </p:nvSpPr>
        <p:spPr>
          <a:xfrm>
            <a:off x="869825" y="909488"/>
            <a:ext cx="1045235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EXERCÍCIOS</a:t>
            </a:r>
          </a:p>
        </p:txBody>
      </p:sp>
    </p:spTree>
    <p:extLst>
      <p:ext uri="{BB962C8B-B14F-4D97-AF65-F5344CB8AC3E}">
        <p14:creationId xmlns:p14="http://schemas.microsoft.com/office/powerpoint/2010/main" val="2405200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6E947F7-8F9C-4B97-A114-160BF5C5F3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19" t="18186" r="52857" b="8551"/>
          <a:stretch/>
        </p:blipFill>
        <p:spPr>
          <a:xfrm>
            <a:off x="0" y="0"/>
            <a:ext cx="5028541" cy="646793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7D0CDA8-07F4-4C9C-84F2-A87BC72DC558}"/>
              </a:ext>
            </a:extLst>
          </p:cNvPr>
          <p:cNvSpPr txBox="1"/>
          <p:nvPr/>
        </p:nvSpPr>
        <p:spPr>
          <a:xfrm>
            <a:off x="5373858" y="239151"/>
            <a:ext cx="492917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2400" dirty="0">
                <a:latin typeface="Arial Black" panose="020B0A04020102020204" pitchFamily="34" charset="0"/>
              </a:rPr>
              <a:t>Até 5 kg:</a:t>
            </a:r>
          </a:p>
          <a:p>
            <a:pPr algn="ctr"/>
            <a:endParaRPr lang="pt-BR" sz="2400" dirty="0">
              <a:latin typeface="Arial Black" panose="020B0A04020102020204" pitchFamily="34" charset="0"/>
            </a:endParaRPr>
          </a:p>
          <a:p>
            <a:pPr algn="ctr"/>
            <a:r>
              <a:rPr lang="pt-BR" sz="2400" dirty="0">
                <a:latin typeface="Arial Black" panose="020B0A04020102020204" pitchFamily="34" charset="0"/>
              </a:rPr>
              <a:t>1 x 5 = 5 gramas no máximo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00030D4-7C9E-458D-86EE-5B77D0290FDA}"/>
              </a:ext>
            </a:extLst>
          </p:cNvPr>
          <p:cNvSpPr txBox="1"/>
          <p:nvPr/>
        </p:nvSpPr>
        <p:spPr>
          <a:xfrm>
            <a:off x="5168674" y="1439480"/>
            <a:ext cx="533954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De 6 a 10 kg:</a:t>
            </a:r>
          </a:p>
          <a:p>
            <a:pPr algn="ctr"/>
            <a:endParaRPr lang="pt-BR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2 x 6 = 12 gramas no mínimo</a:t>
            </a:r>
          </a:p>
          <a:p>
            <a:pPr algn="ctr"/>
            <a:r>
              <a:rPr lang="pt-B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2 x 10 = 20 gramas no máximo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75F2696-5497-4E5F-86EE-D0EB7D8CA209}"/>
              </a:ext>
            </a:extLst>
          </p:cNvPr>
          <p:cNvSpPr txBox="1"/>
          <p:nvPr/>
        </p:nvSpPr>
        <p:spPr>
          <a:xfrm>
            <a:off x="5373858" y="3064031"/>
            <a:ext cx="33650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>
                <a:latin typeface="Arial Black" panose="020B0A04020102020204" pitchFamily="34" charset="0"/>
              </a:rPr>
              <a:t>2 g  - - - - - - - - 1 kg</a:t>
            </a:r>
          </a:p>
          <a:p>
            <a:pPr algn="ctr"/>
            <a:r>
              <a:rPr lang="pt-BR" sz="2400" dirty="0">
                <a:latin typeface="Arial Black" panose="020B0A04020102020204" pitchFamily="34" charset="0"/>
              </a:rPr>
              <a:t>16 g - - - - - - - - x kg</a:t>
            </a:r>
          </a:p>
          <a:p>
            <a:pPr algn="ctr"/>
            <a:endParaRPr lang="pt-BR" sz="2400" dirty="0">
              <a:latin typeface="Arial Black" panose="020B0A04020102020204" pitchFamily="34" charset="0"/>
            </a:endParaRPr>
          </a:p>
          <a:p>
            <a:pPr algn="ctr"/>
            <a:r>
              <a:rPr lang="pt-BR" sz="2400" dirty="0">
                <a:latin typeface="Arial Black" panose="020B0A04020102020204" pitchFamily="34" charset="0"/>
              </a:rPr>
              <a:t>x = 8 kg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37CC85C-7041-49E5-9413-C4651B2924CD}"/>
              </a:ext>
            </a:extLst>
          </p:cNvPr>
          <p:cNvSpPr txBox="1"/>
          <p:nvPr/>
        </p:nvSpPr>
        <p:spPr>
          <a:xfrm>
            <a:off x="4943942" y="4633691"/>
            <a:ext cx="4439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>
                <a:latin typeface="Arial Black" panose="020B0A04020102020204" pitchFamily="34" charset="0"/>
              </a:rPr>
              <a:t>No início: 93 + 8 = 101 kg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4360DA3-9461-49D0-BC17-F6EA75F25A4F}"/>
              </a:ext>
            </a:extLst>
          </p:cNvPr>
          <p:cNvSpPr txBox="1"/>
          <p:nvPr/>
        </p:nvSpPr>
        <p:spPr>
          <a:xfrm>
            <a:off x="11158780" y="239151"/>
            <a:ext cx="86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Pág. 17</a:t>
            </a:r>
          </a:p>
        </p:txBody>
      </p:sp>
    </p:spTree>
    <p:extLst>
      <p:ext uri="{BB962C8B-B14F-4D97-AF65-F5344CB8AC3E}">
        <p14:creationId xmlns:p14="http://schemas.microsoft.com/office/powerpoint/2010/main" val="354904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3FCBE7D-919C-4389-B59F-524E19E1EF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32" t="18063" r="19407" b="9811"/>
          <a:stretch/>
        </p:blipFill>
        <p:spPr>
          <a:xfrm>
            <a:off x="0" y="3875"/>
            <a:ext cx="5114441" cy="644864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D864CCE-DFB0-4362-8A37-BCE4DA982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417" y="0"/>
            <a:ext cx="5582087" cy="176680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D0F9856-593E-4E4F-89D8-001D8AF01A79}"/>
              </a:ext>
            </a:extLst>
          </p:cNvPr>
          <p:cNvSpPr txBox="1"/>
          <p:nvPr/>
        </p:nvSpPr>
        <p:spPr>
          <a:xfrm>
            <a:off x="11158780" y="239151"/>
            <a:ext cx="86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Pág. 17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7425DE5-130D-452F-85E9-88809812A6A9}"/>
              </a:ext>
            </a:extLst>
          </p:cNvPr>
          <p:cNvSpPr txBox="1"/>
          <p:nvPr/>
        </p:nvSpPr>
        <p:spPr>
          <a:xfrm>
            <a:off x="5466415" y="1766807"/>
            <a:ext cx="3222292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Janeiero</a:t>
            </a:r>
            <a:r>
              <a:rPr lang="pt-B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: 31 dias</a:t>
            </a:r>
          </a:p>
          <a:p>
            <a:r>
              <a:rPr lang="pt-B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Fevereiro: 28 dias</a:t>
            </a:r>
          </a:p>
          <a:p>
            <a:r>
              <a:rPr lang="pt-B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Março: 31 dias</a:t>
            </a:r>
          </a:p>
          <a:p>
            <a:r>
              <a:rPr lang="pt-B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Abril: 30 dias</a:t>
            </a:r>
          </a:p>
          <a:p>
            <a:r>
              <a:rPr lang="pt-B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Maio: 16 dias</a:t>
            </a:r>
          </a:p>
          <a:p>
            <a:r>
              <a:rPr lang="pt-BR" sz="2400" dirty="0">
                <a:solidFill>
                  <a:schemeClr val="accent1"/>
                </a:solidFill>
                <a:latin typeface="Arial Black" panose="020B0A04020102020204" pitchFamily="34" charset="0"/>
              </a:rPr>
              <a:t>Total: N =136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22D9C13-FD19-4163-9F32-86758A9DEC29}"/>
                  </a:ext>
                </a:extLst>
              </p:cNvPr>
              <p:cNvSpPr txBox="1"/>
              <p:nvPr/>
            </p:nvSpPr>
            <p:spPr>
              <a:xfrm>
                <a:off x="5329326" y="4069876"/>
                <a:ext cx="3496470" cy="70160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2800" dirty="0">
                    <a:solidFill>
                      <a:schemeClr val="accent6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1963 −1</m:t>
                        </m:r>
                      </m:num>
                      <m:den>
                        <m:r>
                          <a:rPr lang="pt-BR" sz="28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2800" dirty="0">
                    <a:solidFill>
                      <a:schemeClr val="accent6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 =490,5 </a:t>
                </a:r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22D9C13-FD19-4163-9F32-86758A9DE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326" y="4069876"/>
                <a:ext cx="3496470" cy="701602"/>
              </a:xfrm>
              <a:prstGeom prst="rect">
                <a:avLst/>
              </a:prstGeom>
              <a:blipFill>
                <a:blip r:embed="rId4"/>
                <a:stretch>
                  <a:fillRect l="-2951" r="-2778" b="-102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>
            <a:extLst>
              <a:ext uri="{FF2B5EF4-FFF2-40B4-BE49-F238E27FC236}">
                <a16:creationId xmlns:a16="http://schemas.microsoft.com/office/drawing/2014/main" id="{C99B9668-3E5A-4770-ACC7-01F4765F945D}"/>
              </a:ext>
            </a:extLst>
          </p:cNvPr>
          <p:cNvSpPr txBox="1"/>
          <p:nvPr/>
        </p:nvSpPr>
        <p:spPr>
          <a:xfrm>
            <a:off x="5345356" y="4771478"/>
            <a:ext cx="348044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2400" dirty="0">
                <a:latin typeface="Arial Black" panose="020B0A04020102020204" pitchFamily="34" charset="0"/>
              </a:rPr>
              <a:t>S = 1963 +136 +490</a:t>
            </a:r>
          </a:p>
          <a:p>
            <a:pPr algn="ctr"/>
            <a:r>
              <a:rPr lang="pt-BR" sz="2400" dirty="0">
                <a:latin typeface="Arial Black" panose="020B0A04020102020204" pitchFamily="34" charset="0"/>
              </a:rPr>
              <a:t>S = 2589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482EA50F-407B-4B6C-B87F-248FDD8074FD}"/>
              </a:ext>
            </a:extLst>
          </p:cNvPr>
          <p:cNvGrpSpPr/>
          <p:nvPr/>
        </p:nvGrpSpPr>
        <p:grpSpPr>
          <a:xfrm>
            <a:off x="9566276" y="1948845"/>
            <a:ext cx="2258193" cy="1938992"/>
            <a:chOff x="9566276" y="1948845"/>
            <a:chExt cx="2258193" cy="1938992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6C8088E0-2FBC-4D95-A8FC-0B64E41792C5}"/>
                </a:ext>
              </a:extLst>
            </p:cNvPr>
            <p:cNvSpPr txBox="1"/>
            <p:nvPr/>
          </p:nvSpPr>
          <p:spPr>
            <a:xfrm>
              <a:off x="9566276" y="1948845"/>
              <a:ext cx="2098651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/>
                <a:t>2589           7</a:t>
              </a:r>
            </a:p>
            <a:p>
              <a:r>
                <a:rPr lang="pt-BR" sz="2400" b="1" dirty="0"/>
                <a:t>                     369</a:t>
              </a:r>
            </a:p>
            <a:p>
              <a:endParaRPr lang="pt-BR" sz="2400" b="1" dirty="0"/>
            </a:p>
            <a:p>
              <a:r>
                <a:rPr lang="pt-BR" sz="2400" b="1" dirty="0"/>
                <a:t>______</a:t>
              </a:r>
            </a:p>
            <a:p>
              <a:r>
                <a:rPr lang="pt-BR" sz="2400" b="1" dirty="0"/>
                <a:t>      6</a:t>
              </a:r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73C4E6A7-D154-47CD-BE2A-1904E7BEA9B5}"/>
                </a:ext>
              </a:extLst>
            </p:cNvPr>
            <p:cNvSpPr/>
            <p:nvPr/>
          </p:nvSpPr>
          <p:spPr>
            <a:xfrm>
              <a:off x="10615601" y="1948845"/>
              <a:ext cx="1208868" cy="433953"/>
            </a:xfrm>
            <a:custGeom>
              <a:avLst/>
              <a:gdLst>
                <a:gd name="connsiteX0" fmla="*/ 0 w 1208868"/>
                <a:gd name="connsiteY0" fmla="*/ 0 h 433953"/>
                <a:gd name="connsiteX1" fmla="*/ 0 w 1208868"/>
                <a:gd name="connsiteY1" fmla="*/ 433953 h 433953"/>
                <a:gd name="connsiteX2" fmla="*/ 1208868 w 1208868"/>
                <a:gd name="connsiteY2" fmla="*/ 433953 h 43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8868" h="433953">
                  <a:moveTo>
                    <a:pt x="0" y="0"/>
                  </a:moveTo>
                  <a:lnTo>
                    <a:pt x="0" y="433953"/>
                  </a:lnTo>
                  <a:lnTo>
                    <a:pt x="1208868" y="433953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8CCA999-90B7-453D-BC7C-AC5CD00C37AD}"/>
              </a:ext>
            </a:extLst>
          </p:cNvPr>
          <p:cNvSpPr txBox="1"/>
          <p:nvPr/>
        </p:nvSpPr>
        <p:spPr>
          <a:xfrm>
            <a:off x="9900419" y="4069875"/>
            <a:ext cx="118013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X = 6</a:t>
            </a:r>
          </a:p>
        </p:txBody>
      </p:sp>
    </p:spTree>
    <p:extLst>
      <p:ext uri="{BB962C8B-B14F-4D97-AF65-F5344CB8AC3E}">
        <p14:creationId xmlns:p14="http://schemas.microsoft.com/office/powerpoint/2010/main" val="331782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8" grpId="0" build="p" animBg="1"/>
      <p:bldP spid="1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2101734-9C82-4C11-B61F-8EE866DF1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05" t="25751" r="25509" b="6645"/>
          <a:stretch/>
        </p:blipFill>
        <p:spPr>
          <a:xfrm>
            <a:off x="0" y="0"/>
            <a:ext cx="4463512" cy="647859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B56F65B-E5B1-43AA-8730-EEA3A6331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168" y="0"/>
            <a:ext cx="5889360" cy="147233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46C899C-CC45-4962-B7F5-6BD5D7FD4012}"/>
              </a:ext>
            </a:extLst>
          </p:cNvPr>
          <p:cNvSpPr txBox="1"/>
          <p:nvPr/>
        </p:nvSpPr>
        <p:spPr>
          <a:xfrm>
            <a:off x="11158780" y="239151"/>
            <a:ext cx="86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Pág. 18</a:t>
            </a:r>
          </a:p>
        </p:txBody>
      </p:sp>
    </p:spTree>
    <p:extLst>
      <p:ext uri="{BB962C8B-B14F-4D97-AF65-F5344CB8AC3E}">
        <p14:creationId xmlns:p14="http://schemas.microsoft.com/office/powerpoint/2010/main" val="36470527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179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Cambria Math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estefânio franco maciel</dc:creator>
  <cp:lastModifiedBy>estefânio franco maciel</cp:lastModifiedBy>
  <cp:revision>7</cp:revision>
  <dcterms:created xsi:type="dcterms:W3CDTF">2020-03-28T19:43:11Z</dcterms:created>
  <dcterms:modified xsi:type="dcterms:W3CDTF">2020-03-28T20:41:43Z</dcterms:modified>
</cp:coreProperties>
</file>