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F2534B-7C2C-4ADC-9380-B53B28360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F67AB7F-0B8D-4A65-8802-ABB806CF3A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2663F4B-AD7B-4560-9928-F9B77D499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357D4-3CEC-48C2-AEA6-09F7F72DA38D}" type="datetimeFigureOut">
              <a:rPr lang="pt-BR" smtClean="0"/>
              <a:t>29/03/2020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7C1F236-8546-4E62-9419-17DCA2A09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78FF3D-F400-48EA-A30F-787BC4435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C060-C14C-4EBF-9564-275364B6A0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319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3D3227-1E49-4923-A302-27C92B119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AA24E36-3864-4F92-A1D6-13CE3C6A6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59F04E-1CDC-45CC-BB6A-3144B6CA5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357D4-3CEC-48C2-AEA6-09F7F72DA38D}" type="datetimeFigureOut">
              <a:rPr lang="pt-BR" smtClean="0"/>
              <a:t>29/03/2020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38D875A-D87A-4EBF-9ACB-B7E551F11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BBE7D54-B495-414E-AA7E-6254F29A1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C060-C14C-4EBF-9564-275364B6A0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8487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5109B6D-4021-4C90-AAD2-F87F6CD2F3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67C8530-AE39-4925-9EB8-F37C2DA6CC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EE2E88F-A5C1-4ADA-B225-2DB829780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357D4-3CEC-48C2-AEA6-09F7F72DA38D}" type="datetimeFigureOut">
              <a:rPr lang="pt-BR" smtClean="0"/>
              <a:t>29/03/2020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D298F0D-894C-4267-9DEB-9E36793CE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64E3542-1D07-41AA-BD80-BA68BDFDC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C060-C14C-4EBF-9564-275364B6A0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2460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9BBA1E-B545-4111-BF54-C3E1E940B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B1EFD9C-35D3-4A6E-8ADF-E95602223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302E80D-FC34-4561-9AF4-807857EBA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357D4-3CEC-48C2-AEA6-09F7F72DA38D}" type="datetimeFigureOut">
              <a:rPr lang="pt-BR" smtClean="0"/>
              <a:t>29/03/2020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26E97E7-AD38-47DE-BDDD-083C110B1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67E08B1-3EF3-46C0-A2FB-42D3EDE5A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C060-C14C-4EBF-9564-275364B6A0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1911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FA418B-7F97-4721-A7DB-A2172E49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CFB11F3-5039-4531-A785-108286002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FAC4B53-DADF-4818-8EC4-8CAA48EAB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357D4-3CEC-48C2-AEA6-09F7F72DA38D}" type="datetimeFigureOut">
              <a:rPr lang="pt-BR" smtClean="0"/>
              <a:t>29/03/2020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EFD00BE-AC0C-48C6-8D74-2E2652EA4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CC41128-1427-4FD9-B869-60D8DD1B1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C060-C14C-4EBF-9564-275364B6A0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7668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5349D7-6E58-4572-87C7-5B0235CCF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52B9F8-A5DE-4309-B99F-8A19D210D8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34A1919-262B-4E6A-A874-4E05A88352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2B71A77-1890-4DB7-BD15-8F03EA110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357D4-3CEC-48C2-AEA6-09F7F72DA38D}" type="datetimeFigureOut">
              <a:rPr lang="pt-BR" smtClean="0"/>
              <a:t>29/03/2020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C1B03C0-53FE-4ABB-AE6F-F13639F92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C90B22D-7D53-497F-BC27-A34E2EE2B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C060-C14C-4EBF-9564-275364B6A0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0321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946A20-A863-4354-A97A-8D1B32B96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827DF95-0CB8-4D3F-BFAC-9C7945C3D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2F2C6FC-2EF9-4E09-A828-E5C6675077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B3272F0-5B90-44CD-9123-A3F0B4EC5E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8F548D2-1AA5-4E13-AEE8-A4A0F9B426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7786B9E-7561-4748-82C3-CCEC3BC1E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357D4-3CEC-48C2-AEA6-09F7F72DA38D}" type="datetimeFigureOut">
              <a:rPr lang="pt-BR" smtClean="0"/>
              <a:t>29/03/2020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6AD8BEE-4545-46A7-94FC-049E21692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15E5088-A971-44CB-AAC1-230C7CD2D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C060-C14C-4EBF-9564-275364B6A0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8766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2DDA18-9394-4448-8D7C-21D419150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4F6D3DE-CD77-4A4F-B4EE-76C5A644D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357D4-3CEC-48C2-AEA6-09F7F72DA38D}" type="datetimeFigureOut">
              <a:rPr lang="pt-BR" smtClean="0"/>
              <a:t>29/03/2020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B9C3310-95D2-469C-927A-765871222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F12C9F7-0114-471B-9FD1-071F73F61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C060-C14C-4EBF-9564-275364B6A0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8478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80D7543-477C-4B8F-83DD-89929435D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357D4-3CEC-48C2-AEA6-09F7F72DA38D}" type="datetimeFigureOut">
              <a:rPr lang="pt-BR" smtClean="0"/>
              <a:t>29/03/2020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D18B3A9-FEF1-4F6A-A458-6B4E7667A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86EBC50-78B5-4CE8-B16F-A880A1328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C060-C14C-4EBF-9564-275364B6A0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6201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F5CC24-786A-4E4D-B793-2C37B7C1C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1D8633-F39D-414A-9A21-5EF5AF06D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DC3F6A8-F59C-4ADD-AD35-229936043B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8EE4A1F-890C-482B-9D00-257FF616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357D4-3CEC-48C2-AEA6-09F7F72DA38D}" type="datetimeFigureOut">
              <a:rPr lang="pt-BR" smtClean="0"/>
              <a:t>29/03/2020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6204893-96ED-458A-9384-3142EC905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F5B20DB-DE65-4D08-82C7-D03E0B957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C060-C14C-4EBF-9564-275364B6A0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4731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832EDA-CEBA-4978-BB10-B1F544392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A75A945-1FC7-4580-A9CA-BFA263A009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7C58C0D-0017-4393-BE14-267FF20755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330E96A-E837-4A40-9F3F-40D71A9FE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357D4-3CEC-48C2-AEA6-09F7F72DA38D}" type="datetimeFigureOut">
              <a:rPr lang="pt-BR" smtClean="0"/>
              <a:t>29/03/2020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0CB9271-8D14-4EC9-BCD3-1CB352393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3F5871D-50B7-4E21-8294-0B0152783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C060-C14C-4EBF-9564-275364B6A0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140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71ABC49-22FC-496B-82FE-917503507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2BE6A96-D059-44DD-AB4C-A8DCD21F79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A033CDF-5AA8-4B1F-AF82-6F52BFACF6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357D4-3CEC-48C2-AEA6-09F7F72DA38D}" type="datetimeFigureOut">
              <a:rPr lang="pt-BR" smtClean="0"/>
              <a:t>29/03/2020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7D8A005-778B-4077-AD6B-BF7D7921AA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35FD7FD-A9CF-4A5D-8298-1EF6334AA3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DC060-C14C-4EBF-9564-275364B6A0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8104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53FC5EB6-F913-4CDF-ACB4-43264007FD86}"/>
              </a:ext>
            </a:extLst>
          </p:cNvPr>
          <p:cNvSpPr/>
          <p:nvPr/>
        </p:nvSpPr>
        <p:spPr>
          <a:xfrm>
            <a:off x="1809409" y="1351508"/>
            <a:ext cx="8573181" cy="41549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8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MATEMÁTICA 211</a:t>
            </a:r>
          </a:p>
          <a:p>
            <a:pPr algn="ctr"/>
            <a:r>
              <a:rPr lang="pt-BR" sz="8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LIVRO 13</a:t>
            </a:r>
          </a:p>
          <a:p>
            <a:pPr algn="ctr"/>
            <a:r>
              <a:rPr lang="pt-BR" sz="8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MÓDULO 73</a:t>
            </a:r>
            <a:endParaRPr lang="pt-BR" sz="8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89253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224B8371-E142-42E2-85DC-B1B78EDE1AB8}"/>
              </a:ext>
            </a:extLst>
          </p:cNvPr>
          <p:cNvSpPr/>
          <p:nvPr/>
        </p:nvSpPr>
        <p:spPr>
          <a:xfrm>
            <a:off x="6894521" y="-101600"/>
            <a:ext cx="4187557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60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MÓDULO 73</a:t>
            </a:r>
          </a:p>
          <a:p>
            <a:pPr algn="ctr"/>
            <a:r>
              <a:rPr lang="pt-BR" sz="60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BINÔMIO </a:t>
            </a:r>
          </a:p>
          <a:p>
            <a:pPr algn="ctr"/>
            <a:r>
              <a:rPr lang="pt-BR" sz="60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DE NEWTON</a:t>
            </a:r>
            <a:endParaRPr lang="pt-BR" sz="6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4B1A7E3D-123A-4FF0-9616-BF171D8119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245" t="18064" r="44958" b="5288"/>
          <a:stretch/>
        </p:blipFill>
        <p:spPr>
          <a:xfrm>
            <a:off x="0" y="-1"/>
            <a:ext cx="4928461" cy="6475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06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2B62D561-C9EE-4F21-9879-0A7427F8EADA}"/>
              </a:ext>
            </a:extLst>
          </p:cNvPr>
          <p:cNvSpPr txBox="1"/>
          <p:nvPr/>
        </p:nvSpPr>
        <p:spPr>
          <a:xfrm>
            <a:off x="0" y="0"/>
            <a:ext cx="6237605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t-BR" sz="2400" dirty="0">
                <a:latin typeface="Arial Black" panose="020B0A04020102020204" pitchFamily="34" charset="0"/>
              </a:rPr>
              <a:t>1</a:t>
            </a:r>
          </a:p>
          <a:p>
            <a:r>
              <a:rPr lang="pt-BR" sz="2400" dirty="0">
                <a:latin typeface="Arial Black" panose="020B0A04020102020204" pitchFamily="34" charset="0"/>
              </a:rPr>
              <a:t>1     1</a:t>
            </a:r>
          </a:p>
          <a:p>
            <a:r>
              <a:rPr lang="pt-BR" sz="2400" dirty="0">
                <a:latin typeface="Arial Black" panose="020B0A04020102020204" pitchFamily="34" charset="0"/>
              </a:rPr>
              <a:t>1     2     1</a:t>
            </a:r>
          </a:p>
          <a:p>
            <a:r>
              <a:rPr lang="pt-BR" sz="2400" dirty="0">
                <a:latin typeface="Arial Black" panose="020B0A04020102020204" pitchFamily="34" charset="0"/>
              </a:rPr>
              <a:t>1     3     3     1</a:t>
            </a:r>
          </a:p>
          <a:p>
            <a:r>
              <a:rPr lang="pt-BR" sz="2400" dirty="0">
                <a:latin typeface="Arial Black" panose="020B0A04020102020204" pitchFamily="34" charset="0"/>
              </a:rPr>
              <a:t>1     4     6     4     1</a:t>
            </a:r>
          </a:p>
          <a:p>
            <a:r>
              <a:rPr lang="pt-BR" sz="2400" dirty="0">
                <a:latin typeface="Arial Black" panose="020B0A04020102020204" pitchFamily="34" charset="0"/>
              </a:rPr>
              <a:t>1     5     10   10   5     1</a:t>
            </a:r>
          </a:p>
          <a:p>
            <a:r>
              <a:rPr lang="pt-BR" sz="2400" dirty="0">
                <a:latin typeface="Arial Black" panose="020B0A04020102020204" pitchFamily="34" charset="0"/>
              </a:rPr>
              <a:t>1     6     15   20   15   6     1</a:t>
            </a:r>
          </a:p>
          <a:p>
            <a:r>
              <a:rPr lang="pt-BR" sz="2400" dirty="0">
                <a:latin typeface="Arial Black" panose="020B0A04020102020204" pitchFamily="34" charset="0"/>
              </a:rPr>
              <a:t>1     7     21   35   35   21   7    1</a:t>
            </a:r>
          </a:p>
          <a:p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1     8     28   56   70   56   28   8   1  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A642DA8-B034-4864-B369-D9093F3ACD18}"/>
              </a:ext>
            </a:extLst>
          </p:cNvPr>
          <p:cNvSpPr txBox="1"/>
          <p:nvPr/>
        </p:nvSpPr>
        <p:spPr>
          <a:xfrm>
            <a:off x="0" y="3620418"/>
            <a:ext cx="10706777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(x + y)</a:t>
            </a:r>
            <a:r>
              <a:rPr lang="pt-BR" sz="24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2</a:t>
            </a:r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=x</a:t>
            </a:r>
            <a:r>
              <a:rPr lang="pt-BR" sz="24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2</a:t>
            </a:r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+2xy+y</a:t>
            </a:r>
            <a:r>
              <a:rPr lang="pt-BR" sz="24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2</a:t>
            </a:r>
          </a:p>
          <a:p>
            <a:endParaRPr lang="pt-BR" sz="24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(x + y)</a:t>
            </a:r>
            <a:r>
              <a:rPr lang="pt-BR" sz="24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3</a:t>
            </a:r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=x</a:t>
            </a:r>
            <a:r>
              <a:rPr lang="pt-BR" sz="24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3</a:t>
            </a:r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+3x</a:t>
            </a:r>
            <a:r>
              <a:rPr lang="pt-BR" sz="24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2</a:t>
            </a:r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y+3xy</a:t>
            </a:r>
            <a:r>
              <a:rPr lang="pt-BR" sz="24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2</a:t>
            </a:r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+y</a:t>
            </a:r>
            <a:r>
              <a:rPr lang="pt-BR" sz="24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3</a:t>
            </a:r>
          </a:p>
          <a:p>
            <a:endParaRPr lang="pt-BR" sz="24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(x + y)</a:t>
            </a:r>
            <a:r>
              <a:rPr lang="pt-BR" sz="24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5</a:t>
            </a:r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=x</a:t>
            </a:r>
            <a:r>
              <a:rPr lang="pt-BR" sz="24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5</a:t>
            </a:r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+5x</a:t>
            </a:r>
            <a:r>
              <a:rPr lang="pt-BR" sz="24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4</a:t>
            </a:r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y+10x</a:t>
            </a:r>
            <a:r>
              <a:rPr lang="pt-BR" sz="24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3</a:t>
            </a:r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y</a:t>
            </a:r>
            <a:r>
              <a:rPr lang="pt-BR" sz="24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2</a:t>
            </a:r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+10x</a:t>
            </a:r>
            <a:r>
              <a:rPr lang="pt-BR" sz="24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2</a:t>
            </a:r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y</a:t>
            </a:r>
            <a:r>
              <a:rPr lang="pt-BR" sz="24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3</a:t>
            </a:r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+5xy</a:t>
            </a:r>
            <a:r>
              <a:rPr lang="pt-BR" sz="24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4</a:t>
            </a:r>
            <a:r>
              <a:rPr lang="pt-BR" sz="2400">
                <a:solidFill>
                  <a:srgbClr val="FF0000"/>
                </a:solidFill>
                <a:latin typeface="Arial Black" panose="020B0A04020102020204" pitchFamily="34" charset="0"/>
              </a:rPr>
              <a:t>+y</a:t>
            </a:r>
            <a:r>
              <a:rPr lang="pt-BR" sz="2400" baseline="30000">
                <a:solidFill>
                  <a:srgbClr val="FF0000"/>
                </a:solidFill>
                <a:latin typeface="Arial Black" panose="020B0A04020102020204" pitchFamily="34" charset="0"/>
              </a:rPr>
              <a:t>5</a:t>
            </a:r>
            <a:endParaRPr lang="pt-BR" sz="2400" baseline="300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endParaRPr lang="pt-BR" sz="24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(x + y)</a:t>
            </a:r>
            <a:r>
              <a:rPr lang="pt-BR" sz="24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8</a:t>
            </a:r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=x</a:t>
            </a:r>
            <a:r>
              <a:rPr lang="pt-BR" sz="24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8</a:t>
            </a:r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+8x</a:t>
            </a:r>
            <a:r>
              <a:rPr lang="pt-BR" sz="24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7</a:t>
            </a:r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y+28x</a:t>
            </a:r>
            <a:r>
              <a:rPr lang="pt-BR" sz="24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6</a:t>
            </a:r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y</a:t>
            </a:r>
            <a:r>
              <a:rPr lang="pt-BR" sz="24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2</a:t>
            </a:r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+56x</a:t>
            </a:r>
            <a:r>
              <a:rPr lang="pt-BR" sz="24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5</a:t>
            </a:r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y</a:t>
            </a:r>
            <a:r>
              <a:rPr lang="pt-BR" sz="24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3</a:t>
            </a:r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+70x</a:t>
            </a:r>
            <a:r>
              <a:rPr lang="pt-BR" sz="24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4</a:t>
            </a:r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y</a:t>
            </a:r>
            <a:r>
              <a:rPr lang="pt-BR" sz="24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4</a:t>
            </a:r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+56x</a:t>
            </a:r>
            <a:r>
              <a:rPr lang="pt-BR" sz="24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3</a:t>
            </a:r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y</a:t>
            </a:r>
            <a:r>
              <a:rPr lang="pt-BR" sz="24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5</a:t>
            </a:r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+28x</a:t>
            </a:r>
            <a:r>
              <a:rPr lang="pt-BR" sz="24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2</a:t>
            </a:r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y</a:t>
            </a:r>
            <a:r>
              <a:rPr lang="pt-BR" sz="24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6</a:t>
            </a:r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+8xy</a:t>
            </a:r>
            <a:r>
              <a:rPr lang="pt-BR" sz="24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7</a:t>
            </a:r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+y</a:t>
            </a:r>
            <a:r>
              <a:rPr lang="pt-BR" sz="24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94369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  <p:bldP spid="7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riângulo de Pascal - Toda Matéria">
            <a:extLst>
              <a:ext uri="{FF2B5EF4-FFF2-40B4-BE49-F238E27FC236}">
                <a16:creationId xmlns:a16="http://schemas.microsoft.com/office/drawing/2014/main" id="{6CDF2FE6-62FD-4B12-A894-0D1F8D6E75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96000" cy="6233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8280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28212FFB-DDFC-476A-A570-32C08FD04741}"/>
              </a:ext>
            </a:extLst>
          </p:cNvPr>
          <p:cNvSpPr/>
          <p:nvPr/>
        </p:nvSpPr>
        <p:spPr>
          <a:xfrm>
            <a:off x="869825" y="909488"/>
            <a:ext cx="10452350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6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EXERCÍCIOS</a:t>
            </a:r>
          </a:p>
        </p:txBody>
      </p:sp>
    </p:spTree>
    <p:extLst>
      <p:ext uri="{BB962C8B-B14F-4D97-AF65-F5344CB8AC3E}">
        <p14:creationId xmlns:p14="http://schemas.microsoft.com/office/powerpoint/2010/main" val="2405200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>
            <a:extLst>
              <a:ext uri="{FF2B5EF4-FFF2-40B4-BE49-F238E27FC236}">
                <a16:creationId xmlns:a16="http://schemas.microsoft.com/office/drawing/2014/main" id="{04360DA3-9461-49D0-BC17-F6EA75F25A4F}"/>
              </a:ext>
            </a:extLst>
          </p:cNvPr>
          <p:cNvSpPr txBox="1"/>
          <p:nvPr/>
        </p:nvSpPr>
        <p:spPr>
          <a:xfrm>
            <a:off x="11158780" y="239151"/>
            <a:ext cx="862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Pág. 17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5A709353-2C92-41A9-B5CE-00B39EE318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288" t="25048" r="78686" b="54377"/>
          <a:stretch/>
        </p:blipFill>
        <p:spPr>
          <a:xfrm>
            <a:off x="5346915" y="-1"/>
            <a:ext cx="2758699" cy="3535797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589D69BE-B70E-4C82-81D2-F27D90E350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110" t="45874" r="63263" b="14785"/>
          <a:stretch/>
        </p:blipFill>
        <p:spPr>
          <a:xfrm>
            <a:off x="0" y="0"/>
            <a:ext cx="5152742" cy="5036949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BDA6DE20-6B30-41EE-AD02-C9540E0CDD45}"/>
              </a:ext>
            </a:extLst>
          </p:cNvPr>
          <p:cNvSpPr txBox="1"/>
          <p:nvPr/>
        </p:nvSpPr>
        <p:spPr>
          <a:xfrm>
            <a:off x="8552434" y="798401"/>
            <a:ext cx="3262432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t-BR" sz="2400" dirty="0">
                <a:latin typeface="Arial Black" panose="020B0A04020102020204" pitchFamily="34" charset="0"/>
              </a:rPr>
              <a:t>1</a:t>
            </a:r>
          </a:p>
          <a:p>
            <a:r>
              <a:rPr lang="pt-BR" sz="2400" dirty="0">
                <a:latin typeface="Arial Black" panose="020B0A04020102020204" pitchFamily="34" charset="0"/>
              </a:rPr>
              <a:t>1     1</a:t>
            </a:r>
          </a:p>
          <a:p>
            <a:r>
              <a:rPr lang="pt-BR" sz="2400" dirty="0">
                <a:latin typeface="Arial Black" panose="020B0A04020102020204" pitchFamily="34" charset="0"/>
              </a:rPr>
              <a:t>1     2     1</a:t>
            </a:r>
          </a:p>
          <a:p>
            <a:r>
              <a:rPr lang="pt-BR" sz="2400" dirty="0">
                <a:latin typeface="Arial Black" panose="020B0A04020102020204" pitchFamily="34" charset="0"/>
              </a:rPr>
              <a:t>1     3     3     1</a:t>
            </a:r>
          </a:p>
          <a:p>
            <a:r>
              <a:rPr lang="pt-BR" sz="2400" dirty="0">
                <a:latin typeface="Arial Black" panose="020B0A04020102020204" pitchFamily="34" charset="0"/>
              </a:rPr>
              <a:t>1     4     6     4     1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B94AEF1E-7B46-4B46-AF2B-1CE72865F62C}"/>
              </a:ext>
            </a:extLst>
          </p:cNvPr>
          <p:cNvSpPr/>
          <p:nvPr/>
        </p:nvSpPr>
        <p:spPr>
          <a:xfrm>
            <a:off x="0" y="-1"/>
            <a:ext cx="2293749" cy="6619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EB7560CD-BFC1-461F-9A14-BECC85172AD7}"/>
              </a:ext>
            </a:extLst>
          </p:cNvPr>
          <p:cNvSpPr/>
          <p:nvPr/>
        </p:nvSpPr>
        <p:spPr>
          <a:xfrm>
            <a:off x="0" y="714375"/>
            <a:ext cx="2293749" cy="2762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61B7064B-114C-4EB9-A297-FB5BDCE31118}"/>
              </a:ext>
            </a:extLst>
          </p:cNvPr>
          <p:cNvSpPr/>
          <p:nvPr/>
        </p:nvSpPr>
        <p:spPr>
          <a:xfrm>
            <a:off x="-1" y="990600"/>
            <a:ext cx="2576514" cy="3286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A76F41EB-FD6C-44B4-8BE7-271339C7B049}"/>
              </a:ext>
            </a:extLst>
          </p:cNvPr>
          <p:cNvSpPr/>
          <p:nvPr/>
        </p:nvSpPr>
        <p:spPr>
          <a:xfrm>
            <a:off x="-1" y="1319212"/>
            <a:ext cx="3248025" cy="3286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9FD4AC70-38AD-46DF-992F-903B04A76D69}"/>
              </a:ext>
            </a:extLst>
          </p:cNvPr>
          <p:cNvSpPr/>
          <p:nvPr/>
        </p:nvSpPr>
        <p:spPr>
          <a:xfrm>
            <a:off x="0" y="1706562"/>
            <a:ext cx="4705350" cy="12842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C924C974-72DF-42E0-BEAA-2D29171A48E5}"/>
              </a:ext>
            </a:extLst>
          </p:cNvPr>
          <p:cNvSpPr/>
          <p:nvPr/>
        </p:nvSpPr>
        <p:spPr>
          <a:xfrm>
            <a:off x="377791" y="2990850"/>
            <a:ext cx="3971959" cy="3635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262451F3-2666-4265-8D1B-42899732B224}"/>
              </a:ext>
            </a:extLst>
          </p:cNvPr>
          <p:cNvSpPr/>
          <p:nvPr/>
        </p:nvSpPr>
        <p:spPr>
          <a:xfrm>
            <a:off x="11095" y="3503613"/>
            <a:ext cx="5065730" cy="13446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904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FD0F9856-593E-4E4F-89D8-001D8AF01A79}"/>
              </a:ext>
            </a:extLst>
          </p:cNvPr>
          <p:cNvSpPr txBox="1"/>
          <p:nvPr/>
        </p:nvSpPr>
        <p:spPr>
          <a:xfrm>
            <a:off x="11158780" y="239151"/>
            <a:ext cx="862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Pág. 17</a:t>
            </a: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727B80ED-D2BD-45DC-9667-7FF84156D1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53" t="25524" r="37331" b="42369"/>
          <a:stretch/>
        </p:blipFill>
        <p:spPr>
          <a:xfrm>
            <a:off x="0" y="0"/>
            <a:ext cx="4788976" cy="3675864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4E434AA8-CE15-4435-9B89-6D44906061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898" t="58309" r="34280" b="23179"/>
          <a:stretch/>
        </p:blipFill>
        <p:spPr>
          <a:xfrm>
            <a:off x="4926469" y="856556"/>
            <a:ext cx="7265531" cy="2819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82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6AC2C9B0-EB59-4B4A-BC2D-C6DF52A3EA20}"/>
              </a:ext>
            </a:extLst>
          </p:cNvPr>
          <p:cNvSpPr txBox="1"/>
          <p:nvPr/>
        </p:nvSpPr>
        <p:spPr>
          <a:xfrm>
            <a:off x="170481" y="635431"/>
            <a:ext cx="11763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rgbClr val="FF0000"/>
                </a:solidFill>
                <a:latin typeface="Arial Black" panose="020B0A04020102020204" pitchFamily="34" charset="0"/>
              </a:rPr>
              <a:t>Soma dos coeficiente binomiais: </a:t>
            </a:r>
          </a:p>
          <a:p>
            <a:r>
              <a:rPr lang="pt-BR" sz="3200" dirty="0">
                <a:solidFill>
                  <a:srgbClr val="FF0000"/>
                </a:solidFill>
                <a:latin typeface="Arial Black" panose="020B0A04020102020204" pitchFamily="34" charset="0"/>
              </a:rPr>
              <a:t>2</a:t>
            </a:r>
            <a:r>
              <a:rPr lang="pt-BR" sz="32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n</a:t>
            </a:r>
            <a:endParaRPr lang="pt-BR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lang="pt-BR" sz="3200" dirty="0">
                <a:solidFill>
                  <a:srgbClr val="FF0000"/>
                </a:solidFill>
                <a:latin typeface="Arial Black" panose="020B0A04020102020204" pitchFamily="34" charset="0"/>
              </a:rPr>
              <a:t>(3x – 2y)</a:t>
            </a:r>
            <a:r>
              <a:rPr lang="pt-BR" sz="32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6</a:t>
            </a:r>
            <a:r>
              <a:rPr lang="pt-BR" sz="3200" dirty="0">
                <a:solidFill>
                  <a:srgbClr val="FF0000"/>
                </a:solidFill>
                <a:latin typeface="Arial Black" panose="020B0A04020102020204" pitchFamily="34" charset="0"/>
              </a:rPr>
              <a:t> : soma dos coeficiente binomiais = 2</a:t>
            </a:r>
            <a:r>
              <a:rPr lang="pt-BR" sz="3200" baseline="30000" dirty="0">
                <a:solidFill>
                  <a:srgbClr val="FF0000"/>
                </a:solidFill>
                <a:latin typeface="Arial Black" panose="020B0A04020102020204" pitchFamily="34" charset="0"/>
              </a:rPr>
              <a:t>6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5BE9777-A97B-43A1-A084-D74E7F41C945}"/>
              </a:ext>
            </a:extLst>
          </p:cNvPr>
          <p:cNvSpPr txBox="1"/>
          <p:nvPr/>
        </p:nvSpPr>
        <p:spPr>
          <a:xfrm>
            <a:off x="170481" y="2570136"/>
            <a:ext cx="1176321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Soma dos coeficiente do desenvolvimento: substitua as variáveis por 1</a:t>
            </a:r>
          </a:p>
          <a:p>
            <a:r>
              <a:rPr lang="pt-BR" sz="3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(3x – 2y)</a:t>
            </a:r>
            <a:r>
              <a:rPr lang="pt-BR" sz="3200" baseline="300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6</a:t>
            </a:r>
            <a:r>
              <a:rPr lang="pt-BR" sz="3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: soma dos coeficiente do desenvolvimento:  </a:t>
            </a:r>
          </a:p>
          <a:p>
            <a:r>
              <a:rPr lang="pt-BR" sz="3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(3.1 – 2.1)</a:t>
            </a:r>
            <a:r>
              <a:rPr lang="pt-BR" sz="3200" baseline="300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6</a:t>
            </a:r>
            <a:r>
              <a:rPr lang="pt-BR" sz="3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= (3 – 2)</a:t>
            </a:r>
            <a:r>
              <a:rPr lang="pt-BR" sz="3200" baseline="300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6</a:t>
            </a:r>
            <a:r>
              <a:rPr lang="pt-BR" sz="3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= 1</a:t>
            </a:r>
            <a:r>
              <a:rPr lang="pt-BR" sz="3200" baseline="300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6</a:t>
            </a:r>
            <a:endParaRPr lang="pt-BR" sz="3200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endParaRPr lang="pt-BR" sz="3200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05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822FEDF-4C24-4198-BAAE-1C581C68C45B}"/>
              </a:ext>
            </a:extLst>
          </p:cNvPr>
          <p:cNvSpPr/>
          <p:nvPr/>
        </p:nvSpPr>
        <p:spPr>
          <a:xfrm>
            <a:off x="206887" y="628233"/>
            <a:ext cx="11778225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8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Resolver:</a:t>
            </a:r>
          </a:p>
          <a:p>
            <a:pPr algn="ctr"/>
            <a:r>
              <a:rPr lang="pt-BR" sz="8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Números: 06, 07, 08 </a:t>
            </a:r>
            <a:r>
              <a:rPr lang="pt-BR" sz="8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 09</a:t>
            </a:r>
            <a:endParaRPr lang="pt-BR" sz="8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88038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189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estefânio franco maciel</dc:creator>
  <cp:lastModifiedBy>estefânio franco maciel</cp:lastModifiedBy>
  <cp:revision>14</cp:revision>
  <dcterms:created xsi:type="dcterms:W3CDTF">2020-03-28T19:43:11Z</dcterms:created>
  <dcterms:modified xsi:type="dcterms:W3CDTF">2020-03-29T16:54:23Z</dcterms:modified>
</cp:coreProperties>
</file>