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1" r:id="rId2"/>
    <p:sldId id="278" r:id="rId3"/>
    <p:sldId id="307" r:id="rId4"/>
    <p:sldId id="308" r:id="rId5"/>
    <p:sldId id="309" r:id="rId6"/>
    <p:sldId id="284" r:id="rId7"/>
    <p:sldId id="310" r:id="rId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12" Type="http://schemas.openxmlformats.org/officeDocument/2006/relationships/image" Target="../media/image14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11" Type="http://schemas.openxmlformats.org/officeDocument/2006/relationships/image" Target="../media/image13.wmf"/><Relationship Id="rId5" Type="http://schemas.openxmlformats.org/officeDocument/2006/relationships/image" Target="../media/image7.wmf"/><Relationship Id="rId10" Type="http://schemas.openxmlformats.org/officeDocument/2006/relationships/image" Target="../media/image12.wmf"/><Relationship Id="rId4" Type="http://schemas.openxmlformats.org/officeDocument/2006/relationships/image" Target="../media/image6.wmf"/><Relationship Id="rId9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9648E5-01BC-4430-841E-8AB8A1EBCAD2}" type="datetimeFigureOut">
              <a:rPr lang="pt-BR" smtClean="0"/>
              <a:t>17/03/2020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D70D2-3A7B-4693-A98E-C6B357AAE8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9767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0E59B5B-DE60-410C-A6BF-279227A6BE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1EF43A-1F21-420A-B6B1-9EE29E72A439}" type="slidenum">
              <a:rPr lang="pt-BR" altLang="pt-BR"/>
              <a:pPr/>
              <a:t>2</a:t>
            </a:fld>
            <a:endParaRPr lang="pt-BR" altLang="pt-BR"/>
          </a:p>
        </p:txBody>
      </p:sp>
      <p:sp>
        <p:nvSpPr>
          <p:cNvPr id="227330" name="Rectangle 2">
            <a:extLst>
              <a:ext uri="{FF2B5EF4-FFF2-40B4-BE49-F238E27FC236}">
                <a16:creationId xmlns:a16="http://schemas.microsoft.com/office/drawing/2014/main" id="{1BE63B56-74C9-4A59-8CC8-084BFCFBAF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>
            <a:extLst>
              <a:ext uri="{FF2B5EF4-FFF2-40B4-BE49-F238E27FC236}">
                <a16:creationId xmlns:a16="http://schemas.microsoft.com/office/drawing/2014/main" id="{BF497F73-989F-4233-A7BD-812DCDC3CD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EEDB8D6-D8A7-42D9-BB96-B344D88A26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D5434E-48E4-4A93-AFEB-71A0C968152A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304130" name="Rectangle 2">
            <a:extLst>
              <a:ext uri="{FF2B5EF4-FFF2-40B4-BE49-F238E27FC236}">
                <a16:creationId xmlns:a16="http://schemas.microsoft.com/office/drawing/2014/main" id="{59AF30DA-DEBC-420B-ABA8-B5856CFFC20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>
            <a:extLst>
              <a:ext uri="{FF2B5EF4-FFF2-40B4-BE49-F238E27FC236}">
                <a16:creationId xmlns:a16="http://schemas.microsoft.com/office/drawing/2014/main" id="{6CCE3477-153E-46B3-B8AE-6776EA5113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E9F84F7-FE9F-4C84-91C2-77062BC0C0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177B1A-B03F-460A-A436-C2A950CFC14E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306178" name="Rectangle 2">
            <a:extLst>
              <a:ext uri="{FF2B5EF4-FFF2-40B4-BE49-F238E27FC236}">
                <a16:creationId xmlns:a16="http://schemas.microsoft.com/office/drawing/2014/main" id="{E0A39EF2-E481-40FE-99D2-593C88849D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>
            <a:extLst>
              <a:ext uri="{FF2B5EF4-FFF2-40B4-BE49-F238E27FC236}">
                <a16:creationId xmlns:a16="http://schemas.microsoft.com/office/drawing/2014/main" id="{0A8D5F03-3202-4FF6-9F55-E7E5EC985B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4C4508-E124-4AA9-AB78-FB5DC67B194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8A1167-C946-4854-8923-11CF4B2724E1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243714" name="Rectangle 2">
            <a:extLst>
              <a:ext uri="{FF2B5EF4-FFF2-40B4-BE49-F238E27FC236}">
                <a16:creationId xmlns:a16="http://schemas.microsoft.com/office/drawing/2014/main" id="{2506A130-6A1C-47B6-A024-46C54519F7E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id="{79330010-F2FE-440C-8395-50CC000F9E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2A3858-4698-4050-B1FE-9BAF33799D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26DBC8-F8E4-4EFD-9A91-80A993761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F9A4BCD-2AA7-43CF-99A6-2D474FBA3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EE9A-E9CC-4EDE-ADC7-E65E46629298}" type="datetimeFigureOut">
              <a:rPr lang="pt-BR" smtClean="0"/>
              <a:t>17/03/2020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4D4031E-1825-4BBE-B07F-3025B177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D39DAF-986D-46D3-BF69-502704554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45A89-BD66-426F-ABE7-165C4D54E4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121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16DAB2-161D-448D-AA7D-62BCF802C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C6CED66-F6A6-48A6-BABC-C9BF729BA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1BB777-0224-4486-B7BB-AEEE9C27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EE9A-E9CC-4EDE-ADC7-E65E46629298}" type="datetimeFigureOut">
              <a:rPr lang="pt-BR" smtClean="0"/>
              <a:t>17/03/2020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4B8C6E5-DA0E-4FC7-886A-30290388F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C7144EA-FA7C-48EA-B8AB-59095D7DF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45A89-BD66-426F-ABE7-165C4D54E4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870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E7B621A-92FA-49D3-8B92-009E35ACC4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6F92574-702B-445D-9469-261EAE9783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CCC5B2B-AF1E-42A5-B7B7-9ACCAAFC0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EE9A-E9CC-4EDE-ADC7-E65E46629298}" type="datetimeFigureOut">
              <a:rPr lang="pt-BR" smtClean="0"/>
              <a:t>17/03/2020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9AC243-BE7C-4B95-9099-D171841B6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DFA3745-6254-4650-A153-7E407890E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45A89-BD66-426F-ABE7-165C4D54E4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233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D7FDC8-6457-4E43-B79E-B85750DE1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5A6E213-76FF-454F-8644-A2AB58A7B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FC3522-A8D1-4608-9747-B32617B4F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EE9A-E9CC-4EDE-ADC7-E65E46629298}" type="datetimeFigureOut">
              <a:rPr lang="pt-BR" smtClean="0"/>
              <a:t>17/03/2020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96D999D-960F-4936-854F-3AD15E7A2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FA7013A-DB01-4F44-8DDF-9D03F8D00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45A89-BD66-426F-ABE7-165C4D54E4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452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1E1FAB-B49F-4191-A6EE-6CB70EF7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4645A5E-B7FB-45B3-A766-2E98A43B3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C39281-B318-4F38-8EC8-521313A3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EE9A-E9CC-4EDE-ADC7-E65E46629298}" type="datetimeFigureOut">
              <a:rPr lang="pt-BR" smtClean="0"/>
              <a:t>17/03/2020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83F24C-A5D4-422A-95E4-35CA7E63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380BDB8-7C2E-4EA8-A3B0-0E28F19B3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45A89-BD66-426F-ABE7-165C4D54E4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528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57DBB9-3DEC-4D89-BBE2-0EB758301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C43EAD-42A1-4A56-BCA3-73DB7F7B28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FDDAA326-AC58-4CE8-B082-20EA94AC8B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0AED945-2F76-4862-9F4E-D94299EC4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EE9A-E9CC-4EDE-ADC7-E65E46629298}" type="datetimeFigureOut">
              <a:rPr lang="pt-BR" smtClean="0"/>
              <a:t>17/03/2020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5781191-EFB1-4CC2-9A05-465F908DC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3ED35C1-D89C-4CF1-ABB8-4BB034CAE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45A89-BD66-426F-ABE7-165C4D54E4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010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492B2A-2347-4960-BD5A-440EAA7E07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80D2826-1B3D-4B15-A74E-946FAD3A31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74F71B7-1CD5-4075-98BA-FE95ADC239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A07E626-8429-42CA-B06A-7C1CCD6C2C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5ECF8B8-9C84-4848-94A5-FD0D4A2A55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178E231-4B4C-4687-BD69-13F4191CB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EE9A-E9CC-4EDE-ADC7-E65E46629298}" type="datetimeFigureOut">
              <a:rPr lang="pt-BR" smtClean="0"/>
              <a:t>17/03/2020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9A7867B-4E4F-4961-8DAC-048F7A0E1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6D3F3A2-0F03-411C-9559-4E4B2932E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45A89-BD66-426F-ABE7-165C4D54E4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86931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992898-85FF-4C62-BC34-23C5B030C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B52A28E9-04F5-417C-A668-C86BD5E34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EE9A-E9CC-4EDE-ADC7-E65E46629298}" type="datetimeFigureOut">
              <a:rPr lang="pt-BR" smtClean="0"/>
              <a:t>17/03/2020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237E6BB-94BA-4FEF-8CDB-28B9C0FA3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4AD3643-A0C2-4D6F-8539-31F64C9A6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45A89-BD66-426F-ABE7-165C4D54E4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929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E73F4FD-A75A-4504-B29D-1A20CAAF2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EE9A-E9CC-4EDE-ADC7-E65E46629298}" type="datetimeFigureOut">
              <a:rPr lang="pt-BR" smtClean="0"/>
              <a:t>17/03/2020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49E1A6C-CFFB-4CC5-8417-CD637CA18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E91A79A-88E0-42E3-9B4F-33263ADFBD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45A89-BD66-426F-ABE7-165C4D54E4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731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EF3BD6-A5F9-4DD5-92FB-21F3AE494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3DD7A43-0661-4C1D-874E-55F7926D7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A548B6B-F1CB-4D82-92B0-CE8DD90F4F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7C7A4AC-15F2-4FDB-AD9B-58658F5387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EE9A-E9CC-4EDE-ADC7-E65E46629298}" type="datetimeFigureOut">
              <a:rPr lang="pt-BR" smtClean="0"/>
              <a:t>17/03/2020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F9A48E2-2CA5-42D5-BD2B-DC6A1CC94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29FC161-0A38-46BD-9C25-D77911DCE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45A89-BD66-426F-ABE7-165C4D54E4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7068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7E656-524F-4517-B790-4B90547DF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0151EA-F12D-48E6-80D6-8D8218997F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AC95112-9DDF-452A-807A-0FB727F5C8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CE5CA97-B5FA-41B2-BEB9-8080AECCC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AEE9A-E9CC-4EDE-ADC7-E65E46629298}" type="datetimeFigureOut">
              <a:rPr lang="pt-BR" smtClean="0"/>
              <a:t>17/03/2020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FF5AABD-6BE5-489C-BF20-9906156B4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20153EC8-E101-4CCC-BDEB-81F1D014E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45A89-BD66-426F-ABE7-165C4D54E4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5460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D5960694-BD7C-45F2-BA81-82AD43796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8A90C24-EF61-4FF4-A3B4-CE81300426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48950A-740A-4890-9566-C01164E88D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6AEE9A-E9CC-4EDE-ADC7-E65E46629298}" type="datetimeFigureOut">
              <a:rPr lang="pt-BR" smtClean="0"/>
              <a:t>17/03/2020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05E785-C1D0-43AF-B266-88EE155AF0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E4C7F63-08AD-4672-9E8A-79E7173C4D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45A89-BD66-426F-ABE7-165C4D54E4F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23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8.bin"/><Relationship Id="rId26" Type="http://schemas.openxmlformats.org/officeDocument/2006/relationships/oleObject" Target="../embeddings/oleObject12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1.w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wmf"/><Relationship Id="rId25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29" Type="http://schemas.openxmlformats.org/officeDocument/2006/relationships/image" Target="../media/image15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24" Type="http://schemas.openxmlformats.org/officeDocument/2006/relationships/oleObject" Target="../embeddings/oleObject11.bin"/><Relationship Id="rId32" Type="http://schemas.openxmlformats.org/officeDocument/2006/relationships/image" Target="../media/image16.png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23" Type="http://schemas.openxmlformats.org/officeDocument/2006/relationships/image" Target="../media/image12.wmf"/><Relationship Id="rId28" Type="http://schemas.openxmlformats.org/officeDocument/2006/relationships/oleObject" Target="../embeddings/oleObject13.bin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10.wmf"/><Relationship Id="rId31" Type="http://schemas.microsoft.com/office/2007/relationships/hdphoto" Target="../media/hdphoto1.wdp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4.wmf"/><Relationship Id="rId30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4.bin"/><Relationship Id="rId9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aixaDeTexto 13">
            <a:extLst>
              <a:ext uri="{FF2B5EF4-FFF2-40B4-BE49-F238E27FC236}">
                <a16:creationId xmlns:a16="http://schemas.microsoft.com/office/drawing/2014/main" id="{CA5E17AA-8EFD-4000-90EC-7A210C144996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BR" b="1"/>
              <a:t> FÍSICA – VETORES</a:t>
            </a:r>
            <a:r>
              <a:rPr lang="pt-BR"/>
              <a:t>	      </a:t>
            </a:r>
            <a:r>
              <a:rPr lang="pt-BR" sz="240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4FE50BD1-A3E4-4EF4-9FDC-A89FDAC0E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pic>
        <p:nvPicPr>
          <p:cNvPr id="4" name="Imagem 3" descr="Uma imagem contendo desenho&#10;&#10;Descrição gerada automaticamente">
            <a:extLst>
              <a:ext uri="{FF2B5EF4-FFF2-40B4-BE49-F238E27FC236}">
                <a16:creationId xmlns:a16="http://schemas.microsoft.com/office/drawing/2014/main" id="{E8A3654D-8E6F-4331-8247-AAB9E9D194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746" y="457200"/>
            <a:ext cx="10300505" cy="2971800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AEE230A1-23EF-4967-BEBC-7BD17BB93F3A}"/>
              </a:ext>
            </a:extLst>
          </p:cNvPr>
          <p:cNvSpPr/>
          <p:nvPr/>
        </p:nvSpPr>
        <p:spPr>
          <a:xfrm>
            <a:off x="254687" y="3674687"/>
            <a:ext cx="11682622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8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ESCALAS TERMOMÉTRICAS</a:t>
            </a:r>
          </a:p>
          <a:p>
            <a:pPr algn="ctr"/>
            <a:r>
              <a:rPr lang="pt-BR" sz="8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E DILATAÇÃO TÉRMICA</a:t>
            </a:r>
            <a:endParaRPr lang="pt-BR" sz="8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B32648C-1F5F-4A93-BB27-06EDB1EF702D}"/>
              </a:ext>
            </a:extLst>
          </p:cNvPr>
          <p:cNvSpPr txBox="1"/>
          <p:nvPr/>
        </p:nvSpPr>
        <p:spPr>
          <a:xfrm>
            <a:off x="0" y="6194161"/>
            <a:ext cx="1219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FÍSICA – ESCALAS TERMOMÉTRICAS E DILATAÇÃO</a:t>
            </a:r>
            <a:r>
              <a:rPr lang="pt-BR" dirty="0"/>
              <a:t>		     	</a:t>
            </a:r>
            <a:r>
              <a:rPr lang="pt-BR" sz="3600" b="1" dirty="0">
                <a:latin typeface="Palace Script MT" panose="030303020206070C0B05" pitchFamily="66" charset="0"/>
              </a:rPr>
              <a:t>Professor: Estefânio Franco Maciel</a:t>
            </a:r>
            <a:endParaRPr lang="pt-BR" sz="2800" b="1" dirty="0">
              <a:latin typeface="Palace Script MT" panose="030303020206070C0B05" pitchFamily="66" charset="0"/>
            </a:endParaRP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84C9A217-319F-455F-84B2-1D9C80B730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0" y="6194446"/>
            <a:ext cx="2347218" cy="64633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>
            <a:extLst>
              <a:ext uri="{FF2B5EF4-FFF2-40B4-BE49-F238E27FC236}">
                <a16:creationId xmlns:a16="http://schemas.microsoft.com/office/drawing/2014/main" id="{9050E565-1E80-40DD-B03C-4A9151BE0E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4"/>
            <a:ext cx="10515600" cy="132556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/>
            <a:r>
              <a:rPr lang="pt-BR" altLang="pt-BR" sz="5400" b="1" dirty="0">
                <a:solidFill>
                  <a:schemeClr val="accent6"/>
                </a:solidFill>
                <a:latin typeface="Arial Black" panose="020B0A04020102020204" pitchFamily="34" charset="0"/>
              </a:rPr>
              <a:t>TEMPERATURA</a:t>
            </a:r>
          </a:p>
        </p:txBody>
      </p:sp>
      <p:sp>
        <p:nvSpPr>
          <p:cNvPr id="226307" name="Rectangle 3">
            <a:extLst>
              <a:ext uri="{FF2B5EF4-FFF2-40B4-BE49-F238E27FC236}">
                <a16:creationId xmlns:a16="http://schemas.microsoft.com/office/drawing/2014/main" id="{AAC6500B-8FEC-423C-A181-1DF3E72BAA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0457" y="1867842"/>
            <a:ext cx="11771086" cy="4351338"/>
          </a:xfrm>
        </p:spPr>
        <p:txBody>
          <a:bodyPr>
            <a:normAutofit/>
          </a:bodyPr>
          <a:lstStyle/>
          <a:p>
            <a:pPr algn="just"/>
            <a:r>
              <a:rPr lang="pt-BR" altLang="pt-BR" sz="3600" b="1" dirty="0"/>
              <a:t>Grandeza que permite medir o grau de agitação das moléculas de um corpo.</a:t>
            </a:r>
          </a:p>
          <a:p>
            <a:pPr algn="just"/>
            <a:r>
              <a:rPr lang="pt-BR" altLang="pt-BR" sz="3600" b="1" dirty="0"/>
              <a:t>Dois ou mais corpos estão em equilíbrio térmico quando se encontram na mesma temperatura.</a:t>
            </a:r>
          </a:p>
          <a:p>
            <a:pPr algn="just"/>
            <a:r>
              <a:rPr lang="pt-BR" altLang="pt-BR" sz="3600" b="1" dirty="0"/>
              <a:t>Se dois corpos estão em equilíbrio térmico com um terceiro, então, os três estão em equilíbrio térmico entre si.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725157C-4F2B-4E23-BE5D-7919469C34BC}"/>
              </a:ext>
            </a:extLst>
          </p:cNvPr>
          <p:cNvSpPr txBox="1"/>
          <p:nvPr/>
        </p:nvSpPr>
        <p:spPr>
          <a:xfrm>
            <a:off x="0" y="6194161"/>
            <a:ext cx="1219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FÍSICA – ESCALAS TERMOMÉTRICAS E DILATAÇÃO</a:t>
            </a:r>
            <a:r>
              <a:rPr lang="pt-BR" dirty="0"/>
              <a:t>		     	</a:t>
            </a:r>
            <a:r>
              <a:rPr lang="pt-BR" sz="3600" b="1" dirty="0">
                <a:latin typeface="Palace Script MT" panose="030303020206070C0B05" pitchFamily="66" charset="0"/>
              </a:rPr>
              <a:t>Professor: Estefânio Franco Maciel</a:t>
            </a:r>
            <a:endParaRPr lang="pt-BR" sz="2800" b="1" dirty="0">
              <a:latin typeface="Palace Script MT" panose="030303020206070C0B05" pitchFamily="66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ED420E0A-0675-4FA1-992D-F89D975764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0" y="6194446"/>
            <a:ext cx="2347218" cy="646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226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106" name="Text Box 2">
            <a:extLst>
              <a:ext uri="{FF2B5EF4-FFF2-40B4-BE49-F238E27FC236}">
                <a16:creationId xmlns:a16="http://schemas.microsoft.com/office/drawing/2014/main" id="{AB50B0DB-04D9-4509-BDD6-7D3D8D3A87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74826" y="5229225"/>
            <a:ext cx="14770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Ponto de gelo</a:t>
            </a:r>
          </a:p>
        </p:txBody>
      </p:sp>
      <p:sp>
        <p:nvSpPr>
          <p:cNvPr id="303107" name="Text Box 3">
            <a:extLst>
              <a:ext uri="{FF2B5EF4-FFF2-40B4-BE49-F238E27FC236}">
                <a16:creationId xmlns:a16="http://schemas.microsoft.com/office/drawing/2014/main" id="{628A1EB3-7B4F-490A-95EF-FA66F8FAE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852738"/>
            <a:ext cx="16149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Ponto de vapor</a:t>
            </a:r>
          </a:p>
        </p:txBody>
      </p:sp>
      <p:sp>
        <p:nvSpPr>
          <p:cNvPr id="303108" name="Line 4">
            <a:extLst>
              <a:ext uri="{FF2B5EF4-FFF2-40B4-BE49-F238E27FC236}">
                <a16:creationId xmlns:a16="http://schemas.microsoft.com/office/drawing/2014/main" id="{CCECE5B7-30B4-4E3A-9625-F7ABA576DD97}"/>
              </a:ext>
            </a:extLst>
          </p:cNvPr>
          <p:cNvSpPr>
            <a:spLocks noChangeShapeType="1"/>
          </p:cNvSpPr>
          <p:nvPr/>
        </p:nvSpPr>
        <p:spPr bwMode="auto">
          <a:xfrm>
            <a:off x="2927350" y="3284538"/>
            <a:ext cx="698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3109" name="Line 5">
            <a:extLst>
              <a:ext uri="{FF2B5EF4-FFF2-40B4-BE49-F238E27FC236}">
                <a16:creationId xmlns:a16="http://schemas.microsoft.com/office/drawing/2014/main" id="{BC6F9A58-0F38-4AE7-95A3-7A78B3F6680C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9150" y="5157788"/>
            <a:ext cx="676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303110" name="Group 6">
            <a:extLst>
              <a:ext uri="{FF2B5EF4-FFF2-40B4-BE49-F238E27FC236}">
                <a16:creationId xmlns:a16="http://schemas.microsoft.com/office/drawing/2014/main" id="{780F0004-CE84-4A56-B3CE-934257437E9B}"/>
              </a:ext>
            </a:extLst>
          </p:cNvPr>
          <p:cNvGrpSpPr>
            <a:grpSpLocks/>
          </p:cNvGrpSpPr>
          <p:nvPr/>
        </p:nvGrpSpPr>
        <p:grpSpPr bwMode="auto">
          <a:xfrm>
            <a:off x="4656138" y="2997200"/>
            <a:ext cx="215900" cy="2592388"/>
            <a:chOff x="1746" y="2568"/>
            <a:chExt cx="136" cy="1542"/>
          </a:xfrm>
        </p:grpSpPr>
        <p:sp>
          <p:nvSpPr>
            <p:cNvPr id="303111" name="AutoShape 7">
              <a:extLst>
                <a:ext uri="{FF2B5EF4-FFF2-40B4-BE49-F238E27FC236}">
                  <a16:creationId xmlns:a16="http://schemas.microsoft.com/office/drawing/2014/main" id="{570C86F4-25EF-4CDA-A691-1077739CA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568"/>
              <a:ext cx="136" cy="13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3112" name="Oval 8">
              <a:extLst>
                <a:ext uri="{FF2B5EF4-FFF2-40B4-BE49-F238E27FC236}">
                  <a16:creationId xmlns:a16="http://schemas.microsoft.com/office/drawing/2014/main" id="{EE4F0DD7-0480-40BC-B5F0-6A3AEEC0B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3929"/>
              <a:ext cx="9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03113" name="Group 9">
            <a:extLst>
              <a:ext uri="{FF2B5EF4-FFF2-40B4-BE49-F238E27FC236}">
                <a16:creationId xmlns:a16="http://schemas.microsoft.com/office/drawing/2014/main" id="{491B4932-531A-48E1-975E-5A41D85A0D64}"/>
              </a:ext>
            </a:extLst>
          </p:cNvPr>
          <p:cNvGrpSpPr>
            <a:grpSpLocks/>
          </p:cNvGrpSpPr>
          <p:nvPr/>
        </p:nvGrpSpPr>
        <p:grpSpPr bwMode="auto">
          <a:xfrm>
            <a:off x="6240463" y="2997200"/>
            <a:ext cx="215900" cy="2592388"/>
            <a:chOff x="1746" y="2568"/>
            <a:chExt cx="136" cy="1542"/>
          </a:xfrm>
        </p:grpSpPr>
        <p:sp>
          <p:nvSpPr>
            <p:cNvPr id="303114" name="AutoShape 10">
              <a:extLst>
                <a:ext uri="{FF2B5EF4-FFF2-40B4-BE49-F238E27FC236}">
                  <a16:creationId xmlns:a16="http://schemas.microsoft.com/office/drawing/2014/main" id="{F5CBD212-45E7-41F0-A2BA-AC3F98C280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568"/>
              <a:ext cx="136" cy="13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3115" name="Oval 11">
              <a:extLst>
                <a:ext uri="{FF2B5EF4-FFF2-40B4-BE49-F238E27FC236}">
                  <a16:creationId xmlns:a16="http://schemas.microsoft.com/office/drawing/2014/main" id="{DD1CAC08-8956-467C-9AFC-F3C5609E4B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3929"/>
              <a:ext cx="9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03116" name="Group 12">
            <a:extLst>
              <a:ext uri="{FF2B5EF4-FFF2-40B4-BE49-F238E27FC236}">
                <a16:creationId xmlns:a16="http://schemas.microsoft.com/office/drawing/2014/main" id="{720D4982-7FA4-405A-A19E-22F7D2ED8A04}"/>
              </a:ext>
            </a:extLst>
          </p:cNvPr>
          <p:cNvGrpSpPr>
            <a:grpSpLocks/>
          </p:cNvGrpSpPr>
          <p:nvPr/>
        </p:nvGrpSpPr>
        <p:grpSpPr bwMode="auto">
          <a:xfrm>
            <a:off x="7824788" y="2997200"/>
            <a:ext cx="215900" cy="2592388"/>
            <a:chOff x="1746" y="2568"/>
            <a:chExt cx="136" cy="1542"/>
          </a:xfrm>
        </p:grpSpPr>
        <p:sp>
          <p:nvSpPr>
            <p:cNvPr id="303117" name="AutoShape 13">
              <a:extLst>
                <a:ext uri="{FF2B5EF4-FFF2-40B4-BE49-F238E27FC236}">
                  <a16:creationId xmlns:a16="http://schemas.microsoft.com/office/drawing/2014/main" id="{EBFB1EBD-9997-4FD3-8BE4-639BFC5D5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568"/>
              <a:ext cx="136" cy="13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3118" name="Oval 14">
              <a:extLst>
                <a:ext uri="{FF2B5EF4-FFF2-40B4-BE49-F238E27FC236}">
                  <a16:creationId xmlns:a16="http://schemas.microsoft.com/office/drawing/2014/main" id="{0741B417-BD29-4A91-8FFF-B542523A68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3929"/>
              <a:ext cx="9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3119" name="Text Box 15">
            <a:extLst>
              <a:ext uri="{FF2B5EF4-FFF2-40B4-BE49-F238E27FC236}">
                <a16:creationId xmlns:a16="http://schemas.microsoft.com/office/drawing/2014/main" id="{16D6F294-9FB0-400B-9729-BACC38F89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9514" y="2852738"/>
            <a:ext cx="8098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100º C</a:t>
            </a:r>
          </a:p>
        </p:txBody>
      </p:sp>
      <p:sp>
        <p:nvSpPr>
          <p:cNvPr id="303120" name="Text Box 16">
            <a:extLst>
              <a:ext uri="{FF2B5EF4-FFF2-40B4-BE49-F238E27FC236}">
                <a16:creationId xmlns:a16="http://schemas.microsoft.com/office/drawing/2014/main" id="{831E51FD-AA50-43A6-88BC-89000269C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35414" y="5373688"/>
            <a:ext cx="5757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0º C</a:t>
            </a:r>
          </a:p>
        </p:txBody>
      </p:sp>
      <p:sp>
        <p:nvSpPr>
          <p:cNvPr id="303121" name="Text Box 17">
            <a:extLst>
              <a:ext uri="{FF2B5EF4-FFF2-40B4-BE49-F238E27FC236}">
                <a16:creationId xmlns:a16="http://schemas.microsoft.com/office/drawing/2014/main" id="{866E820F-0733-47BC-8F62-EA44D5E10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9" y="2852738"/>
            <a:ext cx="7922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212º F</a:t>
            </a:r>
          </a:p>
        </p:txBody>
      </p:sp>
      <p:sp>
        <p:nvSpPr>
          <p:cNvPr id="303122" name="Text Box 18">
            <a:extLst>
              <a:ext uri="{FF2B5EF4-FFF2-40B4-BE49-F238E27FC236}">
                <a16:creationId xmlns:a16="http://schemas.microsoft.com/office/drawing/2014/main" id="{1FFDF3E2-06AD-40B9-A1B7-3E13A0413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3839" y="5373688"/>
            <a:ext cx="7254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/>
              <a:t>32º F</a:t>
            </a:r>
          </a:p>
        </p:txBody>
      </p:sp>
      <p:sp>
        <p:nvSpPr>
          <p:cNvPr id="303123" name="Text Box 19">
            <a:extLst>
              <a:ext uri="{FF2B5EF4-FFF2-40B4-BE49-F238E27FC236}">
                <a16:creationId xmlns:a16="http://schemas.microsoft.com/office/drawing/2014/main" id="{7EE38212-71AD-4183-8F49-9B5AE30A6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3" y="2852738"/>
            <a:ext cx="7088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373 K</a:t>
            </a:r>
          </a:p>
        </p:txBody>
      </p:sp>
      <p:sp>
        <p:nvSpPr>
          <p:cNvPr id="303124" name="Text Box 20">
            <a:extLst>
              <a:ext uri="{FF2B5EF4-FFF2-40B4-BE49-F238E27FC236}">
                <a16:creationId xmlns:a16="http://schemas.microsoft.com/office/drawing/2014/main" id="{ADEB107E-FAB7-4BA1-8B16-EC65747B3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88163" y="5373688"/>
            <a:ext cx="7088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273 K</a:t>
            </a:r>
          </a:p>
        </p:txBody>
      </p:sp>
      <p:sp>
        <p:nvSpPr>
          <p:cNvPr id="303125" name="Text Box 21">
            <a:extLst>
              <a:ext uri="{FF2B5EF4-FFF2-40B4-BE49-F238E27FC236}">
                <a16:creationId xmlns:a16="http://schemas.microsoft.com/office/drawing/2014/main" id="{E06148F0-41B1-4D83-9EA0-1818DDD5EA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5775" y="2276476"/>
            <a:ext cx="933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/>
              <a:t>Celsius</a:t>
            </a:r>
          </a:p>
        </p:txBody>
      </p:sp>
      <p:sp>
        <p:nvSpPr>
          <p:cNvPr id="303126" name="Text Box 22">
            <a:extLst>
              <a:ext uri="{FF2B5EF4-FFF2-40B4-BE49-F238E27FC236}">
                <a16:creationId xmlns:a16="http://schemas.microsoft.com/office/drawing/2014/main" id="{2CCA5DF9-D34A-4F04-90EC-967361860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0" y="2205038"/>
            <a:ext cx="1276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/>
              <a:t>Fahrenheit</a:t>
            </a:r>
          </a:p>
        </p:txBody>
      </p:sp>
      <p:sp>
        <p:nvSpPr>
          <p:cNvPr id="303127" name="Text Box 23">
            <a:extLst>
              <a:ext uri="{FF2B5EF4-FFF2-40B4-BE49-F238E27FC236}">
                <a16:creationId xmlns:a16="http://schemas.microsoft.com/office/drawing/2014/main" id="{42ED9DEB-7EAA-4AF3-9E1F-F01A08771A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8888" y="2205038"/>
            <a:ext cx="806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/>
              <a:t>Kelvin</a:t>
            </a:r>
          </a:p>
        </p:txBody>
      </p:sp>
      <p:sp>
        <p:nvSpPr>
          <p:cNvPr id="303128" name="Rectangle 24">
            <a:extLst>
              <a:ext uri="{FF2B5EF4-FFF2-40B4-BE49-F238E27FC236}">
                <a16:creationId xmlns:a16="http://schemas.microsoft.com/office/drawing/2014/main" id="{7FF47099-9B88-46DC-A216-C48F5C1ECE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pt-BR" altLang="pt-BR" sz="5400" b="1" dirty="0">
                <a:solidFill>
                  <a:schemeClr val="accent2"/>
                </a:solidFill>
                <a:latin typeface="Arial Black" panose="020B0A04020102020204" pitchFamily="34" charset="0"/>
              </a:rPr>
              <a:t>ESCALAS TERMOMÉTRICAS</a:t>
            </a:r>
          </a:p>
        </p:txBody>
      </p:sp>
      <p:grpSp>
        <p:nvGrpSpPr>
          <p:cNvPr id="303129" name="Group 25">
            <a:extLst>
              <a:ext uri="{FF2B5EF4-FFF2-40B4-BE49-F238E27FC236}">
                <a16:creationId xmlns:a16="http://schemas.microsoft.com/office/drawing/2014/main" id="{BF7853E6-AC3C-475A-B36C-F4D9EA67FCE9}"/>
              </a:ext>
            </a:extLst>
          </p:cNvPr>
          <p:cNvGrpSpPr>
            <a:grpSpLocks/>
          </p:cNvGrpSpPr>
          <p:nvPr/>
        </p:nvGrpSpPr>
        <p:grpSpPr bwMode="auto">
          <a:xfrm>
            <a:off x="9409113" y="2997200"/>
            <a:ext cx="215900" cy="2592388"/>
            <a:chOff x="1746" y="2568"/>
            <a:chExt cx="136" cy="1542"/>
          </a:xfrm>
        </p:grpSpPr>
        <p:sp>
          <p:nvSpPr>
            <p:cNvPr id="303130" name="AutoShape 26">
              <a:extLst>
                <a:ext uri="{FF2B5EF4-FFF2-40B4-BE49-F238E27FC236}">
                  <a16:creationId xmlns:a16="http://schemas.microsoft.com/office/drawing/2014/main" id="{CBBE946A-839E-42AF-9B13-9B132CB70E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568"/>
              <a:ext cx="136" cy="13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3131" name="Oval 27">
              <a:extLst>
                <a:ext uri="{FF2B5EF4-FFF2-40B4-BE49-F238E27FC236}">
                  <a16:creationId xmlns:a16="http://schemas.microsoft.com/office/drawing/2014/main" id="{AEFAA9DD-BCE6-45D5-A4F2-418DA9838A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3929"/>
              <a:ext cx="9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3132" name="Text Box 28">
            <a:extLst>
              <a:ext uri="{FF2B5EF4-FFF2-40B4-BE49-F238E27FC236}">
                <a16:creationId xmlns:a16="http://schemas.microsoft.com/office/drawing/2014/main" id="{819CFBF0-BC98-423C-A264-2E1D2D58AF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48750" y="2349501"/>
            <a:ext cx="11509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dirty="0"/>
              <a:t>Arbitrária</a:t>
            </a:r>
          </a:p>
        </p:txBody>
      </p:sp>
      <p:sp>
        <p:nvSpPr>
          <p:cNvPr id="303133" name="Text Box 29">
            <a:extLst>
              <a:ext uri="{FF2B5EF4-FFF2-40B4-BE49-F238E27FC236}">
                <a16:creationId xmlns:a16="http://schemas.microsoft.com/office/drawing/2014/main" id="{F40A05B6-4EFD-491F-9785-144054045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5725" y="5300663"/>
            <a:ext cx="2873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/>
              <a:t>x</a:t>
            </a:r>
          </a:p>
        </p:txBody>
      </p:sp>
      <p:sp>
        <p:nvSpPr>
          <p:cNvPr id="303134" name="Text Box 30">
            <a:extLst>
              <a:ext uri="{FF2B5EF4-FFF2-40B4-BE49-F238E27FC236}">
                <a16:creationId xmlns:a16="http://schemas.microsoft.com/office/drawing/2014/main" id="{F6DB4158-E48A-4DDF-B841-A69EF803C0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75726" y="2924176"/>
            <a:ext cx="2889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/>
              <a:t>y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8E533D33-5B12-488A-9CC0-97539DACCD3F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2" name="Imagem 31">
            <a:extLst>
              <a:ext uri="{FF2B5EF4-FFF2-40B4-BE49-F238E27FC236}">
                <a16:creationId xmlns:a16="http://schemas.microsoft.com/office/drawing/2014/main" id="{3E3F422D-EF22-49D4-9F72-C9A047CF3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34" name="CaixaDeTexto 33">
            <a:extLst>
              <a:ext uri="{FF2B5EF4-FFF2-40B4-BE49-F238E27FC236}">
                <a16:creationId xmlns:a16="http://schemas.microsoft.com/office/drawing/2014/main" id="{AB101AA2-FA27-4439-B1CF-BED97825960C}"/>
              </a:ext>
            </a:extLst>
          </p:cNvPr>
          <p:cNvSpPr txBox="1"/>
          <p:nvPr/>
        </p:nvSpPr>
        <p:spPr>
          <a:xfrm>
            <a:off x="0" y="6194161"/>
            <a:ext cx="1219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FÍSICA – ESCALAS TERMOMÉTRICAS E DILATAÇÃO</a:t>
            </a:r>
            <a:r>
              <a:rPr lang="pt-BR" dirty="0"/>
              <a:t>		     	</a:t>
            </a:r>
            <a:r>
              <a:rPr lang="pt-BR" sz="3600" b="1" dirty="0">
                <a:latin typeface="Palace Script MT" panose="030303020206070C0B05" pitchFamily="66" charset="0"/>
              </a:rPr>
              <a:t>Professor: Estefânio Franco Maciel</a:t>
            </a:r>
            <a:endParaRPr lang="pt-BR" sz="2800" b="1" dirty="0">
              <a:latin typeface="Palace Script MT" panose="030303020206070C0B05" pitchFamily="66" charset="0"/>
            </a:endParaRPr>
          </a:p>
        </p:txBody>
      </p:sp>
      <p:pic>
        <p:nvPicPr>
          <p:cNvPr id="35" name="Imagem 34">
            <a:extLst>
              <a:ext uri="{FF2B5EF4-FFF2-40B4-BE49-F238E27FC236}">
                <a16:creationId xmlns:a16="http://schemas.microsoft.com/office/drawing/2014/main" id="{DD603EAB-10B2-4ACC-A1B4-BAEE326BC6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0" y="6194446"/>
            <a:ext cx="2347218" cy="646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3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03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03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03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3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3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3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3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3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3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3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3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3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3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3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3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03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3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3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3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3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3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3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3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3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03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03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03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3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3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3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3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03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03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3106" grpId="0"/>
      <p:bldP spid="303106" grpId="1"/>
      <p:bldP spid="303107" grpId="0"/>
      <p:bldP spid="303107" grpId="1"/>
      <p:bldP spid="303119" grpId="0"/>
      <p:bldP spid="303120" grpId="0"/>
      <p:bldP spid="303121" grpId="0"/>
      <p:bldP spid="303122" grpId="0"/>
      <p:bldP spid="303123" grpId="0"/>
      <p:bldP spid="303124" grpId="0"/>
      <p:bldP spid="303125" grpId="0"/>
      <p:bldP spid="303126" grpId="0"/>
      <p:bldP spid="303127" grpId="0"/>
      <p:bldP spid="303128" grpId="0" animBg="1"/>
      <p:bldP spid="303132" grpId="0"/>
      <p:bldP spid="303133" grpId="0"/>
      <p:bldP spid="3031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154" name="Text Box 2">
            <a:extLst>
              <a:ext uri="{FF2B5EF4-FFF2-40B4-BE49-F238E27FC236}">
                <a16:creationId xmlns:a16="http://schemas.microsoft.com/office/drawing/2014/main" id="{2CD467E5-FED9-42FF-A3D0-555286268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9289" y="2420938"/>
            <a:ext cx="147700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Ponto de gelo</a:t>
            </a:r>
          </a:p>
        </p:txBody>
      </p:sp>
      <p:sp>
        <p:nvSpPr>
          <p:cNvPr id="305155" name="Text Box 3">
            <a:extLst>
              <a:ext uri="{FF2B5EF4-FFF2-40B4-BE49-F238E27FC236}">
                <a16:creationId xmlns:a16="http://schemas.microsoft.com/office/drawing/2014/main" id="{A96FAC4F-01A7-4770-A4AB-DF2E866250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9900" y="549275"/>
            <a:ext cx="16149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Ponto de vapor</a:t>
            </a:r>
          </a:p>
        </p:txBody>
      </p:sp>
      <p:sp>
        <p:nvSpPr>
          <p:cNvPr id="305156" name="Line 4">
            <a:extLst>
              <a:ext uri="{FF2B5EF4-FFF2-40B4-BE49-F238E27FC236}">
                <a16:creationId xmlns:a16="http://schemas.microsoft.com/office/drawing/2014/main" id="{52FC5CB1-4775-49F3-995D-C03F5E21E0F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3613" y="693738"/>
            <a:ext cx="698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5157" name="Line 5">
            <a:extLst>
              <a:ext uri="{FF2B5EF4-FFF2-40B4-BE49-F238E27FC236}">
                <a16:creationId xmlns:a16="http://schemas.microsoft.com/office/drawing/2014/main" id="{229742DA-102F-4DE8-9B0C-D385C11A15A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19513" y="2638425"/>
            <a:ext cx="6769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grpSp>
        <p:nvGrpSpPr>
          <p:cNvPr id="305158" name="Group 6">
            <a:extLst>
              <a:ext uri="{FF2B5EF4-FFF2-40B4-BE49-F238E27FC236}">
                <a16:creationId xmlns:a16="http://schemas.microsoft.com/office/drawing/2014/main" id="{11245551-7744-41B0-9300-2A751F4E0517}"/>
              </a:ext>
            </a:extLst>
          </p:cNvPr>
          <p:cNvGrpSpPr>
            <a:grpSpLocks/>
          </p:cNvGrpSpPr>
          <p:nvPr/>
        </p:nvGrpSpPr>
        <p:grpSpPr bwMode="auto">
          <a:xfrm>
            <a:off x="5303838" y="549275"/>
            <a:ext cx="215900" cy="2592388"/>
            <a:chOff x="1746" y="2568"/>
            <a:chExt cx="136" cy="1542"/>
          </a:xfrm>
        </p:grpSpPr>
        <p:sp>
          <p:nvSpPr>
            <p:cNvPr id="305159" name="AutoShape 7">
              <a:extLst>
                <a:ext uri="{FF2B5EF4-FFF2-40B4-BE49-F238E27FC236}">
                  <a16:creationId xmlns:a16="http://schemas.microsoft.com/office/drawing/2014/main" id="{BB035AB6-1834-47B5-AB55-173D5FD4FD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568"/>
              <a:ext cx="136" cy="13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5160" name="Oval 8">
              <a:extLst>
                <a:ext uri="{FF2B5EF4-FFF2-40B4-BE49-F238E27FC236}">
                  <a16:creationId xmlns:a16="http://schemas.microsoft.com/office/drawing/2014/main" id="{D9BBC2F9-6263-4682-8725-AC339F8AC6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3929"/>
              <a:ext cx="9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05161" name="Group 9">
            <a:extLst>
              <a:ext uri="{FF2B5EF4-FFF2-40B4-BE49-F238E27FC236}">
                <a16:creationId xmlns:a16="http://schemas.microsoft.com/office/drawing/2014/main" id="{75CDF956-4F42-45FD-9A2F-E006925D15F6}"/>
              </a:ext>
            </a:extLst>
          </p:cNvPr>
          <p:cNvGrpSpPr>
            <a:grpSpLocks/>
          </p:cNvGrpSpPr>
          <p:nvPr/>
        </p:nvGrpSpPr>
        <p:grpSpPr bwMode="auto">
          <a:xfrm>
            <a:off x="7248525" y="549275"/>
            <a:ext cx="215900" cy="2592388"/>
            <a:chOff x="1746" y="2568"/>
            <a:chExt cx="136" cy="1542"/>
          </a:xfrm>
        </p:grpSpPr>
        <p:sp>
          <p:nvSpPr>
            <p:cNvPr id="305162" name="AutoShape 10">
              <a:extLst>
                <a:ext uri="{FF2B5EF4-FFF2-40B4-BE49-F238E27FC236}">
                  <a16:creationId xmlns:a16="http://schemas.microsoft.com/office/drawing/2014/main" id="{4EF531DF-59EB-49CF-9CAE-651E846F3E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568"/>
              <a:ext cx="136" cy="13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5163" name="Oval 11">
              <a:extLst>
                <a:ext uri="{FF2B5EF4-FFF2-40B4-BE49-F238E27FC236}">
                  <a16:creationId xmlns:a16="http://schemas.microsoft.com/office/drawing/2014/main" id="{454B599D-8711-4908-BB82-CBB4B7284E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3929"/>
              <a:ext cx="9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grpSp>
        <p:nvGrpSpPr>
          <p:cNvPr id="305164" name="Group 12">
            <a:extLst>
              <a:ext uri="{FF2B5EF4-FFF2-40B4-BE49-F238E27FC236}">
                <a16:creationId xmlns:a16="http://schemas.microsoft.com/office/drawing/2014/main" id="{69009E11-624B-434E-8E46-D8E36558CA39}"/>
              </a:ext>
            </a:extLst>
          </p:cNvPr>
          <p:cNvGrpSpPr>
            <a:grpSpLocks/>
          </p:cNvGrpSpPr>
          <p:nvPr/>
        </p:nvGrpSpPr>
        <p:grpSpPr bwMode="auto">
          <a:xfrm>
            <a:off x="8688388" y="549275"/>
            <a:ext cx="215900" cy="2592388"/>
            <a:chOff x="1746" y="2568"/>
            <a:chExt cx="136" cy="1542"/>
          </a:xfrm>
        </p:grpSpPr>
        <p:sp>
          <p:nvSpPr>
            <p:cNvPr id="305165" name="AutoShape 13">
              <a:extLst>
                <a:ext uri="{FF2B5EF4-FFF2-40B4-BE49-F238E27FC236}">
                  <a16:creationId xmlns:a16="http://schemas.microsoft.com/office/drawing/2014/main" id="{22A6F1C7-130C-45ED-9FB0-0D9F0216EA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568"/>
              <a:ext cx="136" cy="13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5166" name="Oval 14">
              <a:extLst>
                <a:ext uri="{FF2B5EF4-FFF2-40B4-BE49-F238E27FC236}">
                  <a16:creationId xmlns:a16="http://schemas.microsoft.com/office/drawing/2014/main" id="{BA8649CF-FE96-473C-A9CB-98079BCBE4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3929"/>
              <a:ext cx="9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5167" name="Text Box 15">
            <a:extLst>
              <a:ext uri="{FF2B5EF4-FFF2-40B4-BE49-F238E27FC236}">
                <a16:creationId xmlns:a16="http://schemas.microsoft.com/office/drawing/2014/main" id="{D550708F-A821-4ED9-B610-66A1A0C234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7389" y="641350"/>
            <a:ext cx="80983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100º C</a:t>
            </a:r>
          </a:p>
        </p:txBody>
      </p:sp>
      <p:sp>
        <p:nvSpPr>
          <p:cNvPr id="305168" name="Text Box 16">
            <a:extLst>
              <a:ext uri="{FF2B5EF4-FFF2-40B4-BE49-F238E27FC236}">
                <a16:creationId xmlns:a16="http://schemas.microsoft.com/office/drawing/2014/main" id="{3329F7FC-1DA1-4CDC-A262-3C509B0DF9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08514" y="2278063"/>
            <a:ext cx="57579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0º C</a:t>
            </a:r>
          </a:p>
        </p:txBody>
      </p:sp>
      <p:sp>
        <p:nvSpPr>
          <p:cNvPr id="305169" name="Text Box 17">
            <a:extLst>
              <a:ext uri="{FF2B5EF4-FFF2-40B4-BE49-F238E27FC236}">
                <a16:creationId xmlns:a16="http://schemas.microsoft.com/office/drawing/2014/main" id="{270793FC-B68A-402E-A12C-AE5C18FBA1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3339" y="622300"/>
            <a:ext cx="79220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212º F</a:t>
            </a:r>
          </a:p>
        </p:txBody>
      </p:sp>
      <p:sp>
        <p:nvSpPr>
          <p:cNvPr id="305170" name="Text Box 18">
            <a:extLst>
              <a:ext uri="{FF2B5EF4-FFF2-40B4-BE49-F238E27FC236}">
                <a16:creationId xmlns:a16="http://schemas.microsoft.com/office/drawing/2014/main" id="{E5B10BBA-E228-4F9A-94E7-F00CEAF7E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4464" y="2259013"/>
            <a:ext cx="67518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32º F</a:t>
            </a:r>
          </a:p>
        </p:txBody>
      </p:sp>
      <p:sp>
        <p:nvSpPr>
          <p:cNvPr id="305171" name="Text Box 19">
            <a:extLst>
              <a:ext uri="{FF2B5EF4-FFF2-40B4-BE49-F238E27FC236}">
                <a16:creationId xmlns:a16="http://schemas.microsoft.com/office/drawing/2014/main" id="{96D5CA58-581F-46F7-B894-647750B6B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692150"/>
            <a:ext cx="7088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373 K</a:t>
            </a:r>
          </a:p>
        </p:txBody>
      </p:sp>
      <p:sp>
        <p:nvSpPr>
          <p:cNvPr id="305172" name="Text Box 20">
            <a:extLst>
              <a:ext uri="{FF2B5EF4-FFF2-40B4-BE49-F238E27FC236}">
                <a16:creationId xmlns:a16="http://schemas.microsoft.com/office/drawing/2014/main" id="{2752D893-50E4-435E-96E4-BAB06F275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4788" y="2205038"/>
            <a:ext cx="7088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273 K</a:t>
            </a:r>
          </a:p>
        </p:txBody>
      </p:sp>
      <p:sp>
        <p:nvSpPr>
          <p:cNvPr id="305173" name="Text Box 21">
            <a:extLst>
              <a:ext uri="{FF2B5EF4-FFF2-40B4-BE49-F238E27FC236}">
                <a16:creationId xmlns:a16="http://schemas.microsoft.com/office/drawing/2014/main" id="{F03FCA75-E790-46EF-BD59-4AD1FAA940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5539" y="238125"/>
            <a:ext cx="8306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Celsius</a:t>
            </a:r>
          </a:p>
        </p:txBody>
      </p:sp>
      <p:sp>
        <p:nvSpPr>
          <p:cNvPr id="305174" name="Text Box 22">
            <a:extLst>
              <a:ext uri="{FF2B5EF4-FFF2-40B4-BE49-F238E27FC236}">
                <a16:creationId xmlns:a16="http://schemas.microsoft.com/office/drawing/2014/main" id="{84F90721-75D5-4C57-92C1-0E679A1534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3701" y="261938"/>
            <a:ext cx="119814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Fahrenheit</a:t>
            </a:r>
          </a:p>
        </p:txBody>
      </p:sp>
      <p:sp>
        <p:nvSpPr>
          <p:cNvPr id="305175" name="Text Box 23">
            <a:extLst>
              <a:ext uri="{FF2B5EF4-FFF2-40B4-BE49-F238E27FC236}">
                <a16:creationId xmlns:a16="http://schemas.microsoft.com/office/drawing/2014/main" id="{91260566-16BD-444F-9267-FD59F0D40217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256589" y="188913"/>
            <a:ext cx="936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/>
              <a:t>Kelvin</a:t>
            </a:r>
          </a:p>
        </p:txBody>
      </p:sp>
      <p:sp>
        <p:nvSpPr>
          <p:cNvPr id="305176" name="Text Box 24">
            <a:extLst>
              <a:ext uri="{FF2B5EF4-FFF2-40B4-BE49-F238E27FC236}">
                <a16:creationId xmlns:a16="http://schemas.microsoft.com/office/drawing/2014/main" id="{98BE9BC0-4865-4499-A074-29F0006608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8551" y="1431926"/>
            <a:ext cx="53641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t-BR" altLang="pt-BR"/>
              <a:t>C		   F	           K                 X</a:t>
            </a:r>
          </a:p>
        </p:txBody>
      </p:sp>
      <p:graphicFrame>
        <p:nvGraphicFramePr>
          <p:cNvPr id="305179" name="Object 27">
            <a:extLst>
              <a:ext uri="{FF2B5EF4-FFF2-40B4-BE49-F238E27FC236}">
                <a16:creationId xmlns:a16="http://schemas.microsoft.com/office/drawing/2014/main" id="{850C1782-DE1B-4C08-99E9-E5A903ED9FF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902076" y="3121025"/>
          <a:ext cx="1228725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4" imgW="583920" imgH="431640" progId="Equation.3">
                  <p:embed/>
                </p:oleObj>
              </mc:Choice>
              <mc:Fallback>
                <p:oleObj name="Equation" r:id="rId4" imgW="583920" imgH="431640" progId="Equation.3">
                  <p:embed/>
                  <p:pic>
                    <p:nvPicPr>
                      <p:cNvPr id="305179" name="Object 27">
                        <a:extLst>
                          <a:ext uri="{FF2B5EF4-FFF2-40B4-BE49-F238E27FC236}">
                            <a16:creationId xmlns:a16="http://schemas.microsoft.com/office/drawing/2014/main" id="{850C1782-DE1B-4C08-99E9-E5A903ED9FF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2076" y="3121025"/>
                        <a:ext cx="1228725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80" name="Object 28">
            <a:extLst>
              <a:ext uri="{FF2B5EF4-FFF2-40B4-BE49-F238E27FC236}">
                <a16:creationId xmlns:a16="http://schemas.microsoft.com/office/drawing/2014/main" id="{B7AC9E26-4418-4E75-8EE3-A2535AAAC73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59375" y="3068639"/>
          <a:ext cx="1511300" cy="96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Equation" r:id="rId6" imgW="672840" imgH="431640" progId="Equation.3">
                  <p:embed/>
                </p:oleObj>
              </mc:Choice>
              <mc:Fallback>
                <p:oleObj name="Equation" r:id="rId6" imgW="672840" imgH="431640" progId="Equation.3">
                  <p:embed/>
                  <p:pic>
                    <p:nvPicPr>
                      <p:cNvPr id="305180" name="Object 28">
                        <a:extLst>
                          <a:ext uri="{FF2B5EF4-FFF2-40B4-BE49-F238E27FC236}">
                            <a16:creationId xmlns:a16="http://schemas.microsoft.com/office/drawing/2014/main" id="{B7AC9E26-4418-4E75-8EE3-A2535AAAC73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5" y="3068639"/>
                        <a:ext cx="1511300" cy="96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81" name="Object 29">
            <a:extLst>
              <a:ext uri="{FF2B5EF4-FFF2-40B4-BE49-F238E27FC236}">
                <a16:creationId xmlns:a16="http://schemas.microsoft.com/office/drawing/2014/main" id="{5DB649FD-17BD-4263-8EBC-54610CA7A7D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623051" y="3068639"/>
          <a:ext cx="1560513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8" imgW="672840" imgH="431640" progId="Equation.3">
                  <p:embed/>
                </p:oleObj>
              </mc:Choice>
              <mc:Fallback>
                <p:oleObj name="Equation" r:id="rId8" imgW="672840" imgH="431640" progId="Equation.3">
                  <p:embed/>
                  <p:pic>
                    <p:nvPicPr>
                      <p:cNvPr id="305181" name="Object 29">
                        <a:extLst>
                          <a:ext uri="{FF2B5EF4-FFF2-40B4-BE49-F238E27FC236}">
                            <a16:creationId xmlns:a16="http://schemas.microsoft.com/office/drawing/2014/main" id="{5DB649FD-17BD-4263-8EBC-54610CA7A7D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3051" y="3068639"/>
                        <a:ext cx="1560513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82" name="Object 30">
            <a:extLst>
              <a:ext uri="{FF2B5EF4-FFF2-40B4-BE49-F238E27FC236}">
                <a16:creationId xmlns:a16="http://schemas.microsoft.com/office/drawing/2014/main" id="{C8D57371-F773-4506-A4F3-9E45610CA7E8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310063" y="4157664"/>
          <a:ext cx="881062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10" imgW="419040" imgH="431640" progId="Equation.3">
                  <p:embed/>
                </p:oleObj>
              </mc:Choice>
              <mc:Fallback>
                <p:oleObj name="Equation" r:id="rId10" imgW="419040" imgH="431640" progId="Equation.3">
                  <p:embed/>
                  <p:pic>
                    <p:nvPicPr>
                      <p:cNvPr id="305182" name="Object 30">
                        <a:extLst>
                          <a:ext uri="{FF2B5EF4-FFF2-40B4-BE49-F238E27FC236}">
                            <a16:creationId xmlns:a16="http://schemas.microsoft.com/office/drawing/2014/main" id="{C8D57371-F773-4506-A4F3-9E45610CA7E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10063" y="4157664"/>
                        <a:ext cx="881062" cy="909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83" name="Object 31">
            <a:extLst>
              <a:ext uri="{FF2B5EF4-FFF2-40B4-BE49-F238E27FC236}">
                <a16:creationId xmlns:a16="http://schemas.microsoft.com/office/drawing/2014/main" id="{4EBE5064-305B-441D-91C8-D84B26D0C7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203826" y="4170364"/>
          <a:ext cx="1196975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12" imgW="533160" imgH="393480" progId="Equation.3">
                  <p:embed/>
                </p:oleObj>
              </mc:Choice>
              <mc:Fallback>
                <p:oleObj name="Equation" r:id="rId12" imgW="533160" imgH="393480" progId="Equation.3">
                  <p:embed/>
                  <p:pic>
                    <p:nvPicPr>
                      <p:cNvPr id="305183" name="Object 31">
                        <a:extLst>
                          <a:ext uri="{FF2B5EF4-FFF2-40B4-BE49-F238E27FC236}">
                            <a16:creationId xmlns:a16="http://schemas.microsoft.com/office/drawing/2014/main" id="{4EBE5064-305B-441D-91C8-D84B26D0C7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3826" y="4170364"/>
                        <a:ext cx="1196975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84" name="Object 32">
            <a:extLst>
              <a:ext uri="{FF2B5EF4-FFF2-40B4-BE49-F238E27FC236}">
                <a16:creationId xmlns:a16="http://schemas.microsoft.com/office/drawing/2014/main" id="{98FB9AF1-0E01-423D-9396-CFA6ED852F1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499226" y="4149726"/>
          <a:ext cx="1325563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14" imgW="571320" imgH="393480" progId="Equation.3">
                  <p:embed/>
                </p:oleObj>
              </mc:Choice>
              <mc:Fallback>
                <p:oleObj name="Equation" r:id="rId14" imgW="571320" imgH="393480" progId="Equation.3">
                  <p:embed/>
                  <p:pic>
                    <p:nvPicPr>
                      <p:cNvPr id="305184" name="Object 32">
                        <a:extLst>
                          <a:ext uri="{FF2B5EF4-FFF2-40B4-BE49-F238E27FC236}">
                            <a16:creationId xmlns:a16="http://schemas.microsoft.com/office/drawing/2014/main" id="{98FB9AF1-0E01-423D-9396-CFA6ED852F1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99226" y="4149726"/>
                        <a:ext cx="1325563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85" name="Object 33">
            <a:extLst>
              <a:ext uri="{FF2B5EF4-FFF2-40B4-BE49-F238E27FC236}">
                <a16:creationId xmlns:a16="http://schemas.microsoft.com/office/drawing/2014/main" id="{A4583CEB-DDFD-4A75-9877-7FBE34FE7F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7814835"/>
              </p:ext>
            </p:extLst>
          </p:nvPr>
        </p:nvGraphicFramePr>
        <p:xfrm>
          <a:off x="2640013" y="5257310"/>
          <a:ext cx="641350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6" imgW="304560" imgH="431640" progId="Equation.3">
                  <p:embed/>
                </p:oleObj>
              </mc:Choice>
              <mc:Fallback>
                <p:oleObj name="Equation" r:id="rId16" imgW="304560" imgH="431640" progId="Equation.3">
                  <p:embed/>
                  <p:pic>
                    <p:nvPicPr>
                      <p:cNvPr id="305185" name="Object 33">
                        <a:extLst>
                          <a:ext uri="{FF2B5EF4-FFF2-40B4-BE49-F238E27FC236}">
                            <a16:creationId xmlns:a16="http://schemas.microsoft.com/office/drawing/2014/main" id="{A4583CEB-DDFD-4A75-9877-7FBE34FE7F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0013" y="5257310"/>
                        <a:ext cx="641350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86" name="Object 34">
            <a:extLst>
              <a:ext uri="{FF2B5EF4-FFF2-40B4-BE49-F238E27FC236}">
                <a16:creationId xmlns:a16="http://schemas.microsoft.com/office/drawing/2014/main" id="{7447AEB2-C5CD-4C8C-A65C-46C68D2609C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8207176"/>
              </p:ext>
            </p:extLst>
          </p:nvPr>
        </p:nvGraphicFramePr>
        <p:xfrm>
          <a:off x="3414714" y="5270010"/>
          <a:ext cx="1196975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Equation" r:id="rId18" imgW="533160" imgH="393480" progId="Equation.3">
                  <p:embed/>
                </p:oleObj>
              </mc:Choice>
              <mc:Fallback>
                <p:oleObj name="Equation" r:id="rId18" imgW="533160" imgH="393480" progId="Equation.3">
                  <p:embed/>
                  <p:pic>
                    <p:nvPicPr>
                      <p:cNvPr id="305186" name="Object 34">
                        <a:extLst>
                          <a:ext uri="{FF2B5EF4-FFF2-40B4-BE49-F238E27FC236}">
                            <a16:creationId xmlns:a16="http://schemas.microsoft.com/office/drawing/2014/main" id="{7447AEB2-C5CD-4C8C-A65C-46C68D2609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4714" y="5270010"/>
                        <a:ext cx="1196975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87" name="Object 35">
            <a:extLst>
              <a:ext uri="{FF2B5EF4-FFF2-40B4-BE49-F238E27FC236}">
                <a16:creationId xmlns:a16="http://schemas.microsoft.com/office/drawing/2014/main" id="{EFCA7344-7A8A-4AD1-A290-6701723D40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1281370"/>
              </p:ext>
            </p:extLst>
          </p:nvPr>
        </p:nvGraphicFramePr>
        <p:xfrm>
          <a:off x="4710113" y="5249374"/>
          <a:ext cx="1325562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20" imgW="571320" imgH="393480" progId="Equation.3">
                  <p:embed/>
                </p:oleObj>
              </mc:Choice>
              <mc:Fallback>
                <p:oleObj name="Equation" r:id="rId20" imgW="571320" imgH="393480" progId="Equation.3">
                  <p:embed/>
                  <p:pic>
                    <p:nvPicPr>
                      <p:cNvPr id="305187" name="Object 35">
                        <a:extLst>
                          <a:ext uri="{FF2B5EF4-FFF2-40B4-BE49-F238E27FC236}">
                            <a16:creationId xmlns:a16="http://schemas.microsoft.com/office/drawing/2014/main" id="{EFCA7344-7A8A-4AD1-A290-6701723D40A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5249374"/>
                        <a:ext cx="1325562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5188" name="AutoShape 36">
            <a:extLst>
              <a:ext uri="{FF2B5EF4-FFF2-40B4-BE49-F238E27FC236}">
                <a16:creationId xmlns:a16="http://schemas.microsoft.com/office/drawing/2014/main" id="{9D712C23-5916-412D-A69D-16539C65F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1901" y="5590686"/>
            <a:ext cx="576263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graphicFrame>
        <p:nvGraphicFramePr>
          <p:cNvPr id="305189" name="Object 37">
            <a:extLst>
              <a:ext uri="{FF2B5EF4-FFF2-40B4-BE49-F238E27FC236}">
                <a16:creationId xmlns:a16="http://schemas.microsoft.com/office/drawing/2014/main" id="{CC8913DF-A974-4B7F-94E6-547D345EDE9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07117"/>
              </p:ext>
            </p:extLst>
          </p:nvPr>
        </p:nvGraphicFramePr>
        <p:xfrm>
          <a:off x="7283451" y="5257310"/>
          <a:ext cx="855663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Equation" r:id="rId22" imgW="406080" imgH="431640" progId="Equation.3">
                  <p:embed/>
                </p:oleObj>
              </mc:Choice>
              <mc:Fallback>
                <p:oleObj name="Equation" r:id="rId22" imgW="406080" imgH="431640" progId="Equation.3">
                  <p:embed/>
                  <p:pic>
                    <p:nvPicPr>
                      <p:cNvPr id="305189" name="Object 37">
                        <a:extLst>
                          <a:ext uri="{FF2B5EF4-FFF2-40B4-BE49-F238E27FC236}">
                            <a16:creationId xmlns:a16="http://schemas.microsoft.com/office/drawing/2014/main" id="{CC8913DF-A974-4B7F-94E6-547D345EDE9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3451" y="5257310"/>
                        <a:ext cx="855663" cy="90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90" name="Object 38">
            <a:extLst>
              <a:ext uri="{FF2B5EF4-FFF2-40B4-BE49-F238E27FC236}">
                <a16:creationId xmlns:a16="http://schemas.microsoft.com/office/drawing/2014/main" id="{8A90D7F3-3BE0-4779-96A9-B59A6520FE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731225"/>
              </p:ext>
            </p:extLst>
          </p:nvPr>
        </p:nvGraphicFramePr>
        <p:xfrm>
          <a:off x="8181976" y="5255724"/>
          <a:ext cx="855663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Equation" r:id="rId24" imgW="380880" imgH="393480" progId="Equation.3">
                  <p:embed/>
                </p:oleObj>
              </mc:Choice>
              <mc:Fallback>
                <p:oleObj name="Equation" r:id="rId24" imgW="380880" imgH="393480" progId="Equation.3">
                  <p:embed/>
                  <p:pic>
                    <p:nvPicPr>
                      <p:cNvPr id="305190" name="Object 38">
                        <a:extLst>
                          <a:ext uri="{FF2B5EF4-FFF2-40B4-BE49-F238E27FC236}">
                            <a16:creationId xmlns:a16="http://schemas.microsoft.com/office/drawing/2014/main" id="{8A90D7F3-3BE0-4779-96A9-B59A6520FE1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81976" y="5255724"/>
                        <a:ext cx="855663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5191" name="Object 39">
            <a:extLst>
              <a:ext uri="{FF2B5EF4-FFF2-40B4-BE49-F238E27FC236}">
                <a16:creationId xmlns:a16="http://schemas.microsoft.com/office/drawing/2014/main" id="{26C8C8EE-D669-4A24-80FE-18204272A4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521800"/>
              </p:ext>
            </p:extLst>
          </p:nvPr>
        </p:nvGraphicFramePr>
        <p:xfrm>
          <a:off x="9117014" y="5235086"/>
          <a:ext cx="795337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Equation" r:id="rId26" imgW="342720" imgH="393480" progId="Equation.3">
                  <p:embed/>
                </p:oleObj>
              </mc:Choice>
              <mc:Fallback>
                <p:oleObj name="Equation" r:id="rId26" imgW="342720" imgH="393480" progId="Equation.3">
                  <p:embed/>
                  <p:pic>
                    <p:nvPicPr>
                      <p:cNvPr id="305191" name="Object 39">
                        <a:extLst>
                          <a:ext uri="{FF2B5EF4-FFF2-40B4-BE49-F238E27FC236}">
                            <a16:creationId xmlns:a16="http://schemas.microsoft.com/office/drawing/2014/main" id="{26C8C8EE-D669-4A24-80FE-18204272A4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17014" y="5235086"/>
                        <a:ext cx="795337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05192" name="Group 40">
            <a:extLst>
              <a:ext uri="{FF2B5EF4-FFF2-40B4-BE49-F238E27FC236}">
                <a16:creationId xmlns:a16="http://schemas.microsoft.com/office/drawing/2014/main" id="{4FA8B1EF-EB85-4755-A1CE-8D8EA0AE6643}"/>
              </a:ext>
            </a:extLst>
          </p:cNvPr>
          <p:cNvGrpSpPr>
            <a:grpSpLocks/>
          </p:cNvGrpSpPr>
          <p:nvPr/>
        </p:nvGrpSpPr>
        <p:grpSpPr bwMode="auto">
          <a:xfrm>
            <a:off x="10056813" y="549275"/>
            <a:ext cx="215900" cy="2592388"/>
            <a:chOff x="1746" y="2568"/>
            <a:chExt cx="136" cy="1542"/>
          </a:xfrm>
        </p:grpSpPr>
        <p:sp>
          <p:nvSpPr>
            <p:cNvPr id="305193" name="AutoShape 41">
              <a:extLst>
                <a:ext uri="{FF2B5EF4-FFF2-40B4-BE49-F238E27FC236}">
                  <a16:creationId xmlns:a16="http://schemas.microsoft.com/office/drawing/2014/main" id="{6822CA35-CB8A-4DEB-9FF7-A8382C1C78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46" y="2568"/>
              <a:ext cx="136" cy="1361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305194" name="Oval 42">
              <a:extLst>
                <a:ext uri="{FF2B5EF4-FFF2-40B4-BE49-F238E27FC236}">
                  <a16:creationId xmlns:a16="http://schemas.microsoft.com/office/drawing/2014/main" id="{D53905A4-2A5F-4A57-BC95-F0C795BE95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64" y="3929"/>
              <a:ext cx="91" cy="181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rgbClr val="82C7CC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pt-BR"/>
            </a:p>
          </p:txBody>
        </p:sp>
      </p:grpSp>
      <p:sp>
        <p:nvSpPr>
          <p:cNvPr id="305195" name="Text Box 43">
            <a:extLst>
              <a:ext uri="{FF2B5EF4-FFF2-40B4-BE49-F238E27FC236}">
                <a16:creationId xmlns:a16="http://schemas.microsoft.com/office/drawing/2014/main" id="{DBDFC06D-6F63-4691-BFC1-1304B5353D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80551" y="215901"/>
            <a:ext cx="11525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/>
              <a:t>Escala X</a:t>
            </a:r>
          </a:p>
        </p:txBody>
      </p:sp>
      <p:sp>
        <p:nvSpPr>
          <p:cNvPr id="305196" name="Text Box 44">
            <a:extLst>
              <a:ext uri="{FF2B5EF4-FFF2-40B4-BE49-F238E27FC236}">
                <a16:creationId xmlns:a16="http://schemas.microsoft.com/office/drawing/2014/main" id="{AFDA4731-DCF8-448E-A483-FB7866EDF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8" y="2276476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/>
              <a:t>m</a:t>
            </a:r>
          </a:p>
        </p:txBody>
      </p:sp>
      <p:sp>
        <p:nvSpPr>
          <p:cNvPr id="305197" name="Text Box 45">
            <a:extLst>
              <a:ext uri="{FF2B5EF4-FFF2-40B4-BE49-F238E27FC236}">
                <a16:creationId xmlns:a16="http://schemas.microsoft.com/office/drawing/2014/main" id="{D70EB003-0E12-4844-8BE5-0D2622F7BD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51988" y="765176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/>
              <a:t>M</a:t>
            </a:r>
          </a:p>
        </p:txBody>
      </p:sp>
      <p:graphicFrame>
        <p:nvGraphicFramePr>
          <p:cNvPr id="305198" name="Object 46">
            <a:extLst>
              <a:ext uri="{FF2B5EF4-FFF2-40B4-BE49-F238E27FC236}">
                <a16:creationId xmlns:a16="http://schemas.microsoft.com/office/drawing/2014/main" id="{E33B8635-646C-434B-9899-BFF35DC5B7C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112125" y="3068638"/>
          <a:ext cx="12954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Equation" r:id="rId28" imgW="596880" imgH="393480" progId="Equation.3">
                  <p:embed/>
                </p:oleObj>
              </mc:Choice>
              <mc:Fallback>
                <p:oleObj name="Equation" r:id="rId28" imgW="596880" imgH="393480" progId="Equation.3">
                  <p:embed/>
                  <p:pic>
                    <p:nvPicPr>
                      <p:cNvPr id="305198" name="Object 46">
                        <a:extLst>
                          <a:ext uri="{FF2B5EF4-FFF2-40B4-BE49-F238E27FC236}">
                            <a16:creationId xmlns:a16="http://schemas.microsoft.com/office/drawing/2014/main" id="{E33B8635-646C-434B-9899-BFF35DC5B7C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25" y="3068638"/>
                        <a:ext cx="1295400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CaixaDeTexto 44">
            <a:extLst>
              <a:ext uri="{FF2B5EF4-FFF2-40B4-BE49-F238E27FC236}">
                <a16:creationId xmlns:a16="http://schemas.microsoft.com/office/drawing/2014/main" id="{E053B89D-071A-4056-84CB-54B0625B03A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46" name="Imagem 45">
            <a:extLst>
              <a:ext uri="{FF2B5EF4-FFF2-40B4-BE49-F238E27FC236}">
                <a16:creationId xmlns:a16="http://schemas.microsoft.com/office/drawing/2014/main" id="{A885F758-62A0-4BF0-AEBC-D8D3BAF8BF7A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7" name="Object 27">
                <a:extLst>
                  <a:ext uri="{FF2B5EF4-FFF2-40B4-BE49-F238E27FC236}">
                    <a16:creationId xmlns:a16="http://schemas.microsoft.com/office/drawing/2014/main" id="{EE8C0555-88FB-450F-8162-C41EAC1B8784}"/>
                  </a:ext>
                </a:extLst>
              </p:cNvPr>
              <p:cNvSpPr txBox="1"/>
              <p:nvPr/>
            </p:nvSpPr>
            <p:spPr bwMode="auto">
              <a:xfrm>
                <a:off x="0" y="3127375"/>
                <a:ext cx="3295651" cy="1544378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pt-B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pt-B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pt-B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é</m:t>
                          </m:r>
                          <m:r>
                            <a:rPr lang="pt-B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𝒅𝒊𝒂</m:t>
                          </m:r>
                          <m:r>
                            <a:rPr lang="pt-B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pt-B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pt-B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pt-B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𝒏𝒊𝒎𝒂</m:t>
                          </m:r>
                        </m:num>
                        <m:den>
                          <m:r>
                            <a:rPr lang="pt-B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pt-B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pt-B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𝒙𝒊𝒎𝒂</m:t>
                          </m:r>
                          <m:r>
                            <a:rPr lang="pt-B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a:rPr lang="pt-B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𝒎</m:t>
                          </m:r>
                          <m:r>
                            <a:rPr lang="pt-B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pt-BR" sz="32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𝒏𝒊𝒎𝒂</m:t>
                          </m:r>
                        </m:den>
                      </m:f>
                    </m:oMath>
                  </m:oMathPara>
                </a14:m>
                <a:endParaRPr lang="pt-BR" b="1" dirty="0"/>
              </a:p>
            </p:txBody>
          </p:sp>
        </mc:Choice>
        <mc:Fallback>
          <p:sp>
            <p:nvSpPr>
              <p:cNvPr id="47" name="Object 27">
                <a:extLst>
                  <a:ext uri="{FF2B5EF4-FFF2-40B4-BE49-F238E27FC236}">
                    <a16:creationId xmlns:a16="http://schemas.microsoft.com/office/drawing/2014/main" id="{EE8C0555-88FB-450F-8162-C41EAC1B87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3127375"/>
                <a:ext cx="3295651" cy="1544378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CaixaDeTexto 49">
            <a:extLst>
              <a:ext uri="{FF2B5EF4-FFF2-40B4-BE49-F238E27FC236}">
                <a16:creationId xmlns:a16="http://schemas.microsoft.com/office/drawing/2014/main" id="{DDE35C6A-C9F3-4A15-83E8-6498E8DDA8B9}"/>
              </a:ext>
            </a:extLst>
          </p:cNvPr>
          <p:cNvSpPr txBox="1"/>
          <p:nvPr/>
        </p:nvSpPr>
        <p:spPr>
          <a:xfrm>
            <a:off x="0" y="6194161"/>
            <a:ext cx="1219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FÍSICA – ESCALAS TERMOMÉTRICAS E DILATAÇÃO</a:t>
            </a:r>
            <a:r>
              <a:rPr lang="pt-BR" dirty="0"/>
              <a:t>		     	</a:t>
            </a:r>
            <a:r>
              <a:rPr lang="pt-BR" sz="3600" b="1" dirty="0">
                <a:latin typeface="Palace Script MT" panose="030303020206070C0B05" pitchFamily="66" charset="0"/>
              </a:rPr>
              <a:t>Professor: Estefânio Franco Maciel</a:t>
            </a:r>
            <a:endParaRPr lang="pt-BR" sz="2800" b="1" dirty="0">
              <a:latin typeface="Palace Script MT" panose="030303020206070C0B05" pitchFamily="66" charset="0"/>
            </a:endParaRPr>
          </a:p>
        </p:txBody>
      </p:sp>
      <p:pic>
        <p:nvPicPr>
          <p:cNvPr id="51" name="Imagem 50">
            <a:extLst>
              <a:ext uri="{FF2B5EF4-FFF2-40B4-BE49-F238E27FC236}">
                <a16:creationId xmlns:a16="http://schemas.microsoft.com/office/drawing/2014/main" id="{0304BE64-50E5-4332-BD76-E23F967FABFA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BEBA8EAE-BF5A-486C-A8C5-ECC9F3942E4B}">
                <a14:imgProps xmlns:a14="http://schemas.microsoft.com/office/drawing/2010/main">
                  <a14:imgLayer r:embed="rId31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0" y="6194446"/>
            <a:ext cx="2347218" cy="646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5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5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5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5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5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5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5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5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5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5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5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5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5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5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5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5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5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5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5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5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05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0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0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5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5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05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05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5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5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5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5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05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05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05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05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3051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3051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305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305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2000"/>
                                        <p:tgtEl>
                                          <p:spTgt spid="305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305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0" fill="hold"/>
                                        <p:tgtEl>
                                          <p:spTgt spid="305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305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3051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3051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305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305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5154" grpId="0"/>
      <p:bldP spid="305155" grpId="0"/>
      <p:bldP spid="305167" grpId="0"/>
      <p:bldP spid="305168" grpId="0"/>
      <p:bldP spid="305169" grpId="0"/>
      <p:bldP spid="305170" grpId="0"/>
      <p:bldP spid="305171" grpId="0"/>
      <p:bldP spid="305172" grpId="0"/>
      <p:bldP spid="305173" grpId="0"/>
      <p:bldP spid="305174" grpId="0"/>
      <p:bldP spid="305175" grpId="0"/>
      <p:bldP spid="305176" grpId="0"/>
      <p:bldP spid="305195" grpId="0"/>
      <p:bldP spid="305196" grpId="0"/>
      <p:bldP spid="305197" grpId="0"/>
      <p:bldP spid="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766A6CC3-DC16-48A4-93B0-F5C1E4547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64201" y="3504660"/>
            <a:ext cx="1223963" cy="10810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03" name="Text Box 3">
            <a:extLst>
              <a:ext uri="{FF2B5EF4-FFF2-40B4-BE49-F238E27FC236}">
                <a16:creationId xmlns:a16="http://schemas.microsoft.com/office/drawing/2014/main" id="{E33DFE47-0642-4720-81D3-66964D2C0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0903" y="161473"/>
            <a:ext cx="2810193" cy="769441"/>
          </a:xfrm>
          <a:prstGeom prst="rect">
            <a:avLst/>
          </a:prstGeom>
          <a:solidFill>
            <a:schemeClr val="accent6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pt-BR" altLang="pt-BR" sz="4400" b="1" dirty="0">
                <a:solidFill>
                  <a:srgbClr val="FFFF00"/>
                </a:solidFill>
              </a:rPr>
              <a:t>DILATAÇÃO</a:t>
            </a:r>
          </a:p>
        </p:txBody>
      </p:sp>
      <p:sp>
        <p:nvSpPr>
          <p:cNvPr id="307204" name="Text Box 4">
            <a:extLst>
              <a:ext uri="{FF2B5EF4-FFF2-40B4-BE49-F238E27FC236}">
                <a16:creationId xmlns:a16="http://schemas.microsoft.com/office/drawing/2014/main" id="{73BF0C1E-8BA2-4F24-8A99-B6B982CF4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812260"/>
            <a:ext cx="126073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LINEAR</a:t>
            </a:r>
          </a:p>
        </p:txBody>
      </p:sp>
      <p:sp>
        <p:nvSpPr>
          <p:cNvPr id="307205" name="Text Box 5">
            <a:extLst>
              <a:ext uri="{FF2B5EF4-FFF2-40B4-BE49-F238E27FC236}">
                <a16:creationId xmlns:a16="http://schemas.microsoft.com/office/drawing/2014/main" id="{E727DD7E-031E-4B37-8558-0118B072A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488" y="2755360"/>
            <a:ext cx="20746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SUPERFICIAL</a:t>
            </a:r>
          </a:p>
        </p:txBody>
      </p:sp>
      <p:sp>
        <p:nvSpPr>
          <p:cNvPr id="307206" name="Text Box 6">
            <a:extLst>
              <a:ext uri="{FF2B5EF4-FFF2-40B4-BE49-F238E27FC236}">
                <a16:creationId xmlns:a16="http://schemas.microsoft.com/office/drawing/2014/main" id="{D58E0057-5960-4D1E-87A7-FB6FAFCDA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55585"/>
            <a:ext cx="23826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/>
              <a:t>VOLUMÉTRICA</a:t>
            </a:r>
          </a:p>
        </p:txBody>
      </p:sp>
      <p:sp>
        <p:nvSpPr>
          <p:cNvPr id="307207" name="Rectangle 7">
            <a:extLst>
              <a:ext uri="{FF2B5EF4-FFF2-40B4-BE49-F238E27FC236}">
                <a16:creationId xmlns:a16="http://schemas.microsoft.com/office/drawing/2014/main" id="{CE5B58E7-10AA-4D56-95CA-8C3E7E876C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1" y="1388524"/>
            <a:ext cx="2016125" cy="714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08" name="Text Box 8">
            <a:extLst>
              <a:ext uri="{FF2B5EF4-FFF2-40B4-BE49-F238E27FC236}">
                <a16:creationId xmlns:a16="http://schemas.microsoft.com/office/drawing/2014/main" id="{2506978E-03C0-4E91-98A6-4BC3F7E18D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0325" y="1047210"/>
            <a:ext cx="29687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t</a:t>
            </a:r>
            <a:r>
              <a:rPr lang="pt-BR" altLang="pt-BR" baseline="-25000"/>
              <a:t>i</a:t>
            </a:r>
            <a:endParaRPr lang="pt-BR" altLang="pt-BR"/>
          </a:p>
        </p:txBody>
      </p:sp>
      <p:sp>
        <p:nvSpPr>
          <p:cNvPr id="307209" name="Rectangle 9">
            <a:extLst>
              <a:ext uri="{FF2B5EF4-FFF2-40B4-BE49-F238E27FC236}">
                <a16:creationId xmlns:a16="http://schemas.microsoft.com/office/drawing/2014/main" id="{3B903B48-6FB6-4AED-892E-D0811AFCA2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9151" y="1604424"/>
            <a:ext cx="2232025" cy="71437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10" name="Text Box 10">
            <a:extLst>
              <a:ext uri="{FF2B5EF4-FFF2-40B4-BE49-F238E27FC236}">
                <a16:creationId xmlns:a16="http://schemas.microsoft.com/office/drawing/2014/main" id="{8B0DFF89-829E-4138-9A90-F3B7A905E7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9738" y="1675860"/>
            <a:ext cx="3080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/>
              <a:t>t</a:t>
            </a:r>
            <a:r>
              <a:rPr lang="pt-BR" altLang="pt-BR" baseline="-25000"/>
              <a:t>f</a:t>
            </a:r>
            <a:endParaRPr lang="pt-BR" altLang="pt-BR"/>
          </a:p>
        </p:txBody>
      </p:sp>
      <p:sp>
        <p:nvSpPr>
          <p:cNvPr id="307211" name="Line 11">
            <a:extLst>
              <a:ext uri="{FF2B5EF4-FFF2-40B4-BE49-F238E27FC236}">
                <a16:creationId xmlns:a16="http://schemas.microsoft.com/office/drawing/2014/main" id="{C0D02E2B-FED8-487E-9859-687EA7858DD9}"/>
              </a:ext>
            </a:extLst>
          </p:cNvPr>
          <p:cNvSpPr>
            <a:spLocks noChangeShapeType="1"/>
          </p:cNvSpPr>
          <p:nvPr/>
        </p:nvSpPr>
        <p:spPr bwMode="auto">
          <a:xfrm>
            <a:off x="5375275" y="1459960"/>
            <a:ext cx="0" cy="1079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212" name="Line 12">
            <a:extLst>
              <a:ext uri="{FF2B5EF4-FFF2-40B4-BE49-F238E27FC236}">
                <a16:creationId xmlns:a16="http://schemas.microsoft.com/office/drawing/2014/main" id="{25859703-8CD7-421B-87B2-AA6B1E84C9BA}"/>
              </a:ext>
            </a:extLst>
          </p:cNvPr>
          <p:cNvSpPr>
            <a:spLocks noChangeShapeType="1"/>
          </p:cNvSpPr>
          <p:nvPr/>
        </p:nvSpPr>
        <p:spPr bwMode="auto">
          <a:xfrm>
            <a:off x="5591175" y="1675860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213" name="Text Box 13">
            <a:extLst>
              <a:ext uri="{FF2B5EF4-FFF2-40B4-BE49-F238E27FC236}">
                <a16:creationId xmlns:a16="http://schemas.microsoft.com/office/drawing/2014/main" id="{066F376D-776D-4326-872B-A0F2193643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3200" y="2483898"/>
            <a:ext cx="37863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>
                <a:sym typeface="Symbol" panose="05050102010706020507" pitchFamily="18" charset="2"/>
              </a:rPr>
              <a:t>l</a:t>
            </a:r>
          </a:p>
        </p:txBody>
      </p:sp>
      <p:sp>
        <p:nvSpPr>
          <p:cNvPr id="307214" name="Text Box 14">
            <a:extLst>
              <a:ext uri="{FF2B5EF4-FFF2-40B4-BE49-F238E27FC236}">
                <a16:creationId xmlns:a16="http://schemas.microsoft.com/office/drawing/2014/main" id="{88564C6E-6973-400C-BBE7-2B836987B3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651" y="1278985"/>
            <a:ext cx="21210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>
                <a:sym typeface="Symbol" panose="05050102010706020507" pitchFamily="18" charset="2"/>
              </a:rPr>
              <a:t>l = l</a:t>
            </a:r>
            <a:r>
              <a:rPr lang="pt-BR" altLang="pt-BR" sz="2800" b="1" baseline="-25000">
                <a:sym typeface="Symbol" panose="05050102010706020507" pitchFamily="18" charset="2"/>
              </a:rPr>
              <a:t>0</a:t>
            </a:r>
            <a:r>
              <a:rPr lang="pt-BR" altLang="pt-BR" sz="2800" b="1">
                <a:sym typeface="Symbol" panose="05050102010706020507" pitchFamily="18" charset="2"/>
              </a:rPr>
              <a:t> . </a:t>
            </a:r>
            <a:r>
              <a:rPr lang="el-GR" altLang="pt-BR" sz="2800" b="1">
                <a:cs typeface="Arial" panose="020B0604020202020204" pitchFamily="34" charset="0"/>
                <a:sym typeface="Symbol" panose="05050102010706020507" pitchFamily="18" charset="2"/>
              </a:rPr>
              <a:t>α</a:t>
            </a:r>
            <a:r>
              <a:rPr lang="pt-BR" altLang="pt-BR" sz="2800" b="1">
                <a:cs typeface="Arial" panose="020B0604020202020204" pitchFamily="34" charset="0"/>
                <a:sym typeface="Symbol" panose="05050102010706020507" pitchFamily="18" charset="2"/>
              </a:rPr>
              <a:t> . t</a:t>
            </a:r>
          </a:p>
        </p:txBody>
      </p:sp>
      <p:sp>
        <p:nvSpPr>
          <p:cNvPr id="307215" name="Rectangle 15">
            <a:extLst>
              <a:ext uri="{FF2B5EF4-FFF2-40B4-BE49-F238E27FC236}">
                <a16:creationId xmlns:a16="http://schemas.microsoft.com/office/drawing/2014/main" id="{D3218A05-FE42-4AD9-A708-51FF324B2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6989" y="3547524"/>
            <a:ext cx="936625" cy="865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16" name="Rectangle 16">
            <a:extLst>
              <a:ext uri="{FF2B5EF4-FFF2-40B4-BE49-F238E27FC236}">
                <a16:creationId xmlns:a16="http://schemas.microsoft.com/office/drawing/2014/main" id="{6A5DD0E5-9A1F-46DA-B52E-D7352EACF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6488" y="3476085"/>
            <a:ext cx="1223962" cy="1081088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17" name="Rectangle 17">
            <a:extLst>
              <a:ext uri="{FF2B5EF4-FFF2-40B4-BE49-F238E27FC236}">
                <a16:creationId xmlns:a16="http://schemas.microsoft.com/office/drawing/2014/main" id="{A2447C30-37AE-42C2-9444-51CD3912D4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08664" y="3618960"/>
            <a:ext cx="936625" cy="865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18" name="Freeform 18">
            <a:extLst>
              <a:ext uri="{FF2B5EF4-FFF2-40B4-BE49-F238E27FC236}">
                <a16:creationId xmlns:a16="http://schemas.microsoft.com/office/drawing/2014/main" id="{7FC0FC83-6C31-43BB-896B-116278BEBD7F}"/>
              </a:ext>
            </a:extLst>
          </p:cNvPr>
          <p:cNvSpPr>
            <a:spLocks/>
          </p:cNvSpPr>
          <p:nvPr/>
        </p:nvSpPr>
        <p:spPr bwMode="auto">
          <a:xfrm>
            <a:off x="6816726" y="3404648"/>
            <a:ext cx="574675" cy="360362"/>
          </a:xfrm>
          <a:custGeom>
            <a:avLst/>
            <a:gdLst>
              <a:gd name="T0" fmla="*/ 0 w 362"/>
              <a:gd name="T1" fmla="*/ 227 h 227"/>
              <a:gd name="T2" fmla="*/ 136 w 362"/>
              <a:gd name="T3" fmla="*/ 0 h 227"/>
              <a:gd name="T4" fmla="*/ 362 w 362"/>
              <a:gd name="T5" fmla="*/ 0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2" h="227">
                <a:moveTo>
                  <a:pt x="0" y="227"/>
                </a:moveTo>
                <a:lnTo>
                  <a:pt x="136" y="0"/>
                </a:lnTo>
                <a:lnTo>
                  <a:pt x="362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219" name="Text Box 19">
            <a:extLst>
              <a:ext uri="{FF2B5EF4-FFF2-40B4-BE49-F238E27FC236}">
                <a16:creationId xmlns:a16="http://schemas.microsoft.com/office/drawing/2014/main" id="{0C07DFBD-0D62-4725-89FA-7C14D15D0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115723"/>
            <a:ext cx="226857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>
                <a:sym typeface="Symbol" panose="05050102010706020507" pitchFamily="18" charset="2"/>
              </a:rPr>
              <a:t>S = S</a:t>
            </a:r>
            <a:r>
              <a:rPr lang="pt-BR" altLang="pt-BR" sz="2800" b="1" baseline="-25000">
                <a:sym typeface="Symbol" panose="05050102010706020507" pitchFamily="18" charset="2"/>
              </a:rPr>
              <a:t>0</a:t>
            </a:r>
            <a:r>
              <a:rPr lang="pt-BR" altLang="pt-BR" sz="2800" b="1">
                <a:sym typeface="Symbol" panose="05050102010706020507" pitchFamily="18" charset="2"/>
              </a:rPr>
              <a:t> . </a:t>
            </a:r>
            <a:r>
              <a:rPr lang="el-GR" altLang="pt-BR" sz="2800" b="1">
                <a:cs typeface="Arial" panose="020B0604020202020204" pitchFamily="34" charset="0"/>
                <a:sym typeface="Symbol" panose="05050102010706020507" pitchFamily="18" charset="2"/>
              </a:rPr>
              <a:t>β</a:t>
            </a:r>
            <a:r>
              <a:rPr lang="pt-BR" altLang="pt-BR" sz="2800" b="1">
                <a:cs typeface="Arial" panose="020B0604020202020204" pitchFamily="34" charset="0"/>
                <a:sym typeface="Symbol" panose="05050102010706020507" pitchFamily="18" charset="2"/>
              </a:rPr>
              <a:t> . t</a:t>
            </a:r>
          </a:p>
        </p:txBody>
      </p:sp>
      <p:sp>
        <p:nvSpPr>
          <p:cNvPr id="307220" name="AutoShape 20">
            <a:extLst>
              <a:ext uri="{FF2B5EF4-FFF2-40B4-BE49-F238E27FC236}">
                <a16:creationId xmlns:a16="http://schemas.microsoft.com/office/drawing/2014/main" id="{7EE072FA-C26C-4403-92AE-9901919D8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5914" y="5347749"/>
            <a:ext cx="719137" cy="649287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21" name="AutoShape 21">
            <a:extLst>
              <a:ext uri="{FF2B5EF4-FFF2-40B4-BE49-F238E27FC236}">
                <a16:creationId xmlns:a16="http://schemas.microsoft.com/office/drawing/2014/main" id="{132DDE3A-DCD3-444D-AA07-E8377D0251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9876" y="5131849"/>
            <a:ext cx="1008063" cy="936625"/>
          </a:xfrm>
          <a:prstGeom prst="cube">
            <a:avLst>
              <a:gd name="adj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22" name="AutoShape 22">
            <a:extLst>
              <a:ext uri="{FF2B5EF4-FFF2-40B4-BE49-F238E27FC236}">
                <a16:creationId xmlns:a16="http://schemas.microsoft.com/office/drawing/2014/main" id="{61CA51F7-5197-4863-9AD0-B01342090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826" y="5131849"/>
            <a:ext cx="1008063" cy="936625"/>
          </a:xfrm>
          <a:prstGeom prst="cube">
            <a:avLst>
              <a:gd name="adj" fmla="val 25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23" name="AutoShape 23">
            <a:extLst>
              <a:ext uri="{FF2B5EF4-FFF2-40B4-BE49-F238E27FC236}">
                <a16:creationId xmlns:a16="http://schemas.microsoft.com/office/drawing/2014/main" id="{F4C191A2-98E5-410E-B643-EBBC8211C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7938" y="3907885"/>
            <a:ext cx="360362" cy="2159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24" name="AutoShape 24">
            <a:extLst>
              <a:ext uri="{FF2B5EF4-FFF2-40B4-BE49-F238E27FC236}">
                <a16:creationId xmlns:a16="http://schemas.microsoft.com/office/drawing/2014/main" id="{0978B2C8-5D7B-4BC2-A9CC-A0B0ACAA7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0825" y="5420774"/>
            <a:ext cx="719138" cy="649287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25" name="Freeform 25">
            <a:extLst>
              <a:ext uri="{FF2B5EF4-FFF2-40B4-BE49-F238E27FC236}">
                <a16:creationId xmlns:a16="http://schemas.microsoft.com/office/drawing/2014/main" id="{BA7677CC-3391-4A0D-92A7-5D3A171A0D7F}"/>
              </a:ext>
            </a:extLst>
          </p:cNvPr>
          <p:cNvSpPr>
            <a:spLocks/>
          </p:cNvSpPr>
          <p:nvPr/>
        </p:nvSpPr>
        <p:spPr bwMode="auto">
          <a:xfrm>
            <a:off x="7454901" y="5033423"/>
            <a:ext cx="720725" cy="576262"/>
          </a:xfrm>
          <a:custGeom>
            <a:avLst/>
            <a:gdLst>
              <a:gd name="T0" fmla="*/ 0 w 454"/>
              <a:gd name="T1" fmla="*/ 363 h 363"/>
              <a:gd name="T2" fmla="*/ 317 w 454"/>
              <a:gd name="T3" fmla="*/ 0 h 363"/>
              <a:gd name="T4" fmla="*/ 454 w 454"/>
              <a:gd name="T5" fmla="*/ 0 h 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4" h="363">
                <a:moveTo>
                  <a:pt x="0" y="363"/>
                </a:moveTo>
                <a:lnTo>
                  <a:pt x="317" y="0"/>
                </a:lnTo>
                <a:lnTo>
                  <a:pt x="454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226" name="Text Box 26">
            <a:extLst>
              <a:ext uri="{FF2B5EF4-FFF2-40B4-BE49-F238E27FC236}">
                <a16:creationId xmlns:a16="http://schemas.microsoft.com/office/drawing/2014/main" id="{76B78583-6CEB-4831-B9A2-5747EACC8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2600" y="4744498"/>
            <a:ext cx="23038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800" b="1">
                <a:sym typeface="Symbol" panose="05050102010706020507" pitchFamily="18" charset="2"/>
              </a:rPr>
              <a:t>V = V</a:t>
            </a:r>
            <a:r>
              <a:rPr lang="pt-BR" altLang="pt-BR" sz="2800" b="1" baseline="-25000">
                <a:sym typeface="Symbol" panose="05050102010706020507" pitchFamily="18" charset="2"/>
              </a:rPr>
              <a:t>0</a:t>
            </a:r>
            <a:r>
              <a:rPr lang="pt-BR" altLang="pt-BR" sz="2800" b="1">
                <a:sym typeface="Symbol" panose="05050102010706020507" pitchFamily="18" charset="2"/>
              </a:rPr>
              <a:t> . </a:t>
            </a:r>
            <a:r>
              <a:rPr lang="el-GR" altLang="pt-BR" sz="2800" b="1">
                <a:cs typeface="Arial" panose="020B0604020202020204" pitchFamily="34" charset="0"/>
                <a:sym typeface="Symbol" panose="05050102010706020507" pitchFamily="18" charset="2"/>
              </a:rPr>
              <a:t></a:t>
            </a:r>
            <a:r>
              <a:rPr lang="pt-BR" altLang="pt-BR" sz="2800" b="1">
                <a:cs typeface="Arial" panose="020B0604020202020204" pitchFamily="34" charset="0"/>
                <a:sym typeface="Symbol" panose="05050102010706020507" pitchFamily="18" charset="2"/>
              </a:rPr>
              <a:t> . t</a:t>
            </a:r>
          </a:p>
        </p:txBody>
      </p:sp>
      <p:sp>
        <p:nvSpPr>
          <p:cNvPr id="307227" name="AutoShape 27">
            <a:extLst>
              <a:ext uri="{FF2B5EF4-FFF2-40B4-BE49-F238E27FC236}">
                <a16:creationId xmlns:a16="http://schemas.microsoft.com/office/drawing/2014/main" id="{1B91DB96-B7EC-4A47-B35E-468F7CFF0D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2763" y="5565235"/>
            <a:ext cx="431800" cy="2159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228" name="Text Box 28">
            <a:extLst>
              <a:ext uri="{FF2B5EF4-FFF2-40B4-BE49-F238E27FC236}">
                <a16:creationId xmlns:a16="http://schemas.microsoft.com/office/drawing/2014/main" id="{E92F7E1D-0A11-42D7-8B25-6F298F349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68224" y="5019953"/>
            <a:ext cx="119295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3600" dirty="0">
                <a:sym typeface="Symbol" panose="05050102010706020507" pitchFamily="18" charset="2"/>
              </a:rPr>
              <a:t>=2</a:t>
            </a:r>
          </a:p>
          <a:p>
            <a:r>
              <a:rPr lang="pt-BR" altLang="pt-BR" sz="3600" dirty="0">
                <a:sym typeface="Symbol" panose="05050102010706020507" pitchFamily="18" charset="2"/>
              </a:rPr>
              <a:t>=3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7199B764-3619-479C-8D52-C199AE82D712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30" name="Imagem 29">
            <a:extLst>
              <a:ext uri="{FF2B5EF4-FFF2-40B4-BE49-F238E27FC236}">
                <a16:creationId xmlns:a16="http://schemas.microsoft.com/office/drawing/2014/main" id="{886E95B5-31D1-4BA4-8422-D47140C891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227521"/>
            <a:ext cx="1724709" cy="474916"/>
          </a:xfrm>
          <a:prstGeom prst="rect">
            <a:avLst/>
          </a:prstGeom>
        </p:spPr>
      </p:pic>
      <p:sp>
        <p:nvSpPr>
          <p:cNvPr id="31" name="CaixaDeTexto 30">
            <a:extLst>
              <a:ext uri="{FF2B5EF4-FFF2-40B4-BE49-F238E27FC236}">
                <a16:creationId xmlns:a16="http://schemas.microsoft.com/office/drawing/2014/main" id="{DBEC7948-A965-4D08-B5C4-97091CDE895D}"/>
              </a:ext>
            </a:extLst>
          </p:cNvPr>
          <p:cNvSpPr txBox="1"/>
          <p:nvPr/>
        </p:nvSpPr>
        <p:spPr>
          <a:xfrm>
            <a:off x="0" y="6194161"/>
            <a:ext cx="1219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FÍSICA – ESCALAS TERMOMÉTRICAS E DILATAÇÃO</a:t>
            </a:r>
            <a:r>
              <a:rPr lang="pt-BR" dirty="0"/>
              <a:t>		     	</a:t>
            </a:r>
            <a:r>
              <a:rPr lang="pt-BR" sz="3600" b="1" dirty="0">
                <a:latin typeface="Palace Script MT" panose="030303020206070C0B05" pitchFamily="66" charset="0"/>
              </a:rPr>
              <a:t>Professor: Estefânio Franco Maciel</a:t>
            </a:r>
            <a:endParaRPr lang="pt-BR" sz="2800" b="1" dirty="0">
              <a:latin typeface="Palace Script MT" panose="030303020206070C0B05" pitchFamily="66" charset="0"/>
            </a:endParaRPr>
          </a:p>
        </p:txBody>
      </p:sp>
      <p:pic>
        <p:nvPicPr>
          <p:cNvPr id="32" name="Imagem 31">
            <a:extLst>
              <a:ext uri="{FF2B5EF4-FFF2-40B4-BE49-F238E27FC236}">
                <a16:creationId xmlns:a16="http://schemas.microsoft.com/office/drawing/2014/main" id="{994ABAC2-5E5B-4010-8AF2-9B83D8EAD6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0" y="6208513"/>
            <a:ext cx="2347218" cy="646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0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0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0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07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07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4" dur="80"/>
                                        <p:tgtEl>
                                          <p:spTgt spid="3072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5" dur="80"/>
                                        <p:tgtEl>
                                          <p:spTgt spid="3072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80"/>
                                        <p:tgtEl>
                                          <p:spTgt spid="3072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07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07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0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0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7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0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2000" fill="hold"/>
                                        <p:tgtEl>
                                          <p:spTgt spid="3072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3072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30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30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0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2000" fill="hold"/>
                                        <p:tgtEl>
                                          <p:spTgt spid="3072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 fill="hold"/>
                                        <p:tgtEl>
                                          <p:spTgt spid="3072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2000" fill="hold"/>
                                        <p:tgtEl>
                                          <p:spTgt spid="30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2000" fill="hold"/>
                                        <p:tgtEl>
                                          <p:spTgt spid="30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2000"/>
                                        <p:tgtEl>
                                          <p:spTgt spid="30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2000" fill="hold"/>
                                        <p:tgtEl>
                                          <p:spTgt spid="3072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2000" fill="hold"/>
                                        <p:tgtEl>
                                          <p:spTgt spid="3072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2000" fill="hold"/>
                                        <p:tgtEl>
                                          <p:spTgt spid="307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0" fill="hold"/>
                                        <p:tgtEl>
                                          <p:spTgt spid="307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03" grpId="0" animBg="1"/>
      <p:bldP spid="307204" grpId="0"/>
      <p:bldP spid="307205" grpId="0"/>
      <p:bldP spid="307206" grpId="0"/>
      <p:bldP spid="307208" grpId="0"/>
      <p:bldP spid="307210" grpId="0"/>
      <p:bldP spid="307213" grpId="0"/>
      <p:bldP spid="307214" grpId="0"/>
      <p:bldP spid="307219" grpId="0"/>
      <p:bldP spid="307226" grpId="0"/>
      <p:bldP spid="3072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>
            <a:extLst>
              <a:ext uri="{FF2B5EF4-FFF2-40B4-BE49-F238E27FC236}">
                <a16:creationId xmlns:a16="http://schemas.microsoft.com/office/drawing/2014/main" id="{466ADBBD-82C8-4458-B6BB-E29600156D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1156"/>
            <a:ext cx="10515600" cy="1325563"/>
          </a:xfrm>
          <a:solidFill>
            <a:schemeClr val="accent6"/>
          </a:solidFill>
        </p:spPr>
        <p:txBody>
          <a:bodyPr/>
          <a:lstStyle/>
          <a:p>
            <a:pPr algn="ctr"/>
            <a:r>
              <a:rPr lang="pt-BR" altLang="pt-BR" b="1" dirty="0">
                <a:solidFill>
                  <a:srgbClr val="FFFF00"/>
                </a:solidFill>
                <a:latin typeface="Arial Black" panose="020B0A04020102020204" pitchFamily="34" charset="0"/>
              </a:rPr>
              <a:t>DILATAÇÃO DOS LÍQUIDOS</a:t>
            </a:r>
          </a:p>
        </p:txBody>
      </p:sp>
      <p:graphicFrame>
        <p:nvGraphicFramePr>
          <p:cNvPr id="241668" name="Object 4">
            <a:extLst>
              <a:ext uri="{FF2B5EF4-FFF2-40B4-BE49-F238E27FC236}">
                <a16:creationId xmlns:a16="http://schemas.microsoft.com/office/drawing/2014/main" id="{4AB5A02D-87A5-423F-8A87-4A20367FABF2}"/>
              </a:ext>
            </a:extLst>
          </p:cNvPr>
          <p:cNvGraphicFramePr>
            <a:graphicFrameLocks noGrp="1" noChangeAspect="1"/>
          </p:cNvGraphicFramePr>
          <p:nvPr>
            <p:ph sz="half" idx="1"/>
          </p:nvPr>
        </p:nvGraphicFramePr>
        <p:xfrm>
          <a:off x="3503613" y="2349501"/>
          <a:ext cx="4608512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4" imgW="1130040" imgH="241200" progId="Equation.3">
                  <p:embed/>
                </p:oleObj>
              </mc:Choice>
              <mc:Fallback>
                <p:oleObj name="Equation" r:id="rId4" imgW="1130040" imgH="241200" progId="Equation.3">
                  <p:embed/>
                  <p:pic>
                    <p:nvPicPr>
                      <p:cNvPr id="241668" name="Object 4">
                        <a:extLst>
                          <a:ext uri="{FF2B5EF4-FFF2-40B4-BE49-F238E27FC236}">
                            <a16:creationId xmlns:a16="http://schemas.microsoft.com/office/drawing/2014/main" id="{4AB5A02D-87A5-423F-8A87-4A20367FABF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3613" y="2349501"/>
                        <a:ext cx="4608512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1670" name="Object 6">
            <a:extLst>
              <a:ext uri="{FF2B5EF4-FFF2-40B4-BE49-F238E27FC236}">
                <a16:creationId xmlns:a16="http://schemas.microsoft.com/office/drawing/2014/main" id="{5BD98D0F-302D-4E71-B942-03655C09BEDC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3792538" y="4076701"/>
          <a:ext cx="4038600" cy="119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6" imgW="812520" imgH="241200" progId="Equation.3">
                  <p:embed/>
                </p:oleObj>
              </mc:Choice>
              <mc:Fallback>
                <p:oleObj name="Equation" r:id="rId6" imgW="812520" imgH="241200" progId="Equation.3">
                  <p:embed/>
                  <p:pic>
                    <p:nvPicPr>
                      <p:cNvPr id="241670" name="Object 6">
                        <a:extLst>
                          <a:ext uri="{FF2B5EF4-FFF2-40B4-BE49-F238E27FC236}">
                            <a16:creationId xmlns:a16="http://schemas.microsoft.com/office/drawing/2014/main" id="{5BD98D0F-302D-4E71-B942-03655C09BED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2538" y="4076701"/>
                        <a:ext cx="4038600" cy="119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DF577152-3F4F-45AA-A948-BBC3C071EDAB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E81ABC50-1965-4FC2-96DC-20867B3E20E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E08712D9-4E52-4B90-BD04-0B29FD958015}"/>
              </a:ext>
            </a:extLst>
          </p:cNvPr>
          <p:cNvSpPr txBox="1"/>
          <p:nvPr/>
        </p:nvSpPr>
        <p:spPr>
          <a:xfrm>
            <a:off x="0" y="6194161"/>
            <a:ext cx="1219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FÍSICA – ESCALAS TERMOMÉTRICAS E DILATAÇÃO</a:t>
            </a:r>
            <a:r>
              <a:rPr lang="pt-BR" dirty="0"/>
              <a:t>		     	</a:t>
            </a:r>
            <a:r>
              <a:rPr lang="pt-BR" sz="3600" b="1" dirty="0">
                <a:latin typeface="Palace Script MT" panose="030303020206070C0B05" pitchFamily="66" charset="0"/>
              </a:rPr>
              <a:t>Professor: Estefânio Franco Maciel</a:t>
            </a:r>
            <a:endParaRPr lang="pt-BR" sz="2800" b="1" dirty="0">
              <a:latin typeface="Palace Script MT" panose="030303020206070C0B05" pitchFamily="66" charset="0"/>
            </a:endParaRP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73AC2349-0D27-44BA-BB8C-23DD30B1357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0" y="6194446"/>
            <a:ext cx="2347218" cy="646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16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416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416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sultado de imagem para dilatação de líquidos">
            <a:extLst>
              <a:ext uri="{FF2B5EF4-FFF2-40B4-BE49-F238E27FC236}">
                <a16:creationId xmlns:a16="http://schemas.microsoft.com/office/drawing/2014/main" id="{A756DAC1-87AA-4CDA-94BF-1E43678D3D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1514" y="17224"/>
            <a:ext cx="9708971" cy="6202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A3C94E80-4EA6-45A4-9F54-609D5F35A76E}"/>
              </a:ext>
            </a:extLst>
          </p:cNvPr>
          <p:cNvSpPr txBox="1"/>
          <p:nvPr/>
        </p:nvSpPr>
        <p:spPr>
          <a:xfrm>
            <a:off x="0" y="6396335"/>
            <a:ext cx="12192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TOP 10 - DINÂMICO – FÍSICA – MÓDULO 7</a:t>
            </a:r>
            <a:r>
              <a:rPr lang="pt-BR" dirty="0"/>
              <a:t>					</a:t>
            </a:r>
            <a:r>
              <a:rPr lang="pt-BR" sz="2400" dirty="0">
                <a:latin typeface="Palace Script MT" panose="030303020206070C0B05" pitchFamily="66" charset="0"/>
              </a:rPr>
              <a:t>Professor: Estefânio Franco Maciel</a:t>
            </a:r>
            <a:endParaRPr lang="pt-BR" dirty="0">
              <a:latin typeface="Palace Script MT" panose="030303020206070C0B05" pitchFamily="66" charset="0"/>
            </a:endParaRP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4B19E701-9082-4C91-AEC6-6DA7EE3344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646" y="6396336"/>
            <a:ext cx="1724709" cy="474916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009BECFD-82D6-42F7-A376-3A6B43E755D1}"/>
              </a:ext>
            </a:extLst>
          </p:cNvPr>
          <p:cNvSpPr txBox="1"/>
          <p:nvPr/>
        </p:nvSpPr>
        <p:spPr>
          <a:xfrm>
            <a:off x="0" y="6194161"/>
            <a:ext cx="12192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FÍSICA – ESCALAS TERMOMÉTRICAS E DILATAÇÃO</a:t>
            </a:r>
            <a:r>
              <a:rPr lang="pt-BR" dirty="0"/>
              <a:t>		     	</a:t>
            </a:r>
            <a:r>
              <a:rPr lang="pt-BR" sz="3600" b="1" dirty="0">
                <a:latin typeface="Palace Script MT" panose="030303020206070C0B05" pitchFamily="66" charset="0"/>
              </a:rPr>
              <a:t>Professor: Estefânio Franco Maciel</a:t>
            </a:r>
            <a:endParaRPr lang="pt-BR" sz="2800" b="1" dirty="0">
              <a:latin typeface="Palace Script MT" panose="030303020206070C0B05" pitchFamily="66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CD4E98B6-F639-40D3-B054-73479625A2D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5510" y="6194446"/>
            <a:ext cx="2347218" cy="646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9497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1|8.5|8.5|6.5|2.9|1.6|2.3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379</Words>
  <Application>Microsoft Office PowerPoint</Application>
  <PresentationFormat>Widescreen</PresentationFormat>
  <Paragraphs>67</Paragraphs>
  <Slides>7</Slides>
  <Notes>4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Cambria Math</vt:lpstr>
      <vt:lpstr>Palace Script MT</vt:lpstr>
      <vt:lpstr>Tema do Office</vt:lpstr>
      <vt:lpstr>Equation</vt:lpstr>
      <vt:lpstr>Apresentação do PowerPoint</vt:lpstr>
      <vt:lpstr>TEMPERATURA</vt:lpstr>
      <vt:lpstr>ESCALAS TERMOMÉTRICAS</vt:lpstr>
      <vt:lpstr>Apresentação do PowerPoint</vt:lpstr>
      <vt:lpstr>Apresentação do PowerPoint</vt:lpstr>
      <vt:lpstr>DILATAÇÃO DOS LÍQUIDOS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estefânio franco maciel</dc:creator>
  <cp:lastModifiedBy>estefânio franco maciel</cp:lastModifiedBy>
  <cp:revision>2</cp:revision>
  <dcterms:created xsi:type="dcterms:W3CDTF">2020-03-17T21:24:40Z</dcterms:created>
  <dcterms:modified xsi:type="dcterms:W3CDTF">2020-03-17T21:41:06Z</dcterms:modified>
</cp:coreProperties>
</file>