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68" r:id="rId3"/>
    <p:sldId id="269" r:id="rId4"/>
    <p:sldId id="270" r:id="rId5"/>
    <p:sldId id="288" r:id="rId6"/>
    <p:sldId id="289" r:id="rId7"/>
    <p:sldId id="290" r:id="rId8"/>
    <p:sldId id="287" r:id="rId9"/>
    <p:sldId id="28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BF0C7-38D4-4272-B37D-6FAB7BB5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96B450-BDEF-4A7C-A4DD-313EBA7DF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80D3AF-55D5-4551-BCBB-52D35A1E9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8AB46E-E967-4EB4-BADF-2CABD6D1D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C34224-572B-483C-AB73-DF255ACD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64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001042-264E-43EA-85B7-E1958A005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85C7E1F-FCB1-4ECE-A247-BF6FB82CE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FA28DB-049A-4D66-B456-3CB904E68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FCBD79-2BCE-4441-8460-9C9B2654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9382DD-B62C-4071-B7BA-B3D2D294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41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ECBE2-E406-4BC5-AC21-E060253699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D21DCE-C588-4079-95F1-E47477A97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3A909A-12A2-46E8-9515-18E84459A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C9012E-D0ED-4B24-9116-A95A9DD4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D6EEBF-C191-4659-91AA-535278C86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28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72C4AC-8EA7-447B-AE14-0C3E1F8B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DED1D9-BC29-42A0-A4B0-7BBBAD536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4E744A-EF37-43A9-9D4C-68F625389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BF3A5A-A944-4BD5-AAC9-3F322B3F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BD167A-5E26-4D77-9103-4FC032CE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27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15BC5-4DE0-459A-B7A7-7C08120DF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6FF33C-1C28-4956-A650-49BD919B7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BA5662-D8F1-4889-A568-DDBA4640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317403-4D0B-4CBD-BC1E-CB2CD84BF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A544DC-9A26-4F08-BC3F-15EB33724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18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E28E2-F37F-492B-B912-276188E6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808B4A-2550-4236-B3CA-868DC2D00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807265-A66C-44C6-8888-96B9BC0A1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478195-66FF-41C0-818E-8CF361CB3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C91EC9C-8BF0-4150-9FDA-92D4EFB4A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B90D10F-4A29-488A-9925-FBF0343B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12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FB676-F3EC-45A4-B3B3-5D81D6AA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7943CE-8C4C-4D1B-8910-6AF3525AD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EAEF34A-71CA-460C-B0E6-975577828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88C2F3E-597F-46C2-BF23-F18B72703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B881DA1-3102-4335-945A-5499B3D6C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0A7F150-4EBA-46E0-A441-6EC81EF0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7F2F31E-9A4B-49D7-B8EF-873709987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1B27AE0-F789-4117-9963-ABAE6D27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39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9BACD-CF72-44AC-A0B8-49DE7B291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8C1F2A2-907B-4E3C-BCC9-6E6475033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7D2B668-72EA-4F67-A029-585E1464A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B544EE-D44F-4FD5-9DCA-2D093D0A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24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B022971-BD7A-42BB-A7DD-87892F122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F4B4AAC-A108-4BF5-9874-38A104E0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9D52BA-1FC7-4A51-9F4C-6AA12CF9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05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DFC84-1949-4F11-996A-9167E2A5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4A877B-37BB-436D-8B09-36460234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DBD062-3904-4AD2-A431-234077416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D33769F-FA3D-45C7-B204-5ABBC679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159D35-56FC-4001-BA45-4E3318DB6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FF3D3CD-8E3D-46A0-8171-576EEC60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18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C3AC1-B732-4821-9059-78C3B0285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209D1A1-CA60-48EE-92D0-579F7BA040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84B0CF-B82A-4310-B901-35EAD4E90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F90E91-84F6-4F62-AB23-8238C3BF7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280C08-C739-400A-B325-BAAB0343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E45372-2DA1-4399-AC69-7E645F72A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02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5AB01E9-2F28-4A47-A71F-036FE2A6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6CE951-0FFE-46DA-BD3F-282E3056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46E969-AF2C-4594-967A-EDCF23F0F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EC17-E184-4DE3-AFF5-6A3F5605E3D2}" type="datetimeFigureOut">
              <a:rPr lang="pt-BR" smtClean="0"/>
              <a:t>18/03/2020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1F37C9-368F-4B6F-8698-2F5894118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AEEA9D-D120-4AB1-A0BB-A8FB6FA75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024C7-31F2-47EE-A072-BF96B3889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686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id="{E8A3654D-8E6F-4331-8247-AAB9E9D194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47" y="967964"/>
            <a:ext cx="10300505" cy="29718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AEE230A1-23EF-4967-BEBC-7BD17BB93F3A}"/>
              </a:ext>
            </a:extLst>
          </p:cNvPr>
          <p:cNvSpPr/>
          <p:nvPr/>
        </p:nvSpPr>
        <p:spPr>
          <a:xfrm>
            <a:off x="88873" y="3736205"/>
            <a:ext cx="12014251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MOVIMENTO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466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DB726A2D-BD12-4F26-A914-B1E2B8042B5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09664" y="562620"/>
            <a:ext cx="5981959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75000"/>
                  </a:schemeClr>
                </a:solidFill>
              </a:rPr>
              <a:t>FÓRMULAS PARTICULARES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424114" y="2852738"/>
            <a:ext cx="3527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367213" y="1628776"/>
          <a:ext cx="2665412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927000" imgH="419040" progId="Equation.3">
                  <p:embed/>
                </p:oleObj>
              </mc:Choice>
              <mc:Fallback>
                <p:oleObj name="Equation" r:id="rId4" imgW="927000" imgH="419040" progId="Equation.3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1628776"/>
                        <a:ext cx="2665412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B1A17235-8603-452C-B638-7BA3E5FAAEED}"/>
                  </a:ext>
                </a:extLst>
              </p:cNvPr>
              <p:cNvSpPr txBox="1"/>
              <p:nvPr/>
            </p:nvSpPr>
            <p:spPr>
              <a:xfrm>
                <a:off x="3209664" y="3757431"/>
                <a:ext cx="5772671" cy="10594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pt-BR" sz="4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𝑣𝑎𝑟𝑖𝑎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çã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𝑣𝑒𝑙𝑜𝑐𝑖𝑑𝑎𝑑𝑒</m:t>
                        </m:r>
                      </m:num>
                      <m:den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𝑡𝑒𝑚𝑝𝑜</m:t>
                        </m:r>
                      </m:den>
                    </m:f>
                  </m:oMath>
                </a14:m>
                <a:endParaRPr lang="pt-BR" sz="4400" dirty="0"/>
              </a:p>
            </p:txBody>
          </p:sp>
        </mc:Choice>
        <mc:Fallback xmlns="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B1A17235-8603-452C-B638-7BA3E5FAA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664" y="3757431"/>
                <a:ext cx="5772671" cy="1059457"/>
              </a:xfrm>
              <a:prstGeom prst="rect">
                <a:avLst/>
              </a:prstGeom>
              <a:blipFill>
                <a:blip r:embed="rId6"/>
                <a:stretch>
                  <a:fillRect t="-575" b="-109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m 4">
            <a:extLst>
              <a:ext uri="{FF2B5EF4-FFF2-40B4-BE49-F238E27FC236}">
                <a16:creationId xmlns:a16="http://schemas.microsoft.com/office/drawing/2014/main" id="{9D4063BB-E63C-43A8-A529-E520DD1123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57F77AA1-0CE5-4AEA-94A6-98556CB8DF3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00262" y="226219"/>
            <a:ext cx="7991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solidFill>
                  <a:schemeClr val="accent6">
                    <a:lumMod val="75000"/>
                  </a:schemeClr>
                </a:solidFill>
              </a:rPr>
              <a:t>FÓRMULAS GERAIS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8291514" y="1300956"/>
            <a:ext cx="381635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V = velocidade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V</a:t>
            </a:r>
            <a:r>
              <a:rPr lang="pt-BR" sz="3200" b="1" baseline="-25000" dirty="0">
                <a:solidFill>
                  <a:srgbClr val="FF0000"/>
                </a:solidFill>
              </a:rPr>
              <a:t>0</a:t>
            </a:r>
            <a:r>
              <a:rPr lang="pt-BR" sz="3200" b="1" dirty="0">
                <a:solidFill>
                  <a:srgbClr val="FF0000"/>
                </a:solidFill>
              </a:rPr>
              <a:t> = velocidade inicial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a = aceleração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t = tempo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d = distância ou deslocamento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C403CDB-7797-487B-B933-1DF12DA88A14}"/>
              </a:ext>
            </a:extLst>
          </p:cNvPr>
          <p:cNvGrpSpPr/>
          <p:nvPr/>
        </p:nvGrpSpPr>
        <p:grpSpPr>
          <a:xfrm>
            <a:off x="185736" y="1604813"/>
            <a:ext cx="3103863" cy="1619340"/>
            <a:chOff x="185736" y="1604813"/>
            <a:chExt cx="3103863" cy="1619340"/>
          </a:xfrm>
        </p:grpSpPr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723A01E9-E5DB-40BB-9FDD-26D78A76EEB3}"/>
                </a:ext>
              </a:extLst>
            </p:cNvPr>
            <p:cNvSpPr txBox="1"/>
            <p:nvPr/>
          </p:nvSpPr>
          <p:spPr>
            <a:xfrm>
              <a:off x="185736" y="2393156"/>
              <a:ext cx="310386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800" i="1" dirty="0">
                  <a:solidFill>
                    <a:srgbClr val="FF0000"/>
                  </a:solidFill>
                  <a:latin typeface="Calisto MT" panose="02040603050505030304" pitchFamily="18" charset="0"/>
                </a:rPr>
                <a:t>S = S</a:t>
              </a:r>
              <a:r>
                <a:rPr lang="pt-BR" sz="4800" i="1" baseline="-25000" dirty="0">
                  <a:solidFill>
                    <a:srgbClr val="FF0000"/>
                  </a:solidFill>
                  <a:latin typeface="Calisto MT" panose="02040603050505030304" pitchFamily="18" charset="0"/>
                </a:rPr>
                <a:t>0</a:t>
              </a:r>
              <a:r>
                <a:rPr lang="pt-BR" sz="4800" i="1" dirty="0">
                  <a:solidFill>
                    <a:srgbClr val="FF0000"/>
                  </a:solidFill>
                  <a:latin typeface="Calisto MT" panose="02040603050505030304" pitchFamily="18" charset="0"/>
                </a:rPr>
                <a:t> + V.t</a:t>
              </a:r>
            </a:p>
          </p:txBody>
        </p:sp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EC9A514F-75F4-464D-BD85-0702186586D9}"/>
                </a:ext>
              </a:extLst>
            </p:cNvPr>
            <p:cNvSpPr txBox="1"/>
            <p:nvPr/>
          </p:nvSpPr>
          <p:spPr>
            <a:xfrm>
              <a:off x="1074796" y="1604813"/>
              <a:ext cx="11276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600" b="1" dirty="0">
                  <a:solidFill>
                    <a:srgbClr val="FF0000"/>
                  </a:solidFill>
                </a:rPr>
                <a:t>M.U.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0193F79A-016D-4C57-BEDB-4CA388E45459}"/>
              </a:ext>
            </a:extLst>
          </p:cNvPr>
          <p:cNvGrpSpPr/>
          <p:nvPr/>
        </p:nvGrpSpPr>
        <p:grpSpPr>
          <a:xfrm>
            <a:off x="3612357" y="1025009"/>
            <a:ext cx="4484687" cy="4757460"/>
            <a:chOff x="3612357" y="1025009"/>
            <a:chExt cx="4484687" cy="4757460"/>
          </a:xfrm>
        </p:grpSpPr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3612357" y="1631156"/>
              <a:ext cx="2986882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4400" b="1" dirty="0"/>
                <a:t>V = V</a:t>
              </a:r>
              <a:r>
                <a:rPr lang="pt-BR" sz="4400" b="1" baseline="-25000" dirty="0"/>
                <a:t>0 </a:t>
              </a:r>
              <a:r>
                <a:rPr lang="pt-BR" sz="4400" b="1" dirty="0"/>
                <a:t>+ a.t</a:t>
              </a:r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3612357" y="3018631"/>
              <a:ext cx="4484687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4400" b="1" dirty="0"/>
                <a:t>V</a:t>
              </a:r>
              <a:r>
                <a:rPr lang="pt-BR" sz="4400" b="1" baseline="30000" dirty="0"/>
                <a:t>2</a:t>
              </a:r>
              <a:r>
                <a:rPr lang="pt-BR" sz="4400" b="1" dirty="0"/>
                <a:t> = V</a:t>
              </a:r>
              <a:r>
                <a:rPr lang="pt-BR" sz="4400" b="1" baseline="-25000" dirty="0"/>
                <a:t>0</a:t>
              </a:r>
              <a:r>
                <a:rPr lang="pt-BR" sz="4400" b="1" baseline="30000" dirty="0"/>
                <a:t>2</a:t>
              </a:r>
              <a:r>
                <a:rPr lang="pt-BR" sz="4400" b="1" dirty="0"/>
                <a:t> + 2.a.d</a:t>
              </a:r>
            </a:p>
          </p:txBody>
        </p:sp>
        <p:graphicFrame>
          <p:nvGraphicFramePr>
            <p:cNvPr id="4104" name="Object 8"/>
            <p:cNvGraphicFramePr>
              <a:graphicFrameLocks noChangeAspect="1"/>
            </p:cNvGraphicFramePr>
            <p:nvPr/>
          </p:nvGraphicFramePr>
          <p:xfrm>
            <a:off x="3612357" y="4223544"/>
            <a:ext cx="4249738" cy="155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Equation" r:id="rId4" imgW="1143000" imgH="419040" progId="Equation.3">
                    <p:embed/>
                  </p:oleObj>
                </mc:Choice>
                <mc:Fallback>
                  <p:oleObj name="Equation" r:id="rId4" imgW="1143000" imgH="419040" progId="Equation.3">
                    <p:embed/>
                    <p:pic>
                      <p:nvPicPr>
                        <p:cNvPr id="410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2357" y="4223544"/>
                          <a:ext cx="4249738" cy="1558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2E424FEA-2002-4850-B35B-F424D3969E4E}"/>
                </a:ext>
              </a:extLst>
            </p:cNvPr>
            <p:cNvSpPr/>
            <p:nvPr/>
          </p:nvSpPr>
          <p:spPr>
            <a:xfrm>
              <a:off x="4778529" y="1025009"/>
              <a:ext cx="136967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600" b="1" dirty="0"/>
                <a:t>M.U.V</a:t>
              </a:r>
            </a:p>
          </p:txBody>
        </p:sp>
      </p:grpSp>
      <p:pic>
        <p:nvPicPr>
          <p:cNvPr id="15" name="Imagem 14">
            <a:extLst>
              <a:ext uri="{FF2B5EF4-FFF2-40B4-BE49-F238E27FC236}">
                <a16:creationId xmlns:a16="http://schemas.microsoft.com/office/drawing/2014/main" id="{4F5EFAC6-F987-4646-9CFD-F0CB0E0773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5D837A5-CF21-4596-BB84-A0ABC45BF8C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21643" y="982128"/>
            <a:ext cx="8748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</a:rPr>
              <a:t>NÃO SE ESQUEÇA !!!!!!!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17500" y="2347913"/>
            <a:ext cx="11557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Velocidade é a distância percorrida em um intervalo de tempo.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Aceleração é a variação de velocidade em um intervalo de tempo.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Velocidade positiva indica o movimento a favor da trajetória (progressivo) e negativa contrário à trajetória (retrógrado)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Movimento acelerado aumenta o módulo da velocidade e o retardado diminui o módulo da velocidade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7D2494B-1D6B-40BA-AC92-75C21B765D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A58F5923-C085-4D60-8A90-D3DADDFF100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30893" y="333375"/>
            <a:ext cx="7704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</a:rPr>
              <a:t>COMO INTERPRETAR UM GRÁFICO?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5100" y="1295400"/>
            <a:ext cx="11658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Primeiramente identifique as unidades.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Em seguida, lembre-se que todos os pontos relacionam dois valores, um em cada eixo.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575050" y="2811463"/>
            <a:ext cx="5081588" cy="2951162"/>
            <a:chOff x="1292" y="2251"/>
            <a:chExt cx="3201" cy="1859"/>
          </a:xfrm>
        </p:grpSpPr>
        <p:sp>
          <p:nvSpPr>
            <p:cNvPr id="6150" name="Line 6"/>
            <p:cNvSpPr>
              <a:spLocks noChangeShapeType="1"/>
            </p:cNvSpPr>
            <p:nvPr/>
          </p:nvSpPr>
          <p:spPr bwMode="auto">
            <a:xfrm flipV="1">
              <a:off x="1565" y="247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>
              <a:off x="1429" y="3974"/>
              <a:ext cx="25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1562" y="2806"/>
              <a:ext cx="2342" cy="893"/>
            </a:xfrm>
            <a:custGeom>
              <a:avLst/>
              <a:gdLst/>
              <a:ahLst/>
              <a:cxnLst>
                <a:cxn ang="0">
                  <a:pos x="0" y="740"/>
                </a:cxn>
                <a:cxn ang="0">
                  <a:pos x="192" y="202"/>
                </a:cxn>
                <a:cxn ang="0">
                  <a:pos x="614" y="125"/>
                </a:cxn>
                <a:cxn ang="0">
                  <a:pos x="729" y="202"/>
                </a:cxn>
                <a:cxn ang="0">
                  <a:pos x="806" y="279"/>
                </a:cxn>
                <a:cxn ang="0">
                  <a:pos x="844" y="317"/>
                </a:cxn>
                <a:cxn ang="0">
                  <a:pos x="883" y="432"/>
                </a:cxn>
                <a:cxn ang="0">
                  <a:pos x="921" y="471"/>
                </a:cxn>
                <a:cxn ang="0">
                  <a:pos x="1036" y="740"/>
                </a:cxn>
                <a:cxn ang="0">
                  <a:pos x="1152" y="855"/>
                </a:cxn>
                <a:cxn ang="0">
                  <a:pos x="1190" y="893"/>
                </a:cxn>
                <a:cxn ang="0">
                  <a:pos x="1689" y="855"/>
                </a:cxn>
                <a:cxn ang="0">
                  <a:pos x="1881" y="740"/>
                </a:cxn>
                <a:cxn ang="0">
                  <a:pos x="1920" y="701"/>
                </a:cxn>
                <a:cxn ang="0">
                  <a:pos x="1958" y="624"/>
                </a:cxn>
                <a:cxn ang="0">
                  <a:pos x="1996" y="586"/>
                </a:cxn>
                <a:cxn ang="0">
                  <a:pos x="2073" y="432"/>
                </a:cxn>
                <a:cxn ang="0">
                  <a:pos x="2150" y="356"/>
                </a:cxn>
                <a:cxn ang="0">
                  <a:pos x="2188" y="279"/>
                </a:cxn>
                <a:cxn ang="0">
                  <a:pos x="2227" y="240"/>
                </a:cxn>
                <a:cxn ang="0">
                  <a:pos x="2265" y="164"/>
                </a:cxn>
                <a:cxn ang="0">
                  <a:pos x="2342" y="87"/>
                </a:cxn>
              </a:cxnLst>
              <a:rect l="0" t="0" r="r" b="b"/>
              <a:pathLst>
                <a:path w="2342" h="893">
                  <a:moveTo>
                    <a:pt x="0" y="740"/>
                  </a:moveTo>
                  <a:cubicBezTo>
                    <a:pt x="35" y="565"/>
                    <a:pt x="56" y="334"/>
                    <a:pt x="192" y="202"/>
                  </a:cubicBezTo>
                  <a:cubicBezTo>
                    <a:pt x="292" y="0"/>
                    <a:pt x="297" y="90"/>
                    <a:pt x="614" y="125"/>
                  </a:cubicBezTo>
                  <a:cubicBezTo>
                    <a:pt x="726" y="239"/>
                    <a:pt x="551" y="69"/>
                    <a:pt x="729" y="202"/>
                  </a:cubicBezTo>
                  <a:cubicBezTo>
                    <a:pt x="758" y="224"/>
                    <a:pt x="780" y="253"/>
                    <a:pt x="806" y="279"/>
                  </a:cubicBezTo>
                  <a:cubicBezTo>
                    <a:pt x="819" y="292"/>
                    <a:pt x="844" y="317"/>
                    <a:pt x="844" y="317"/>
                  </a:cubicBezTo>
                  <a:cubicBezTo>
                    <a:pt x="857" y="355"/>
                    <a:pt x="865" y="396"/>
                    <a:pt x="883" y="432"/>
                  </a:cubicBezTo>
                  <a:cubicBezTo>
                    <a:pt x="891" y="448"/>
                    <a:pt x="913" y="455"/>
                    <a:pt x="921" y="471"/>
                  </a:cubicBezTo>
                  <a:cubicBezTo>
                    <a:pt x="964" y="557"/>
                    <a:pt x="962" y="667"/>
                    <a:pt x="1036" y="740"/>
                  </a:cubicBezTo>
                  <a:cubicBezTo>
                    <a:pt x="1126" y="829"/>
                    <a:pt x="1087" y="790"/>
                    <a:pt x="1152" y="855"/>
                  </a:cubicBezTo>
                  <a:cubicBezTo>
                    <a:pt x="1165" y="868"/>
                    <a:pt x="1190" y="893"/>
                    <a:pt x="1190" y="893"/>
                  </a:cubicBezTo>
                  <a:cubicBezTo>
                    <a:pt x="1356" y="880"/>
                    <a:pt x="1523" y="876"/>
                    <a:pt x="1689" y="855"/>
                  </a:cubicBezTo>
                  <a:cubicBezTo>
                    <a:pt x="1801" y="841"/>
                    <a:pt x="1809" y="812"/>
                    <a:pt x="1881" y="740"/>
                  </a:cubicBezTo>
                  <a:cubicBezTo>
                    <a:pt x="1894" y="727"/>
                    <a:pt x="1920" y="701"/>
                    <a:pt x="1920" y="701"/>
                  </a:cubicBezTo>
                  <a:cubicBezTo>
                    <a:pt x="1933" y="675"/>
                    <a:pt x="1942" y="648"/>
                    <a:pt x="1958" y="624"/>
                  </a:cubicBezTo>
                  <a:cubicBezTo>
                    <a:pt x="1968" y="609"/>
                    <a:pt x="1987" y="601"/>
                    <a:pt x="1996" y="586"/>
                  </a:cubicBezTo>
                  <a:cubicBezTo>
                    <a:pt x="2025" y="537"/>
                    <a:pt x="2032" y="472"/>
                    <a:pt x="2073" y="432"/>
                  </a:cubicBezTo>
                  <a:cubicBezTo>
                    <a:pt x="2099" y="407"/>
                    <a:pt x="2150" y="356"/>
                    <a:pt x="2150" y="356"/>
                  </a:cubicBezTo>
                  <a:cubicBezTo>
                    <a:pt x="2163" y="330"/>
                    <a:pt x="2172" y="303"/>
                    <a:pt x="2188" y="279"/>
                  </a:cubicBezTo>
                  <a:cubicBezTo>
                    <a:pt x="2198" y="264"/>
                    <a:pt x="2217" y="255"/>
                    <a:pt x="2227" y="240"/>
                  </a:cubicBezTo>
                  <a:cubicBezTo>
                    <a:pt x="2243" y="216"/>
                    <a:pt x="2248" y="187"/>
                    <a:pt x="2265" y="164"/>
                  </a:cubicBezTo>
                  <a:cubicBezTo>
                    <a:pt x="2287" y="135"/>
                    <a:pt x="2342" y="87"/>
                    <a:pt x="2342" y="87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1292" y="225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/>
                <a:t>yyyyy</a:t>
              </a:r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4001" y="3834"/>
              <a:ext cx="4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xxxxxx</a:t>
              </a:r>
            </a:p>
          </p:txBody>
        </p:sp>
      </p:grpSp>
      <p:sp>
        <p:nvSpPr>
          <p:cNvPr id="6156" name="Freeform 12"/>
          <p:cNvSpPr>
            <a:spLocks/>
          </p:cNvSpPr>
          <p:nvPr/>
        </p:nvSpPr>
        <p:spPr bwMode="auto">
          <a:xfrm>
            <a:off x="4059239" y="4106864"/>
            <a:ext cx="1179513" cy="143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7" y="0"/>
              </a:cxn>
              <a:cxn ang="0">
                <a:pos x="817" y="907"/>
              </a:cxn>
            </a:cxnLst>
            <a:rect l="0" t="0" r="r" b="b"/>
            <a:pathLst>
              <a:path w="817" h="907">
                <a:moveTo>
                  <a:pt x="0" y="0"/>
                </a:moveTo>
                <a:lnTo>
                  <a:pt x="817" y="0"/>
                </a:lnTo>
                <a:lnTo>
                  <a:pt x="817" y="907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5208588" y="4025901"/>
            <a:ext cx="144462" cy="142875"/>
          </a:xfrm>
          <a:prstGeom prst="ellipse">
            <a:avLst/>
          </a:prstGeom>
          <a:solidFill>
            <a:srgbClr val="FF5050"/>
          </a:solidFill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059239" y="5546725"/>
            <a:ext cx="21237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/>
              <a:t>Esse é o valor de x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24001" y="3890963"/>
            <a:ext cx="21269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 dirty="0"/>
              <a:t>Esse é o valor de y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6" grpId="0" animBg="1"/>
      <p:bldP spid="6157" grpId="0" animBg="1"/>
      <p:bldP spid="6158" grpId="0"/>
      <p:bldP spid="61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43931" y="142876"/>
            <a:ext cx="7561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solidFill>
                  <a:schemeClr val="accent6">
                    <a:lumMod val="75000"/>
                  </a:schemeClr>
                </a:solidFill>
              </a:rPr>
              <a:t>Tipos de gráfico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470668" y="794603"/>
            <a:ext cx="1250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4800" b="1" dirty="0">
                <a:solidFill>
                  <a:schemeClr val="accent6">
                    <a:lumMod val="75000"/>
                  </a:schemeClr>
                </a:solidFill>
              </a:rPr>
              <a:t>S x 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640014" y="4292600"/>
            <a:ext cx="453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421064" y="1412876"/>
            <a:ext cx="1584325" cy="2879725"/>
            <a:chOff x="4014" y="2160"/>
            <a:chExt cx="998" cy="1814"/>
          </a:xfrm>
        </p:grpSpPr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4014" y="2251"/>
              <a:ext cx="953" cy="17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4014" y="2160"/>
              <a:ext cx="998" cy="95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352675" y="4230688"/>
            <a:ext cx="1943100" cy="2952750"/>
            <a:chOff x="522" y="2704"/>
            <a:chExt cx="1224" cy="1860"/>
          </a:xfrm>
        </p:grpSpPr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 flipV="1">
              <a:off x="748" y="2750"/>
              <a:ext cx="953" cy="17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 flipV="1">
              <a:off x="748" y="3611"/>
              <a:ext cx="998" cy="95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522" y="2704"/>
              <a:ext cx="680" cy="117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3432176" y="1484313"/>
            <a:ext cx="5832475" cy="4464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32175" y="2420938"/>
            <a:ext cx="2592388" cy="40322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3432175" y="1700214"/>
            <a:ext cx="0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124200" y="1216026"/>
            <a:ext cx="1135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posição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104064" y="40767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tempo</a:t>
            </a:r>
          </a:p>
        </p:txBody>
      </p:sp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7355681" y="4592788"/>
          <a:ext cx="4249738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143000" imgH="419040" progId="Equation.3">
                  <p:embed/>
                </p:oleObj>
              </mc:Choice>
              <mc:Fallback>
                <p:oleObj name="Equation" r:id="rId4" imgW="1143000" imgH="419040" progId="Equation.3">
                  <p:embed/>
                  <p:pic>
                    <p:nvPicPr>
                      <p:cNvPr id="71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5681" y="4592788"/>
                        <a:ext cx="4249738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ixaDeTexto 19">
            <a:extLst>
              <a:ext uri="{FF2B5EF4-FFF2-40B4-BE49-F238E27FC236}">
                <a16:creationId xmlns:a16="http://schemas.microsoft.com/office/drawing/2014/main" id="{E825F181-B09D-410C-B18F-BC44B142DA62}"/>
              </a:ext>
            </a:extLst>
          </p:cNvPr>
          <p:cNvSpPr txBox="1"/>
          <p:nvPr/>
        </p:nvSpPr>
        <p:spPr>
          <a:xfrm>
            <a:off x="8720136" y="2598003"/>
            <a:ext cx="3103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i="1" dirty="0">
                <a:solidFill>
                  <a:srgbClr val="FF0000"/>
                </a:solidFill>
                <a:latin typeface="Calisto MT" panose="02040603050505030304" pitchFamily="18" charset="0"/>
              </a:rPr>
              <a:t>S = S</a:t>
            </a:r>
            <a:r>
              <a:rPr lang="pt-BR" sz="4800" i="1" baseline="-25000" dirty="0">
                <a:solidFill>
                  <a:srgbClr val="FF0000"/>
                </a:solidFill>
                <a:latin typeface="Calisto MT" panose="02040603050505030304" pitchFamily="18" charset="0"/>
              </a:rPr>
              <a:t>0</a:t>
            </a:r>
            <a:r>
              <a:rPr lang="pt-BR" sz="4800" i="1" dirty="0">
                <a:solidFill>
                  <a:srgbClr val="FF0000"/>
                </a:solidFill>
                <a:latin typeface="Calisto MT" panose="02040603050505030304" pitchFamily="18" charset="0"/>
              </a:rPr>
              <a:t> + V.t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749E07A-3E7B-4CED-B310-CD83D981264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302CD9D7-A8A5-4140-887E-23086E42F3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8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43931" y="90485"/>
            <a:ext cx="7561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solidFill>
                  <a:schemeClr val="accent6">
                    <a:lumMod val="75000"/>
                  </a:schemeClr>
                </a:solidFill>
              </a:rPr>
              <a:t>Tipos de gráfico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58541" y="919223"/>
            <a:ext cx="11320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4000" b="1" dirty="0">
                <a:solidFill>
                  <a:schemeClr val="accent6">
                    <a:lumMod val="75000"/>
                  </a:schemeClr>
                </a:solidFill>
              </a:rPr>
              <a:t>V x t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640014" y="4292600"/>
            <a:ext cx="453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432176" y="1484313"/>
            <a:ext cx="5832475" cy="44640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3432175" y="2420938"/>
            <a:ext cx="2592388" cy="40322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3432175" y="1700214"/>
            <a:ext cx="0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124200" y="1216026"/>
            <a:ext cx="153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velocidade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104064" y="40767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tempo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432176" y="2060575"/>
            <a:ext cx="4608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913818" y="2667000"/>
            <a:ext cx="378618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4400" dirty="0"/>
              <a:t>V = V</a:t>
            </a:r>
            <a:r>
              <a:rPr lang="pt-BR" sz="4400" baseline="-25000" dirty="0"/>
              <a:t>0 </a:t>
            </a:r>
            <a:r>
              <a:rPr lang="pt-BR" sz="4400" dirty="0"/>
              <a:t>+ a.t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30555E6-11E6-4138-8332-92C37C0C2A2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2BED37C3-31EC-4A59-8B8A-45A63614F5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 animBg="1"/>
      <p:bldP spid="8207" grpId="0" animBg="1"/>
      <p:bldP spid="8211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GRÁFICO MU">
            <a:extLst>
              <a:ext uri="{FF2B5EF4-FFF2-40B4-BE49-F238E27FC236}">
                <a16:creationId xmlns:a16="http://schemas.microsoft.com/office/drawing/2014/main" id="{CA1D270F-CCFC-4703-AC69-DDD6A02E0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57" y="816429"/>
            <a:ext cx="9535886" cy="604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404B4FFE-E018-4E09-BA5A-49398FF49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893" y="333375"/>
            <a:ext cx="7704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</a:rPr>
              <a:t>MOVIMENTO UNIFORME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5BD0CAB-B38D-4364-B86B-BCC70C0D79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203E74A-3E3A-4A4F-9154-D85476F531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71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GRÁFICO MUV">
            <a:extLst>
              <a:ext uri="{FF2B5EF4-FFF2-40B4-BE49-F238E27FC236}">
                <a16:creationId xmlns:a16="http://schemas.microsoft.com/office/drawing/2014/main" id="{0DB191D3-E072-4419-BE09-86F988A50E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6" t="23280" r="7619" b="13863"/>
          <a:stretch/>
        </p:blipFill>
        <p:spPr bwMode="auto">
          <a:xfrm>
            <a:off x="964956" y="435836"/>
            <a:ext cx="10262087" cy="599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F3F0392B-CF06-4C37-B7C9-6DD0E5555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893" y="-74589"/>
            <a:ext cx="7704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</a:rPr>
              <a:t>MOVIMENTO UNIFORMMENTE VARIADO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0106177-BD89-4A27-8457-41550050EF0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 FÍSICA – MOVIMENTO</a:t>
            </a:r>
            <a:r>
              <a:rPr lang="pt-BR" dirty="0"/>
              <a:t>      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E1986D6-D97B-441D-B767-BFEBE622AB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752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5|2.7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|28.1|9.9|19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4.2|16.7|1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5.7|30.6|11|9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3|11.4|28.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277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Calisto MT</vt:lpstr>
      <vt:lpstr>Cambria Math</vt:lpstr>
      <vt:lpstr>Palace Script MT</vt:lpstr>
      <vt:lpstr>Tema do Office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1</cp:revision>
  <dcterms:created xsi:type="dcterms:W3CDTF">2020-03-18T16:36:59Z</dcterms:created>
  <dcterms:modified xsi:type="dcterms:W3CDTF">2020-03-18T16:40:10Z</dcterms:modified>
</cp:coreProperties>
</file>