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272" r:id="rId3"/>
    <p:sldId id="276" r:id="rId4"/>
    <p:sldId id="280" r:id="rId5"/>
    <p:sldId id="282" r:id="rId6"/>
    <p:sldId id="283" r:id="rId7"/>
    <p:sldId id="273" r:id="rId8"/>
    <p:sldId id="274" r:id="rId9"/>
    <p:sldId id="275" r:id="rId10"/>
    <p:sldId id="284" r:id="rId11"/>
    <p:sldId id="277" r:id="rId12"/>
    <p:sldId id="285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90C16-8266-44EB-97C5-736A24317C86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2226B-9F9C-4730-953D-ABA2251A9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43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E3117-CC50-4939-AE64-84EA6B4B3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08A6C7-8D2E-4023-9126-5DF7DE28D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319A2F-8F33-4332-B3EF-C581486E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E6F746-A1BB-485F-B333-CD08FCAC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10A242-2F47-4227-BD70-F6B64CB3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61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2B349-C750-4DCB-829C-DF18DA2D0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BCDCDD1-AAB3-4446-BBAA-39CE27CA2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18BE0C-A6A5-4CAA-A3BF-8CAF97CF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9129D6-6418-4A78-9EC1-3EA93E97C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F436D6-06D6-4AC4-93E9-BB6ECD3F5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08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C09AE1-4CF1-4A37-B44E-E356A604B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8FE839D-DA61-4249-9A88-BCCEC8D81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FD9922-E99F-4414-9F00-20CA221F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63EA31-CFA3-47FA-9BD1-DA8214E2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CB6D73-1B1D-48E1-9B43-A52D4D3A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22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6D6E72-17FE-43A4-A8E9-EFF040E53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E05F82-4142-4CAC-A984-0404DC788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462C24-8B64-4688-9948-AF796D93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CB7E8A-79F7-4E5B-AFD2-945E4EB0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FF6CE3-62A1-4C45-88D1-6E11AE6D3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74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4E504-81B3-4E3D-BF40-932AD6FEA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D5B348-A195-411A-B10D-BF94AFE43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461217-2423-4953-99BC-8ACA80D5D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FB8D2B-0898-45DC-8412-D5647EDF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A7C49B-5464-4972-91B9-0AC908CD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24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A6E5A-A2E5-474A-A265-BE6CBCCA9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7E434E-20AF-4C29-B912-43F329B51A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5813E6-3496-41DD-8D66-8E491269D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6228D-AA0B-401C-BE07-7EF6EFC4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0AD8BD-69FD-4BE2-9DD0-CEC2F7B1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55B77F1-751E-4D01-96ED-64BFF7918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54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143EDF-62B8-426D-B05F-C404090A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DE2497-1748-4901-BB51-5E7D85EF8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6F1FB8C-DB91-4A91-9730-DEF27ABDE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58B0218-63A7-4A07-8F17-93E7788D2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54D38FA-2C9E-4218-B5A4-15001B244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6719937-AED7-48D3-988F-D9231F8CE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CFF55C3-E9F7-4216-A2D5-686E24CC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A916E4-7D25-4CD6-BCAA-53DBC2C0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80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78E12-0202-442F-8ACE-FE9A1E3B5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B932D16-1B07-4122-85A7-6E756DC19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D208E85-DC4B-4D4E-9DA7-62216CF8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FDB3770-3DA4-483E-BC1F-E4777627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21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F45F134-BB72-44B1-A907-08CC1C02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9029B7D-FF03-43DB-A763-94D8F370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9C5CCEC-881E-496E-A5BD-F6241BE77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16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7D442D-3253-42F6-9FD9-375BB90FA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6F796B-1620-4704-A6E0-EDA9BF85C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A57261D-1200-4B52-B18F-38EFE9423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064B97-A53C-4B35-9DD6-0AE055E66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92377F-A231-43DF-8592-C2D7A12B8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9A3FF6-28E1-41A6-A7ED-D02BC129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88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53B0C-3006-4546-9F5B-0D6206141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C14E5F7-2AC6-4FD9-A3B1-BE5EA0009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77F1BAE-18BA-4A58-9E16-F56DA95B2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E79BF3-F487-4A82-9228-9234D7B95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AA0A1B-D2E5-4556-8D5F-A14CAD0A6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C6CC3DA-C62D-43F7-9280-EA1246E5B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760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F74BA80-CA89-4114-9D37-C89C3317A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9C6038-D164-4035-87B5-F241D5875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EA7C76-A8A3-41B5-9A7E-EDE9E49F4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C24D3-6E18-4F57-90F3-6C0A9550CCD4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F85DEA-CD8D-4C74-993C-6F6005E57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6962D5-96DB-4BC9-BF1C-EBA8BA793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4C21B-F265-47B1-BE33-D93E47CE2A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267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/>
              <a:t> FÍSICA – VETORES</a:t>
            </a:r>
            <a:r>
              <a:rPr lang="pt-BR"/>
              <a:t>	      </a:t>
            </a:r>
            <a:r>
              <a:rPr lang="pt-BR" sz="240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id="{E8A3654D-8E6F-4331-8247-AAB9E9D194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47" y="967964"/>
            <a:ext cx="10300505" cy="29718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AEE230A1-23EF-4967-BEBC-7BD17BB93F3A}"/>
              </a:ext>
            </a:extLst>
          </p:cNvPr>
          <p:cNvSpPr/>
          <p:nvPr/>
        </p:nvSpPr>
        <p:spPr>
          <a:xfrm>
            <a:off x="1234989" y="3590695"/>
            <a:ext cx="9722020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99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VETORES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</a:t>
            </a:r>
            <a:r>
              <a:rPr lang="pt-BR" sz="2800" b="1" dirty="0">
                <a:latin typeface="Palace Script MT" panose="030303020206070C0B05" pitchFamily="66" charset="0"/>
              </a:rPr>
              <a:t>Professor: Estefânio Franco Maciel</a:t>
            </a:r>
            <a:endParaRPr lang="pt-BR" b="1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8AF85C0C-9389-439E-B13E-1EC6A2B50D34}"/>
              </a:ext>
            </a:extLst>
          </p:cNvPr>
          <p:cNvGrpSpPr>
            <a:grpSpLocks/>
          </p:cNvGrpSpPr>
          <p:nvPr/>
        </p:nvGrpSpPr>
        <p:grpSpPr bwMode="auto">
          <a:xfrm>
            <a:off x="403001" y="2495549"/>
            <a:ext cx="458788" cy="1512887"/>
            <a:chOff x="2074" y="2035"/>
            <a:chExt cx="289" cy="95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7A4C6A-EA33-406B-AE6B-02539BC18D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31B573E-F61F-4E06-A166-16F139A90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9" name="Line 7">
                <a:extLst>
                  <a:ext uri="{FF2B5EF4-FFF2-40B4-BE49-F238E27FC236}">
                    <a16:creationId xmlns:a16="http://schemas.microsoft.com/office/drawing/2014/main" id="{FB7F7A41-FD77-4771-9613-9E1B9C4AFC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7ADCA6A1-EB32-45C7-A82D-C64309A87C4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522933-9F32-4644-96E4-7813E5E13DA3}"/>
              </a:ext>
            </a:extLst>
          </p:cNvPr>
          <p:cNvGrpSpPr>
            <a:grpSpLocks/>
          </p:cNvGrpSpPr>
          <p:nvPr/>
        </p:nvGrpSpPr>
        <p:grpSpPr bwMode="auto">
          <a:xfrm rot="1201325">
            <a:off x="7695375" y="3225076"/>
            <a:ext cx="2232025" cy="400050"/>
            <a:chOff x="385" y="1538"/>
            <a:chExt cx="1406" cy="252"/>
          </a:xfrm>
        </p:grpSpPr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4F0DC805-18BA-4BEF-814B-32F0E0542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2961A2C8-E56C-49E4-A899-69B419589E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" y="1538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 dirty="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95945EA7-B642-4A84-B3BC-66659BB611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 dirty="0"/>
            </a:p>
          </p:txBody>
        </p:sp>
      </p:grpSp>
      <p:sp>
        <p:nvSpPr>
          <p:cNvPr id="39" name="Text Box 2">
            <a:extLst>
              <a:ext uri="{FF2B5EF4-FFF2-40B4-BE49-F238E27FC236}">
                <a16:creationId xmlns:a16="http://schemas.microsoft.com/office/drawing/2014/main" id="{DC8F6D34-F2C0-4B8A-BED3-C93169600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63" y="-100013"/>
            <a:ext cx="807304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SINAL DE MENOS (-) </a:t>
            </a:r>
          </a:p>
          <a:p>
            <a:pPr algn="ctr"/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PARA UM VETOR</a:t>
            </a:r>
          </a:p>
        </p:txBody>
      </p:sp>
      <p:grpSp>
        <p:nvGrpSpPr>
          <p:cNvPr id="40" name="Group 4">
            <a:extLst>
              <a:ext uri="{FF2B5EF4-FFF2-40B4-BE49-F238E27FC236}">
                <a16:creationId xmlns:a16="http://schemas.microsoft.com/office/drawing/2014/main" id="{94129D46-0074-4837-B6E8-04F13895BE07}"/>
              </a:ext>
            </a:extLst>
          </p:cNvPr>
          <p:cNvGrpSpPr>
            <a:grpSpLocks/>
          </p:cNvGrpSpPr>
          <p:nvPr/>
        </p:nvGrpSpPr>
        <p:grpSpPr bwMode="auto">
          <a:xfrm>
            <a:off x="3646289" y="2919412"/>
            <a:ext cx="458788" cy="1512887"/>
            <a:chOff x="2074" y="2035"/>
            <a:chExt cx="289" cy="953"/>
          </a:xfrm>
        </p:grpSpPr>
        <p:grpSp>
          <p:nvGrpSpPr>
            <p:cNvPr id="41" name="Group 5">
              <a:extLst>
                <a:ext uri="{FF2B5EF4-FFF2-40B4-BE49-F238E27FC236}">
                  <a16:creationId xmlns:a16="http://schemas.microsoft.com/office/drawing/2014/main" id="{71949576-F90C-4049-80FC-238308BBC5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60" cy="252"/>
              <a:chOff x="1869" y="2429"/>
              <a:chExt cx="260" cy="252"/>
            </a:xfrm>
          </p:grpSpPr>
          <p:sp>
            <p:nvSpPr>
              <p:cNvPr id="43" name="Text Box 6">
                <a:extLst>
                  <a:ext uri="{FF2B5EF4-FFF2-40B4-BE49-F238E27FC236}">
                    <a16:creationId xmlns:a16="http://schemas.microsoft.com/office/drawing/2014/main" id="{6C64579A-A8C3-4175-8910-AFA0CA5711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6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 dirty="0"/>
                  <a:t>-A</a:t>
                </a:r>
              </a:p>
            </p:txBody>
          </p:sp>
          <p:sp>
            <p:nvSpPr>
              <p:cNvPr id="44" name="Line 7">
                <a:extLst>
                  <a:ext uri="{FF2B5EF4-FFF2-40B4-BE49-F238E27FC236}">
                    <a16:creationId xmlns:a16="http://schemas.microsoft.com/office/drawing/2014/main" id="{1851E52C-7248-4B4F-92E2-E28D63EEFF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2" name="Line 8">
              <a:extLst>
                <a:ext uri="{FF2B5EF4-FFF2-40B4-BE49-F238E27FC236}">
                  <a16:creationId xmlns:a16="http://schemas.microsoft.com/office/drawing/2014/main" id="{6C9C97AE-94D1-47E1-8635-2C0989B8341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 dirty="0"/>
            </a:p>
          </p:txBody>
        </p:sp>
      </p:grpSp>
      <p:grpSp>
        <p:nvGrpSpPr>
          <p:cNvPr id="46" name="Group 9">
            <a:extLst>
              <a:ext uri="{FF2B5EF4-FFF2-40B4-BE49-F238E27FC236}">
                <a16:creationId xmlns:a16="http://schemas.microsoft.com/office/drawing/2014/main" id="{0E6B3110-180D-4E9B-A9A5-774D7D29E93C}"/>
              </a:ext>
            </a:extLst>
          </p:cNvPr>
          <p:cNvGrpSpPr>
            <a:grpSpLocks/>
          </p:cNvGrpSpPr>
          <p:nvPr/>
        </p:nvGrpSpPr>
        <p:grpSpPr bwMode="auto">
          <a:xfrm rot="1201325">
            <a:off x="6524508" y="4188009"/>
            <a:ext cx="2232025" cy="400050"/>
            <a:chOff x="385" y="1538"/>
            <a:chExt cx="1406" cy="252"/>
          </a:xfrm>
        </p:grpSpPr>
        <p:sp>
          <p:nvSpPr>
            <p:cNvPr id="47" name="Line 10">
              <a:extLst>
                <a:ext uri="{FF2B5EF4-FFF2-40B4-BE49-F238E27FC236}">
                  <a16:creationId xmlns:a16="http://schemas.microsoft.com/office/drawing/2014/main" id="{16443DC3-B9A9-4EB5-A065-076251D02E9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48" name="Text Box 11">
              <a:extLst>
                <a:ext uri="{FF2B5EF4-FFF2-40B4-BE49-F238E27FC236}">
                  <a16:creationId xmlns:a16="http://schemas.microsoft.com/office/drawing/2014/main" id="{92A86C99-65DA-4F9D-A084-9D89AC24D8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7" y="1538"/>
              <a:ext cx="25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 dirty="0">
                  <a:solidFill>
                    <a:srgbClr val="FF3300"/>
                  </a:solidFill>
                </a:rPr>
                <a:t>-B</a:t>
              </a:r>
            </a:p>
          </p:txBody>
        </p:sp>
        <p:sp>
          <p:nvSpPr>
            <p:cNvPr id="49" name="Line 12">
              <a:extLst>
                <a:ext uri="{FF2B5EF4-FFF2-40B4-BE49-F238E27FC236}">
                  <a16:creationId xmlns:a16="http://schemas.microsoft.com/office/drawing/2014/main" id="{E879EA0D-3D45-4571-8206-B6C5E3EDF6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089065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grpSp>
        <p:nvGrpSpPr>
          <p:cNvPr id="20" name="Agrupar 19">
            <a:extLst>
              <a:ext uri="{FF2B5EF4-FFF2-40B4-BE49-F238E27FC236}">
                <a16:creationId xmlns:a16="http://schemas.microsoft.com/office/drawing/2014/main" id="{3347BACD-4B2C-4190-A2D8-3F5DB439B0CC}"/>
              </a:ext>
            </a:extLst>
          </p:cNvPr>
          <p:cNvGrpSpPr/>
          <p:nvPr/>
        </p:nvGrpSpPr>
        <p:grpSpPr>
          <a:xfrm>
            <a:off x="2667000" y="2476500"/>
            <a:ext cx="2730500" cy="1511300"/>
            <a:chOff x="2667000" y="2476500"/>
            <a:chExt cx="2730500" cy="1511300"/>
          </a:xfrm>
        </p:grpSpPr>
        <p:cxnSp>
          <p:nvCxnSpPr>
            <p:cNvPr id="3" name="Conector de Seta Reta 2">
              <a:extLst>
                <a:ext uri="{FF2B5EF4-FFF2-40B4-BE49-F238E27FC236}">
                  <a16:creationId xmlns:a16="http://schemas.microsoft.com/office/drawing/2014/main" id="{CDB1184C-A825-4810-8B08-AE494E5926D8}"/>
                </a:ext>
              </a:extLst>
            </p:cNvPr>
            <p:cNvCxnSpPr/>
            <p:nvPr/>
          </p:nvCxnSpPr>
          <p:spPr>
            <a:xfrm flipV="1">
              <a:off x="2667000" y="2476500"/>
              <a:ext cx="2730500" cy="15113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55BB0266-3161-417E-880F-BED432234AC4}"/>
                </a:ext>
              </a:extLst>
            </p:cNvPr>
            <p:cNvGrpSpPr/>
            <p:nvPr/>
          </p:nvGrpSpPr>
          <p:grpSpPr>
            <a:xfrm rot="19433206">
              <a:off x="3783976" y="2751974"/>
              <a:ext cx="496545" cy="369332"/>
              <a:chOff x="6958355" y="1511300"/>
              <a:chExt cx="496545" cy="369332"/>
            </a:xfrm>
          </p:grpSpPr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0CF702CB-9E70-4161-A62A-72DF437A8007}"/>
                  </a:ext>
                </a:extLst>
              </p:cNvPr>
              <p:cNvSpPr txBox="1"/>
              <p:nvPr/>
            </p:nvSpPr>
            <p:spPr>
              <a:xfrm>
                <a:off x="6958355" y="1511300"/>
                <a:ext cx="4965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A</a:t>
                </a:r>
              </a:p>
            </p:txBody>
          </p:sp>
          <p:cxnSp>
            <p:nvCxnSpPr>
              <p:cNvPr id="6" name="Conector de Seta Reta 5">
                <a:extLst>
                  <a:ext uri="{FF2B5EF4-FFF2-40B4-BE49-F238E27FC236}">
                    <a16:creationId xmlns:a16="http://schemas.microsoft.com/office/drawing/2014/main" id="{F28C3F56-C58A-4471-AFF9-2ABD7347E977}"/>
                  </a:ext>
                </a:extLst>
              </p:cNvPr>
              <p:cNvCxnSpPr/>
              <p:nvPr/>
            </p:nvCxnSpPr>
            <p:spPr>
              <a:xfrm>
                <a:off x="6958355" y="1574800"/>
                <a:ext cx="35684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629C9964-EDFA-4347-91D8-FBA4FE329621}"/>
              </a:ext>
            </a:extLst>
          </p:cNvPr>
          <p:cNvCxnSpPr/>
          <p:nvPr/>
        </p:nvCxnSpPr>
        <p:spPr>
          <a:xfrm>
            <a:off x="2667000" y="806450"/>
            <a:ext cx="0" cy="5245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FE2559FB-C6BA-450F-8917-535EE7C888E7}"/>
              </a:ext>
            </a:extLst>
          </p:cNvPr>
          <p:cNvCxnSpPr>
            <a:cxnSpLocks/>
          </p:cNvCxnSpPr>
          <p:nvPr/>
        </p:nvCxnSpPr>
        <p:spPr>
          <a:xfrm rot="5400000">
            <a:off x="4032248" y="1352550"/>
            <a:ext cx="0" cy="5245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E3E4780-016B-4B2B-B252-F7C252DBF594}"/>
              </a:ext>
            </a:extLst>
          </p:cNvPr>
          <p:cNvGrpSpPr/>
          <p:nvPr/>
        </p:nvGrpSpPr>
        <p:grpSpPr>
          <a:xfrm>
            <a:off x="3073415" y="3557336"/>
            <a:ext cx="897076" cy="814916"/>
            <a:chOff x="3073415" y="3557336"/>
            <a:chExt cx="897076" cy="814916"/>
          </a:xfrm>
        </p:grpSpPr>
        <p:sp>
          <p:nvSpPr>
            <p:cNvPr id="10" name="Arco 9">
              <a:extLst>
                <a:ext uri="{FF2B5EF4-FFF2-40B4-BE49-F238E27FC236}">
                  <a16:creationId xmlns:a16="http://schemas.microsoft.com/office/drawing/2014/main" id="{F6DC8470-5DD3-4D9A-A7FC-88EC9DB49814}"/>
                </a:ext>
              </a:extLst>
            </p:cNvPr>
            <p:cNvSpPr/>
            <p:nvPr/>
          </p:nvSpPr>
          <p:spPr>
            <a:xfrm>
              <a:off x="3073415" y="3616601"/>
              <a:ext cx="444469" cy="755651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C014D470-04C4-47A9-805C-75B093E89BD4}"/>
                </a:ext>
              </a:extLst>
            </p:cNvPr>
            <p:cNvSpPr txBox="1"/>
            <p:nvPr/>
          </p:nvSpPr>
          <p:spPr>
            <a:xfrm>
              <a:off x="3475191" y="3557336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/>
                <a:t>α</a:t>
              </a:r>
              <a:endParaRPr lang="pt-BR" dirty="0"/>
            </a:p>
          </p:txBody>
        </p: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18AEE08E-EDB3-4152-8144-64BA61188FFA}"/>
              </a:ext>
            </a:extLst>
          </p:cNvPr>
          <p:cNvGrpSpPr/>
          <p:nvPr/>
        </p:nvGrpSpPr>
        <p:grpSpPr>
          <a:xfrm>
            <a:off x="2362495" y="3188003"/>
            <a:ext cx="1257873" cy="858282"/>
            <a:chOff x="2362495" y="3188003"/>
            <a:chExt cx="1257873" cy="858282"/>
          </a:xfrm>
        </p:grpSpPr>
        <p:sp>
          <p:nvSpPr>
            <p:cNvPr id="16" name="Arco 15">
              <a:extLst>
                <a:ext uri="{FF2B5EF4-FFF2-40B4-BE49-F238E27FC236}">
                  <a16:creationId xmlns:a16="http://schemas.microsoft.com/office/drawing/2014/main" id="{8A6BC35D-5BAD-46BE-89B1-D123016F7D2A}"/>
                </a:ext>
              </a:extLst>
            </p:cNvPr>
            <p:cNvSpPr/>
            <p:nvPr/>
          </p:nvSpPr>
          <p:spPr>
            <a:xfrm>
              <a:off x="2362495" y="3557336"/>
              <a:ext cx="607872" cy="488949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1AE383F3-900F-4639-A389-407700AAF515}"/>
                </a:ext>
              </a:extLst>
            </p:cNvPr>
            <p:cNvSpPr txBox="1"/>
            <p:nvPr/>
          </p:nvSpPr>
          <p:spPr>
            <a:xfrm>
              <a:off x="2769474" y="3188003"/>
              <a:ext cx="850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ym typeface="Symbol" panose="05050102010706020507" pitchFamily="18" charset="2"/>
                </a:rPr>
                <a:t></a:t>
              </a:r>
              <a:endParaRPr lang="pt-BR" dirty="0"/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A4CFBA62-42DD-4A26-8433-904009ACB17B}"/>
              </a:ext>
            </a:extLst>
          </p:cNvPr>
          <p:cNvGrpSpPr/>
          <p:nvPr/>
        </p:nvGrpSpPr>
        <p:grpSpPr>
          <a:xfrm rot="1783153">
            <a:off x="2851307" y="3299685"/>
            <a:ext cx="2360737" cy="1372205"/>
            <a:chOff x="2667000" y="2476500"/>
            <a:chExt cx="2730500" cy="1511300"/>
          </a:xfrm>
        </p:grpSpPr>
        <p:cxnSp>
          <p:nvCxnSpPr>
            <p:cNvPr id="22" name="Conector de Seta Reta 21">
              <a:extLst>
                <a:ext uri="{FF2B5EF4-FFF2-40B4-BE49-F238E27FC236}">
                  <a16:creationId xmlns:a16="http://schemas.microsoft.com/office/drawing/2014/main" id="{80EE9C26-545A-4B24-95B9-FEAC0B06FA38}"/>
                </a:ext>
              </a:extLst>
            </p:cNvPr>
            <p:cNvCxnSpPr/>
            <p:nvPr/>
          </p:nvCxnSpPr>
          <p:spPr>
            <a:xfrm flipV="1">
              <a:off x="2667000" y="2476500"/>
              <a:ext cx="2730500" cy="1511300"/>
            </a:xfrm>
            <a:prstGeom prst="straightConnector1">
              <a:avLst/>
            </a:prstGeom>
            <a:ln w="762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Agrupar 22">
              <a:extLst>
                <a:ext uri="{FF2B5EF4-FFF2-40B4-BE49-F238E27FC236}">
                  <a16:creationId xmlns:a16="http://schemas.microsoft.com/office/drawing/2014/main" id="{E78867F8-043E-447E-8285-80C35379B3A1}"/>
                </a:ext>
              </a:extLst>
            </p:cNvPr>
            <p:cNvGrpSpPr/>
            <p:nvPr/>
          </p:nvGrpSpPr>
          <p:grpSpPr>
            <a:xfrm rot="19433206">
              <a:off x="3793172" y="2749574"/>
              <a:ext cx="496545" cy="406770"/>
              <a:chOff x="6956166" y="1511184"/>
              <a:chExt cx="496545" cy="406770"/>
            </a:xfrm>
          </p:grpSpPr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B2EBE566-71BD-4F73-B036-6242AA113BE2}"/>
                  </a:ext>
                </a:extLst>
              </p:cNvPr>
              <p:cNvSpPr txBox="1"/>
              <p:nvPr/>
            </p:nvSpPr>
            <p:spPr>
              <a:xfrm rot="383641">
                <a:off x="6956166" y="1511184"/>
                <a:ext cx="496545" cy="4067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A</a:t>
                </a:r>
                <a:r>
                  <a:rPr lang="pt-BR" baseline="-25000" dirty="0"/>
                  <a:t>X</a:t>
                </a:r>
              </a:p>
            </p:txBody>
          </p:sp>
          <p:cxnSp>
            <p:nvCxnSpPr>
              <p:cNvPr id="25" name="Conector de Seta Reta 24">
                <a:extLst>
                  <a:ext uri="{FF2B5EF4-FFF2-40B4-BE49-F238E27FC236}">
                    <a16:creationId xmlns:a16="http://schemas.microsoft.com/office/drawing/2014/main" id="{A14048DE-D521-44EC-93A7-1DF6D0D8B0E3}"/>
                  </a:ext>
                </a:extLst>
              </p:cNvPr>
              <p:cNvCxnSpPr/>
              <p:nvPr/>
            </p:nvCxnSpPr>
            <p:spPr>
              <a:xfrm>
                <a:off x="6958355" y="1574800"/>
                <a:ext cx="356845" cy="0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87B332F6-F83B-4A00-B996-67A8A29E5B1B}"/>
              </a:ext>
            </a:extLst>
          </p:cNvPr>
          <p:cNvCxnSpPr/>
          <p:nvPr/>
        </p:nvCxnSpPr>
        <p:spPr>
          <a:xfrm>
            <a:off x="5397724" y="1327100"/>
            <a:ext cx="0" cy="35730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55C4230C-800A-4B33-927D-FD9B590BF012}"/>
              </a:ext>
            </a:extLst>
          </p:cNvPr>
          <p:cNvCxnSpPr>
            <a:cxnSpLocks/>
          </p:cNvCxnSpPr>
          <p:nvPr/>
        </p:nvCxnSpPr>
        <p:spPr>
          <a:xfrm rot="16200000">
            <a:off x="4048546" y="677480"/>
            <a:ext cx="0" cy="35730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8B30E178-1197-4525-AAA1-57D44C103445}"/>
              </a:ext>
            </a:extLst>
          </p:cNvPr>
          <p:cNvGrpSpPr/>
          <p:nvPr/>
        </p:nvGrpSpPr>
        <p:grpSpPr>
          <a:xfrm rot="17983153">
            <a:off x="1955699" y="2731401"/>
            <a:ext cx="1322517" cy="912075"/>
            <a:chOff x="2667000" y="2196054"/>
            <a:chExt cx="2730500" cy="1791746"/>
          </a:xfrm>
        </p:grpSpPr>
        <p:cxnSp>
          <p:nvCxnSpPr>
            <p:cNvPr id="30" name="Conector de Seta Reta 29">
              <a:extLst>
                <a:ext uri="{FF2B5EF4-FFF2-40B4-BE49-F238E27FC236}">
                  <a16:creationId xmlns:a16="http://schemas.microsoft.com/office/drawing/2014/main" id="{C0A65A3C-7A9D-432F-899C-D6E5109FCC7E}"/>
                </a:ext>
              </a:extLst>
            </p:cNvPr>
            <p:cNvCxnSpPr/>
            <p:nvPr/>
          </p:nvCxnSpPr>
          <p:spPr>
            <a:xfrm flipV="1">
              <a:off x="2667000" y="2476500"/>
              <a:ext cx="2730500" cy="1511300"/>
            </a:xfrm>
            <a:prstGeom prst="straightConnector1">
              <a:avLst/>
            </a:prstGeom>
            <a:ln w="762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Agrupar 30">
              <a:extLst>
                <a:ext uri="{FF2B5EF4-FFF2-40B4-BE49-F238E27FC236}">
                  <a16:creationId xmlns:a16="http://schemas.microsoft.com/office/drawing/2014/main" id="{C0C0C6E7-3833-43A8-9C0F-A434CE574428}"/>
                </a:ext>
              </a:extLst>
            </p:cNvPr>
            <p:cNvGrpSpPr/>
            <p:nvPr/>
          </p:nvGrpSpPr>
          <p:grpSpPr>
            <a:xfrm rot="19433206">
              <a:off x="3584632" y="2196054"/>
              <a:ext cx="836078" cy="702083"/>
              <a:chOff x="6994286" y="1012798"/>
              <a:chExt cx="836078" cy="702083"/>
            </a:xfrm>
          </p:grpSpPr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91872DEF-B59C-452F-8576-053346E082FE}"/>
                  </a:ext>
                </a:extLst>
              </p:cNvPr>
              <p:cNvSpPr txBox="1"/>
              <p:nvPr/>
            </p:nvSpPr>
            <p:spPr>
              <a:xfrm rot="383641">
                <a:off x="6994286" y="1012798"/>
                <a:ext cx="836078" cy="7020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A</a:t>
                </a:r>
                <a:r>
                  <a:rPr lang="pt-BR" baseline="-25000" dirty="0"/>
                  <a:t>Y</a:t>
                </a: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B5AEF19E-CFFB-4A3B-9ED0-2372599A77F6}"/>
                  </a:ext>
                </a:extLst>
              </p:cNvPr>
              <p:cNvCxnSpPr>
                <a:cxnSpLocks/>
              </p:cNvCxnSpPr>
              <p:nvPr/>
            </p:nvCxnSpPr>
            <p:spPr>
              <a:xfrm rot="5783641" flipH="1" flipV="1">
                <a:off x="7341909" y="925682"/>
                <a:ext cx="1530" cy="580575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60F32F38-A793-4EC6-A8D2-734C84298BE4}"/>
              </a:ext>
            </a:extLst>
          </p:cNvPr>
          <p:cNvSpPr txBox="1"/>
          <p:nvPr/>
        </p:nvSpPr>
        <p:spPr>
          <a:xfrm>
            <a:off x="6872931" y="1178270"/>
            <a:ext cx="37210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/>
              <a:t>A</a:t>
            </a:r>
            <a:r>
              <a:rPr lang="pt-BR" sz="3600" b="1" baseline="-25000" dirty="0"/>
              <a:t>X</a:t>
            </a:r>
            <a:r>
              <a:rPr lang="pt-BR" sz="3600" b="1" dirty="0"/>
              <a:t> = A . cos α</a:t>
            </a:r>
          </a:p>
          <a:p>
            <a:endParaRPr lang="pt-BR" sz="3600" b="1" dirty="0"/>
          </a:p>
          <a:p>
            <a:r>
              <a:rPr lang="pt-BR" sz="3600" b="1" dirty="0"/>
              <a:t>A</a:t>
            </a:r>
            <a:r>
              <a:rPr lang="pt-BR" sz="3600" b="1" baseline="-25000" dirty="0"/>
              <a:t>Y</a:t>
            </a:r>
            <a:r>
              <a:rPr lang="pt-BR" sz="3600" b="1" dirty="0"/>
              <a:t> = A . </a:t>
            </a:r>
            <a:r>
              <a:rPr lang="pt-BR" sz="3600" b="1" dirty="0" err="1"/>
              <a:t>sen</a:t>
            </a:r>
            <a:r>
              <a:rPr lang="pt-BR" sz="3600" b="1" dirty="0"/>
              <a:t> </a:t>
            </a:r>
            <a:r>
              <a:rPr lang="el-GR" sz="3600" b="1" dirty="0"/>
              <a:t>α</a:t>
            </a:r>
            <a:endParaRPr lang="pt-BR" sz="3600" b="1" dirty="0"/>
          </a:p>
          <a:p>
            <a:endParaRPr lang="pt-BR" sz="3600" b="1" dirty="0">
              <a:sym typeface="Symbol" panose="05050102010706020507" pitchFamily="18" charset="2"/>
            </a:endParaRPr>
          </a:p>
          <a:p>
            <a:r>
              <a:rPr lang="pt-BR" sz="3600" b="1" dirty="0">
                <a:sym typeface="Symbol" panose="05050102010706020507" pitchFamily="18" charset="2"/>
              </a:rPr>
              <a:t>ou</a:t>
            </a:r>
          </a:p>
          <a:p>
            <a:endParaRPr lang="pt-BR" sz="3600" b="1" dirty="0">
              <a:sym typeface="Symbol" panose="05050102010706020507" pitchFamily="18" charset="2"/>
            </a:endParaRPr>
          </a:p>
          <a:p>
            <a:r>
              <a:rPr lang="pt-BR" sz="3600" b="1" dirty="0"/>
              <a:t>A</a:t>
            </a:r>
            <a:r>
              <a:rPr lang="pt-BR" sz="3600" b="1" baseline="-25000" dirty="0"/>
              <a:t>X</a:t>
            </a:r>
            <a:r>
              <a:rPr lang="pt-BR" sz="3600" b="1" dirty="0"/>
              <a:t> = A . </a:t>
            </a:r>
            <a:r>
              <a:rPr lang="pt-BR" sz="3600" b="1" dirty="0" err="1"/>
              <a:t>sen</a:t>
            </a:r>
            <a:r>
              <a:rPr lang="pt-BR" sz="3600" b="1" dirty="0"/>
              <a:t> </a:t>
            </a:r>
            <a:r>
              <a:rPr lang="el-GR" sz="3600" b="1" dirty="0">
                <a:sym typeface="Symbol" panose="05050102010706020507" pitchFamily="18" charset="2"/>
              </a:rPr>
              <a:t></a:t>
            </a:r>
            <a:endParaRPr lang="pt-BR" sz="3600" b="1" dirty="0">
              <a:sym typeface="Symbol" panose="05050102010706020507" pitchFamily="18" charset="2"/>
            </a:endParaRPr>
          </a:p>
          <a:p>
            <a:endParaRPr lang="pt-BR" sz="3600" b="1" dirty="0"/>
          </a:p>
          <a:p>
            <a:r>
              <a:rPr lang="pt-BR" sz="3600" b="1" dirty="0"/>
              <a:t>A</a:t>
            </a:r>
            <a:r>
              <a:rPr lang="pt-BR" sz="3600" b="1" baseline="-25000" dirty="0"/>
              <a:t>Y</a:t>
            </a:r>
            <a:r>
              <a:rPr lang="pt-BR" sz="3600" b="1" dirty="0"/>
              <a:t> = A . cos </a:t>
            </a:r>
            <a:r>
              <a:rPr lang="el-GR" sz="3600" b="1" dirty="0">
                <a:sym typeface="Symbol" panose="05050102010706020507" pitchFamily="18" charset="2"/>
              </a:rPr>
              <a:t></a:t>
            </a:r>
            <a:endParaRPr lang="pt-BR" sz="3600" b="1" dirty="0"/>
          </a:p>
          <a:p>
            <a:endParaRPr lang="pt-BR" sz="3600" b="1" dirty="0"/>
          </a:p>
        </p:txBody>
      </p:sp>
      <p:sp>
        <p:nvSpPr>
          <p:cNvPr id="34" name="Text Box 2">
            <a:extLst>
              <a:ext uri="{FF2B5EF4-FFF2-40B4-BE49-F238E27FC236}">
                <a16:creationId xmlns:a16="http://schemas.microsoft.com/office/drawing/2014/main" id="{95684559-EDFA-44F3-9D0A-C6C31FF95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151" y="-82618"/>
            <a:ext cx="1055769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DECOMPOSIÇÃO VETORIAL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327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026" name="Picture 2" descr="Resultado de imagem para vetor malha quadriculada">
            <a:extLst>
              <a:ext uri="{FF2B5EF4-FFF2-40B4-BE49-F238E27FC236}">
                <a16:creationId xmlns:a16="http://schemas.microsoft.com/office/drawing/2014/main" id="{10F1B037-A9C0-4DA1-8FEB-2FCC22050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1" y="1374097"/>
            <a:ext cx="7305630" cy="439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17C62926-B3D4-41E7-BC88-4D43E10C9B6C}"/>
              </a:ext>
            </a:extLst>
          </p:cNvPr>
          <p:cNvCxnSpPr>
            <a:cxnSpLocks/>
          </p:cNvCxnSpPr>
          <p:nvPr/>
        </p:nvCxnSpPr>
        <p:spPr>
          <a:xfrm>
            <a:off x="2552700" y="4263983"/>
            <a:ext cx="20828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433E8256-2EAA-4F73-9A64-E328AF69607D}"/>
              </a:ext>
            </a:extLst>
          </p:cNvPr>
          <p:cNvCxnSpPr/>
          <p:nvPr/>
        </p:nvCxnSpPr>
        <p:spPr>
          <a:xfrm flipV="1">
            <a:off x="4635500" y="2133600"/>
            <a:ext cx="0" cy="213038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473FD5B9-D1E0-4F5C-9262-4FBC5EFBA776}"/>
              </a:ext>
            </a:extLst>
          </p:cNvPr>
          <p:cNvCxnSpPr/>
          <p:nvPr/>
        </p:nvCxnSpPr>
        <p:spPr>
          <a:xfrm>
            <a:off x="3975100" y="5003800"/>
            <a:ext cx="2603500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B18ABCBB-7ED0-4854-961D-6145D59FECD2}"/>
              </a:ext>
            </a:extLst>
          </p:cNvPr>
          <p:cNvCxnSpPr>
            <a:cxnSpLocks/>
          </p:cNvCxnSpPr>
          <p:nvPr/>
        </p:nvCxnSpPr>
        <p:spPr>
          <a:xfrm>
            <a:off x="7854950" y="2825750"/>
            <a:ext cx="0" cy="2940050"/>
          </a:xfrm>
          <a:prstGeom prst="straightConnector1">
            <a:avLst/>
          </a:prstGeom>
          <a:ln w="762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42E6AB8C-E0C3-426C-9014-00023D13D7B1}"/>
              </a:ext>
            </a:extLst>
          </p:cNvPr>
          <p:cNvSpPr txBox="1"/>
          <p:nvPr/>
        </p:nvSpPr>
        <p:spPr>
          <a:xfrm>
            <a:off x="3443257" y="42507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3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59F7EB1-4306-4AAF-9DB0-9FC3867ABE20}"/>
              </a:ext>
            </a:extLst>
          </p:cNvPr>
          <p:cNvSpPr txBox="1"/>
          <p:nvPr/>
        </p:nvSpPr>
        <p:spPr>
          <a:xfrm>
            <a:off x="4683126" y="29924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3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948C1AF-388C-47D9-B69B-BAB8E9432FF5}"/>
              </a:ext>
            </a:extLst>
          </p:cNvPr>
          <p:cNvSpPr txBox="1"/>
          <p:nvPr/>
        </p:nvSpPr>
        <p:spPr>
          <a:xfrm>
            <a:off x="5246656" y="46200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4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E5BD4F2-46BA-4562-96BD-94BD2F4D254A}"/>
              </a:ext>
            </a:extLst>
          </p:cNvPr>
          <p:cNvSpPr txBox="1"/>
          <p:nvPr/>
        </p:nvSpPr>
        <p:spPr>
          <a:xfrm>
            <a:off x="7866093" y="3882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4</a:t>
            </a:r>
          </a:p>
        </p:txBody>
      </p: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31747F45-2A20-47E4-8FFB-027BB7AF6F00}"/>
              </a:ext>
            </a:extLst>
          </p:cNvPr>
          <p:cNvCxnSpPr>
            <a:cxnSpLocks/>
          </p:cNvCxnSpPr>
          <p:nvPr/>
        </p:nvCxnSpPr>
        <p:spPr>
          <a:xfrm>
            <a:off x="2552700" y="2108200"/>
            <a:ext cx="4673600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AE4B45D-6EAA-4C2F-8C3F-1F670104983B}"/>
              </a:ext>
            </a:extLst>
          </p:cNvPr>
          <p:cNvSpPr txBox="1"/>
          <p:nvPr/>
        </p:nvSpPr>
        <p:spPr>
          <a:xfrm>
            <a:off x="4833969" y="175327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7</a:t>
            </a:r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56FD7745-96ED-4B44-AC6D-11DF3AAD715C}"/>
              </a:ext>
            </a:extLst>
          </p:cNvPr>
          <p:cNvCxnSpPr>
            <a:cxnSpLocks/>
          </p:cNvCxnSpPr>
          <p:nvPr/>
        </p:nvCxnSpPr>
        <p:spPr>
          <a:xfrm>
            <a:off x="7226300" y="2133600"/>
            <a:ext cx="0" cy="692150"/>
          </a:xfrm>
          <a:prstGeom prst="straightConnector1">
            <a:avLst/>
          </a:prstGeom>
          <a:ln w="762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BD70EE7-321D-460A-A2FA-6FF385634AAC}"/>
              </a:ext>
            </a:extLst>
          </p:cNvPr>
          <p:cNvSpPr txBox="1"/>
          <p:nvPr/>
        </p:nvSpPr>
        <p:spPr>
          <a:xfrm>
            <a:off x="7329457" y="2295009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</a:t>
            </a:r>
          </a:p>
        </p:txBody>
      </p: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07B2E51C-4281-406B-9C0F-4BF9BB6FFA88}"/>
              </a:ext>
            </a:extLst>
          </p:cNvPr>
          <p:cNvCxnSpPr/>
          <p:nvPr/>
        </p:nvCxnSpPr>
        <p:spPr>
          <a:xfrm>
            <a:off x="2552700" y="2108200"/>
            <a:ext cx="4673600" cy="7175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DBC9FF6E-F8D9-4F82-B950-B78DDF005382}"/>
              </a:ext>
            </a:extLst>
          </p:cNvPr>
          <p:cNvGrpSpPr/>
          <p:nvPr/>
        </p:nvGrpSpPr>
        <p:grpSpPr>
          <a:xfrm>
            <a:off x="5045473" y="2664341"/>
            <a:ext cx="796086" cy="369333"/>
            <a:chOff x="5299914" y="489850"/>
            <a:chExt cx="796086" cy="369333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FDB1298D-108D-4A48-A050-200C92E3AFEA}"/>
                </a:ext>
              </a:extLst>
            </p:cNvPr>
            <p:cNvSpPr txBox="1"/>
            <p:nvPr/>
          </p:nvSpPr>
          <p:spPr>
            <a:xfrm>
              <a:off x="5299914" y="489851"/>
              <a:ext cx="7960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R</a:t>
              </a:r>
            </a:p>
          </p:txBody>
        </p:sp>
        <p:cxnSp>
          <p:nvCxnSpPr>
            <p:cNvPr id="24" name="Conector de Seta Reta 23">
              <a:extLst>
                <a:ext uri="{FF2B5EF4-FFF2-40B4-BE49-F238E27FC236}">
                  <a16:creationId xmlns:a16="http://schemas.microsoft.com/office/drawing/2014/main" id="{D4CEB7EE-E8B6-41B7-A841-9B90115EF97A}"/>
                </a:ext>
              </a:extLst>
            </p:cNvPr>
            <p:cNvCxnSpPr>
              <a:endCxn id="22" idx="0"/>
            </p:cNvCxnSpPr>
            <p:nvPr/>
          </p:nvCxnSpPr>
          <p:spPr>
            <a:xfrm>
              <a:off x="5299914" y="489850"/>
              <a:ext cx="39804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B2399520-3D8B-47D3-BF07-8556E22D90FC}"/>
              </a:ext>
            </a:extLst>
          </p:cNvPr>
          <p:cNvSpPr txBox="1"/>
          <p:nvPr/>
        </p:nvSpPr>
        <p:spPr>
          <a:xfrm>
            <a:off x="4167157" y="395344"/>
            <a:ext cx="3313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R</a:t>
            </a:r>
            <a:r>
              <a:rPr lang="pt-BR" sz="4000" baseline="30000" dirty="0"/>
              <a:t>2</a:t>
            </a:r>
            <a:r>
              <a:rPr lang="pt-BR" sz="4000" dirty="0"/>
              <a:t> = 7</a:t>
            </a:r>
            <a:r>
              <a:rPr lang="pt-BR" sz="4000" baseline="30000" dirty="0"/>
              <a:t>2</a:t>
            </a:r>
            <a:r>
              <a:rPr lang="pt-BR" sz="4000" dirty="0"/>
              <a:t> + 1</a:t>
            </a:r>
            <a:r>
              <a:rPr lang="pt-BR" sz="4000" baseline="30000" dirty="0"/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40431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2" grpId="0"/>
      <p:bldP spid="12" grpId="1"/>
      <p:bldP spid="13" grpId="0"/>
      <p:bldP spid="13" grpId="1"/>
      <p:bldP spid="16" grpId="0"/>
      <p:bldP spid="16" grpId="1"/>
      <p:bldP spid="18" grpId="0"/>
      <p:bldP spid="20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9704F4A6-B334-4B2B-B580-DC55E385D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0"/>
            <a:ext cx="332828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800" b="1" dirty="0">
                <a:solidFill>
                  <a:schemeClr val="accent6">
                    <a:lumMod val="75000"/>
                  </a:schemeClr>
                </a:solidFill>
              </a:rPr>
              <a:t>VETOR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98D791EA-55ED-4A02-9A42-7AD200CEA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1714500"/>
            <a:ext cx="2225161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MÓDULO: </a:t>
            </a:r>
          </a:p>
          <a:p>
            <a:endParaRPr lang="pt-BR" altLang="pt-BR" sz="3600" b="1"/>
          </a:p>
          <a:p>
            <a:r>
              <a:rPr lang="pt-BR" altLang="pt-BR" sz="3600" b="1"/>
              <a:t>DIREÇÃO:</a:t>
            </a:r>
          </a:p>
          <a:p>
            <a:endParaRPr lang="pt-BR" altLang="pt-BR" sz="3600" b="1"/>
          </a:p>
          <a:p>
            <a:r>
              <a:rPr lang="pt-BR" altLang="pt-BR" sz="3600" b="1"/>
              <a:t>SENTIDO: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11814C67-C16A-477B-84EF-173C76B88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988" y="1700213"/>
            <a:ext cx="571586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0000"/>
                </a:solidFill>
              </a:rPr>
              <a:t>VALOR (tamanho do vetor)</a:t>
            </a:r>
          </a:p>
          <a:p>
            <a:endParaRPr lang="pt-BR" altLang="pt-BR" sz="3600" b="1" dirty="0">
              <a:solidFill>
                <a:srgbClr val="FF0000"/>
              </a:solidFill>
            </a:endParaRPr>
          </a:p>
          <a:p>
            <a:r>
              <a:rPr lang="pt-BR" altLang="pt-BR" sz="3600" b="1" dirty="0">
                <a:solidFill>
                  <a:srgbClr val="FF0000"/>
                </a:solidFill>
              </a:rPr>
              <a:t>RETA QUE CONTÉM O VETOR</a:t>
            </a:r>
          </a:p>
          <a:p>
            <a:endParaRPr lang="pt-BR" altLang="pt-BR" sz="3600" b="1" dirty="0">
              <a:solidFill>
                <a:srgbClr val="FF0000"/>
              </a:solidFill>
            </a:endParaRPr>
          </a:p>
          <a:p>
            <a:r>
              <a:rPr lang="pt-BR" altLang="pt-BR" sz="3600" b="1" dirty="0">
                <a:solidFill>
                  <a:srgbClr val="FF0000"/>
                </a:solidFill>
              </a:rPr>
              <a:t>PRA ONDE APONTA</a:t>
            </a:r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FFAAAA22-BFAE-4BB9-9F2C-21C1942E7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3264" y="5661025"/>
            <a:ext cx="3095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333C21CC-ACCF-4C39-95C6-95AD54DF0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67213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5075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7800F416-52E9-4B8E-92BF-C5AF0515C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083" y="81469"/>
            <a:ext cx="1119383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800" b="1" dirty="0">
                <a:solidFill>
                  <a:schemeClr val="accent6">
                    <a:lumMod val="75000"/>
                  </a:schemeClr>
                </a:solidFill>
              </a:rPr>
              <a:t>GRANDEZAS VETORIAIS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EC12B2E7-EBA1-480C-9A59-82E3F7ABD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98" y="1787071"/>
            <a:ext cx="1015637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FORÇA</a:t>
            </a:r>
          </a:p>
          <a:p>
            <a:r>
              <a:rPr lang="pt-BR" altLang="pt-BR" sz="3600" b="1" dirty="0"/>
              <a:t>DESLOCAMENTO</a:t>
            </a:r>
          </a:p>
          <a:p>
            <a:r>
              <a:rPr lang="pt-BR" altLang="pt-BR" sz="3600" b="1" dirty="0"/>
              <a:t>VELOCIDADE</a:t>
            </a:r>
          </a:p>
          <a:p>
            <a:r>
              <a:rPr lang="pt-BR" altLang="pt-BR" sz="3600" b="1" dirty="0"/>
              <a:t>ACELERAÇÃO</a:t>
            </a:r>
          </a:p>
          <a:p>
            <a:r>
              <a:rPr lang="pt-BR" altLang="pt-BR" sz="3600" b="1" dirty="0"/>
              <a:t>CAMPO (ELÉTRICO, GRAVITACIONAL, MAGNÉTICO)</a:t>
            </a:r>
          </a:p>
          <a:p>
            <a:r>
              <a:rPr lang="pt-BR" altLang="pt-BR" sz="3600" b="1" dirty="0"/>
              <a:t>TORQUE (MOMENTO ANGULAR)</a:t>
            </a:r>
          </a:p>
          <a:p>
            <a:r>
              <a:rPr lang="pt-BR" altLang="pt-BR" sz="3600" b="1" dirty="0"/>
              <a:t>QUANTIDADE DE MOVIMENTO (MOMENTO LINEAR)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51705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7800F416-52E9-4B8E-92BF-C5AF0515C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083" y="81469"/>
            <a:ext cx="1145377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800" b="1" dirty="0">
                <a:solidFill>
                  <a:schemeClr val="accent6">
                    <a:lumMod val="75000"/>
                  </a:schemeClr>
                </a:solidFill>
              </a:rPr>
              <a:t>GRANDEZAS ESCALARES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EC12B2E7-EBA1-480C-9A59-82E3F7ABD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98" y="1787071"/>
            <a:ext cx="412465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MASSA</a:t>
            </a:r>
          </a:p>
          <a:p>
            <a:r>
              <a:rPr lang="pt-BR" altLang="pt-BR" sz="3600" b="1" dirty="0"/>
              <a:t>TEMPO</a:t>
            </a:r>
          </a:p>
          <a:p>
            <a:r>
              <a:rPr lang="pt-BR" altLang="pt-BR" sz="3600" b="1" dirty="0"/>
              <a:t>ENERGIA</a:t>
            </a:r>
          </a:p>
          <a:p>
            <a:r>
              <a:rPr lang="pt-BR" altLang="pt-BR" sz="3600" b="1" dirty="0"/>
              <a:t>TRABALHO</a:t>
            </a:r>
          </a:p>
          <a:p>
            <a:r>
              <a:rPr lang="pt-BR" altLang="pt-BR" sz="3600" b="1" dirty="0"/>
              <a:t>POTÊNCIA</a:t>
            </a:r>
          </a:p>
          <a:p>
            <a:r>
              <a:rPr lang="pt-BR" altLang="pt-BR" sz="3600" b="1" dirty="0"/>
              <a:t>CORRENTE ELÉTRICA</a:t>
            </a:r>
          </a:p>
          <a:p>
            <a:r>
              <a:rPr lang="pt-BR" altLang="pt-BR" sz="3600" b="1" dirty="0"/>
              <a:t>POTENCIAL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69314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7800F416-52E9-4B8E-92BF-C5AF0515C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611" y="303179"/>
            <a:ext cx="10894777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8800" b="1" dirty="0">
                <a:solidFill>
                  <a:schemeClr val="accent6">
                    <a:lumMod val="75000"/>
                  </a:schemeClr>
                </a:solidFill>
              </a:rPr>
              <a:t>RESULTANTE VETORIAL</a:t>
            </a:r>
          </a:p>
          <a:p>
            <a:pPr algn="ctr"/>
            <a:r>
              <a:rPr lang="pt-BR" altLang="pt-BR" sz="4400" b="1" dirty="0">
                <a:solidFill>
                  <a:schemeClr val="accent6">
                    <a:lumMod val="75000"/>
                  </a:schemeClr>
                </a:solidFill>
              </a:rPr>
              <a:t>(REPRESENTAÇÃO – REGRA DO POLÍGONO)</a:t>
            </a: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E477D85E-9869-41DD-9ED7-EDF402149402}"/>
              </a:ext>
            </a:extLst>
          </p:cNvPr>
          <p:cNvCxnSpPr>
            <a:cxnSpLocks/>
          </p:cNvCxnSpPr>
          <p:nvPr/>
        </p:nvCxnSpPr>
        <p:spPr>
          <a:xfrm>
            <a:off x="8208669" y="3022169"/>
            <a:ext cx="3334719" cy="105646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37E23B3A-9561-4F65-8594-0F8510CAA705}"/>
              </a:ext>
            </a:extLst>
          </p:cNvPr>
          <p:cNvCxnSpPr>
            <a:cxnSpLocks/>
          </p:cNvCxnSpPr>
          <p:nvPr/>
        </p:nvCxnSpPr>
        <p:spPr>
          <a:xfrm flipH="1" flipV="1">
            <a:off x="6727172" y="3548987"/>
            <a:ext cx="462366" cy="188868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25C7DB57-64DF-401F-8345-2E5F1A6CE451}"/>
              </a:ext>
            </a:extLst>
          </p:cNvPr>
          <p:cNvCxnSpPr>
            <a:cxnSpLocks/>
          </p:cNvCxnSpPr>
          <p:nvPr/>
        </p:nvCxnSpPr>
        <p:spPr>
          <a:xfrm flipH="1">
            <a:off x="3230900" y="4827195"/>
            <a:ext cx="756834" cy="8205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4" name="Conector de Seta Reta 83">
            <a:extLst>
              <a:ext uri="{FF2B5EF4-FFF2-40B4-BE49-F238E27FC236}">
                <a16:creationId xmlns:a16="http://schemas.microsoft.com/office/drawing/2014/main" id="{999215CD-4A03-4E35-8619-B50F9B46638B}"/>
              </a:ext>
            </a:extLst>
          </p:cNvPr>
          <p:cNvCxnSpPr>
            <a:cxnSpLocks/>
          </p:cNvCxnSpPr>
          <p:nvPr/>
        </p:nvCxnSpPr>
        <p:spPr>
          <a:xfrm flipV="1">
            <a:off x="805912" y="2512483"/>
            <a:ext cx="631002" cy="196652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" name="Conector de Seta Reta 102">
            <a:extLst>
              <a:ext uri="{FF2B5EF4-FFF2-40B4-BE49-F238E27FC236}">
                <a16:creationId xmlns:a16="http://schemas.microsoft.com/office/drawing/2014/main" id="{EFA0F870-9D43-4813-ACC1-5ABE7C1F1A9C}"/>
              </a:ext>
            </a:extLst>
          </p:cNvPr>
          <p:cNvCxnSpPr>
            <a:cxnSpLocks/>
          </p:cNvCxnSpPr>
          <p:nvPr/>
        </p:nvCxnSpPr>
        <p:spPr>
          <a:xfrm flipV="1">
            <a:off x="5586605" y="3261042"/>
            <a:ext cx="2820795" cy="2067741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47461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0.13073 -0.021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36" y="-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59259E-6 L -0.24935 0.056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74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59259E-6 L 0.36589 -0.059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4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2.22222E-6 L 0.57005 0.102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03" y="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7800F416-52E9-4B8E-92BF-C5AF0515C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29" y="286923"/>
            <a:ext cx="1188774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8800" b="1" dirty="0">
                <a:solidFill>
                  <a:schemeClr val="accent6">
                    <a:lumMod val="75000"/>
                  </a:schemeClr>
                </a:solidFill>
              </a:rPr>
              <a:t>RESULTANTE VETORIAL</a:t>
            </a:r>
          </a:p>
          <a:p>
            <a:pPr algn="ctr"/>
            <a:r>
              <a:rPr lang="pt-BR" altLang="pt-BR" sz="4400" b="1" dirty="0">
                <a:solidFill>
                  <a:schemeClr val="accent6">
                    <a:lumMod val="75000"/>
                  </a:schemeClr>
                </a:solidFill>
              </a:rPr>
              <a:t>(REPRESENTAÇÃO – REGRA DO PARALELOGRAMO)</a:t>
            </a:r>
          </a:p>
        </p:txBody>
      </p:sp>
      <p:grpSp>
        <p:nvGrpSpPr>
          <p:cNvPr id="11" name="Group 33">
            <a:extLst>
              <a:ext uri="{FF2B5EF4-FFF2-40B4-BE49-F238E27FC236}">
                <a16:creationId xmlns:a16="http://schemas.microsoft.com/office/drawing/2014/main" id="{8A3C2092-E735-4D3D-8FC8-C1FA9874E4A2}"/>
              </a:ext>
            </a:extLst>
          </p:cNvPr>
          <p:cNvGrpSpPr>
            <a:grpSpLocks/>
          </p:cNvGrpSpPr>
          <p:nvPr/>
        </p:nvGrpSpPr>
        <p:grpSpPr bwMode="auto">
          <a:xfrm>
            <a:off x="679450" y="3289300"/>
            <a:ext cx="458788" cy="1512888"/>
            <a:chOff x="2074" y="2035"/>
            <a:chExt cx="289" cy="953"/>
          </a:xfrm>
        </p:grpSpPr>
        <p:grpSp>
          <p:nvGrpSpPr>
            <p:cNvPr id="13" name="Group 5">
              <a:extLst>
                <a:ext uri="{FF2B5EF4-FFF2-40B4-BE49-F238E27FC236}">
                  <a16:creationId xmlns:a16="http://schemas.microsoft.com/office/drawing/2014/main" id="{EF01CDF0-3F3C-4A05-A86E-32E07CCBF6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17" name="Text Box 6">
                <a:extLst>
                  <a:ext uri="{FF2B5EF4-FFF2-40B4-BE49-F238E27FC236}">
                    <a16:creationId xmlns:a16="http://schemas.microsoft.com/office/drawing/2014/main" id="{1FA013AD-0C41-44BE-8873-77D8B68DAD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 dirty="0"/>
                  <a:t>A</a:t>
                </a:r>
              </a:p>
            </p:txBody>
          </p:sp>
          <p:sp>
            <p:nvSpPr>
              <p:cNvPr id="18" name="Line 7">
                <a:extLst>
                  <a:ext uri="{FF2B5EF4-FFF2-40B4-BE49-F238E27FC236}">
                    <a16:creationId xmlns:a16="http://schemas.microsoft.com/office/drawing/2014/main" id="{827243F9-5F35-4B96-B709-51AA8088FD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6" name="Line 8">
              <a:extLst>
                <a:ext uri="{FF2B5EF4-FFF2-40B4-BE49-F238E27FC236}">
                  <a16:creationId xmlns:a16="http://schemas.microsoft.com/office/drawing/2014/main" id="{D0D9C35E-1DE5-4D2A-B49B-B7E8AB43050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9" name="Group 9">
            <a:extLst>
              <a:ext uri="{FF2B5EF4-FFF2-40B4-BE49-F238E27FC236}">
                <a16:creationId xmlns:a16="http://schemas.microsoft.com/office/drawing/2014/main" id="{98532E4F-E17C-4C24-A1C7-D132314D5555}"/>
              </a:ext>
            </a:extLst>
          </p:cNvPr>
          <p:cNvGrpSpPr>
            <a:grpSpLocks/>
          </p:cNvGrpSpPr>
          <p:nvPr/>
        </p:nvGrpSpPr>
        <p:grpSpPr bwMode="auto">
          <a:xfrm>
            <a:off x="1182689" y="2951163"/>
            <a:ext cx="2232025" cy="400050"/>
            <a:chOff x="385" y="1539"/>
            <a:chExt cx="1406" cy="252"/>
          </a:xfrm>
        </p:grpSpPr>
        <p:sp>
          <p:nvSpPr>
            <p:cNvPr id="20" name="Line 10">
              <a:extLst>
                <a:ext uri="{FF2B5EF4-FFF2-40B4-BE49-F238E27FC236}">
                  <a16:creationId xmlns:a16="http://schemas.microsoft.com/office/drawing/2014/main" id="{F156C03E-D6AC-4DAB-8F93-7029D4A65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" name="Text Box 11">
              <a:extLst>
                <a:ext uri="{FF2B5EF4-FFF2-40B4-BE49-F238E27FC236}">
                  <a16:creationId xmlns:a16="http://schemas.microsoft.com/office/drawing/2014/main" id="{0B659A1E-3DFB-4B2E-9F07-0508B6A85F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2" name="Line 12">
              <a:extLst>
                <a:ext uri="{FF2B5EF4-FFF2-40B4-BE49-F238E27FC236}">
                  <a16:creationId xmlns:a16="http://schemas.microsoft.com/office/drawing/2014/main" id="{5602A8D7-09F3-4CD6-9726-A3B3271E03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3" name="Group 13">
            <a:extLst>
              <a:ext uri="{FF2B5EF4-FFF2-40B4-BE49-F238E27FC236}">
                <a16:creationId xmlns:a16="http://schemas.microsoft.com/office/drawing/2014/main" id="{EE618978-3A44-482A-BC73-C2C3BA4B4129}"/>
              </a:ext>
            </a:extLst>
          </p:cNvPr>
          <p:cNvGrpSpPr>
            <a:grpSpLocks/>
          </p:cNvGrpSpPr>
          <p:nvPr/>
        </p:nvGrpSpPr>
        <p:grpSpPr bwMode="auto">
          <a:xfrm rot="2018073">
            <a:off x="1138935" y="3548930"/>
            <a:ext cx="2665412" cy="572434"/>
            <a:chOff x="748" y="2613"/>
            <a:chExt cx="2177" cy="227"/>
          </a:xfrm>
        </p:grpSpPr>
        <p:sp>
          <p:nvSpPr>
            <p:cNvPr id="24" name="Line 14">
              <a:extLst>
                <a:ext uri="{FF2B5EF4-FFF2-40B4-BE49-F238E27FC236}">
                  <a16:creationId xmlns:a16="http://schemas.microsoft.com/office/drawing/2014/main" id="{28A14896-F1B7-4CF7-9D8C-2DE24D69EA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5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Text Box 15">
              <a:extLst>
                <a:ext uri="{FF2B5EF4-FFF2-40B4-BE49-F238E27FC236}">
                  <a16:creationId xmlns:a16="http://schemas.microsoft.com/office/drawing/2014/main" id="{0514CAF8-BF5A-488A-ACE8-4A71834B7A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" y="2613"/>
              <a:ext cx="253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26" name="Line 16">
              <a:extLst>
                <a:ext uri="{FF2B5EF4-FFF2-40B4-BE49-F238E27FC236}">
                  <a16:creationId xmlns:a16="http://schemas.microsoft.com/office/drawing/2014/main" id="{F805BD83-A642-44DC-ACF8-9823EB0206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 dirty="0"/>
            </a:p>
          </p:txBody>
        </p:sp>
      </p:grpSp>
      <p:sp>
        <p:nvSpPr>
          <p:cNvPr id="27" name="Line 34">
            <a:extLst>
              <a:ext uri="{FF2B5EF4-FFF2-40B4-BE49-F238E27FC236}">
                <a16:creationId xmlns:a16="http://schemas.microsoft.com/office/drawing/2014/main" id="{403F69EA-8E16-4CD0-972A-8855BC5039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1" y="4800600"/>
            <a:ext cx="60118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" name="Line 35">
            <a:extLst>
              <a:ext uri="{FF2B5EF4-FFF2-40B4-BE49-F238E27FC236}">
                <a16:creationId xmlns:a16="http://schemas.microsoft.com/office/drawing/2014/main" id="{7B118BD9-97AE-4BD1-9047-9EEA35A9D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4713" y="2568575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9" name="Group 4">
            <a:extLst>
              <a:ext uri="{FF2B5EF4-FFF2-40B4-BE49-F238E27FC236}">
                <a16:creationId xmlns:a16="http://schemas.microsoft.com/office/drawing/2014/main" id="{AE1F3312-8F39-450B-98CD-B066C23C2F30}"/>
              </a:ext>
            </a:extLst>
          </p:cNvPr>
          <p:cNvGrpSpPr>
            <a:grpSpLocks/>
          </p:cNvGrpSpPr>
          <p:nvPr/>
        </p:nvGrpSpPr>
        <p:grpSpPr bwMode="auto">
          <a:xfrm>
            <a:off x="6203949" y="2656655"/>
            <a:ext cx="458788" cy="1512887"/>
            <a:chOff x="2074" y="2035"/>
            <a:chExt cx="289" cy="953"/>
          </a:xfrm>
        </p:grpSpPr>
        <p:grpSp>
          <p:nvGrpSpPr>
            <p:cNvPr id="30" name="Group 5">
              <a:extLst>
                <a:ext uri="{FF2B5EF4-FFF2-40B4-BE49-F238E27FC236}">
                  <a16:creationId xmlns:a16="http://schemas.microsoft.com/office/drawing/2014/main" id="{33D81639-3108-4C26-A0EF-7B97EBCE83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32" name="Text Box 6">
                <a:extLst>
                  <a:ext uri="{FF2B5EF4-FFF2-40B4-BE49-F238E27FC236}">
                    <a16:creationId xmlns:a16="http://schemas.microsoft.com/office/drawing/2014/main" id="{25F23F45-68EF-41CD-B62D-71FDB21505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33" name="Line 7">
                <a:extLst>
                  <a:ext uri="{FF2B5EF4-FFF2-40B4-BE49-F238E27FC236}">
                    <a16:creationId xmlns:a16="http://schemas.microsoft.com/office/drawing/2014/main" id="{6ECAB51B-1A8A-4008-974F-F7C12D5C16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1" name="Line 8">
              <a:extLst>
                <a:ext uri="{FF2B5EF4-FFF2-40B4-BE49-F238E27FC236}">
                  <a16:creationId xmlns:a16="http://schemas.microsoft.com/office/drawing/2014/main" id="{03068223-6E71-4752-BAEC-B39DEB99208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4" name="Group 9">
            <a:extLst>
              <a:ext uri="{FF2B5EF4-FFF2-40B4-BE49-F238E27FC236}">
                <a16:creationId xmlns:a16="http://schemas.microsoft.com/office/drawing/2014/main" id="{E6BA6911-F70C-403B-A9A3-082F85AB9FD6}"/>
              </a:ext>
            </a:extLst>
          </p:cNvPr>
          <p:cNvGrpSpPr>
            <a:grpSpLocks/>
          </p:cNvGrpSpPr>
          <p:nvPr/>
        </p:nvGrpSpPr>
        <p:grpSpPr bwMode="auto">
          <a:xfrm rot="1201325">
            <a:off x="6640513" y="2672529"/>
            <a:ext cx="2232025" cy="400050"/>
            <a:chOff x="385" y="1538"/>
            <a:chExt cx="1406" cy="252"/>
          </a:xfrm>
        </p:grpSpPr>
        <p:sp>
          <p:nvSpPr>
            <p:cNvPr id="35" name="Line 10">
              <a:extLst>
                <a:ext uri="{FF2B5EF4-FFF2-40B4-BE49-F238E27FC236}">
                  <a16:creationId xmlns:a16="http://schemas.microsoft.com/office/drawing/2014/main" id="{30262C57-B482-4C4E-AA28-E3BF859EA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6" name="Text Box 11">
              <a:extLst>
                <a:ext uri="{FF2B5EF4-FFF2-40B4-BE49-F238E27FC236}">
                  <a16:creationId xmlns:a16="http://schemas.microsoft.com/office/drawing/2014/main" id="{96D8F084-C87B-47B8-9EE1-95217F2FA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" y="1538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37" name="Line 12">
              <a:extLst>
                <a:ext uri="{FF2B5EF4-FFF2-40B4-BE49-F238E27FC236}">
                  <a16:creationId xmlns:a16="http://schemas.microsoft.com/office/drawing/2014/main" id="{D6C14F7A-056F-42F7-84BD-8E5884CEA6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8" name="Group 33">
            <a:extLst>
              <a:ext uri="{FF2B5EF4-FFF2-40B4-BE49-F238E27FC236}">
                <a16:creationId xmlns:a16="http://schemas.microsoft.com/office/drawing/2014/main" id="{0C9CC5A4-B66E-4743-BD7C-2DF5ACAEA761}"/>
              </a:ext>
            </a:extLst>
          </p:cNvPr>
          <p:cNvGrpSpPr>
            <a:grpSpLocks/>
          </p:cNvGrpSpPr>
          <p:nvPr/>
        </p:nvGrpSpPr>
        <p:grpSpPr bwMode="auto">
          <a:xfrm>
            <a:off x="6261100" y="3453579"/>
            <a:ext cx="2914650" cy="754062"/>
            <a:chOff x="104" y="1891"/>
            <a:chExt cx="1836" cy="475"/>
          </a:xfrm>
        </p:grpSpPr>
        <p:sp>
          <p:nvSpPr>
            <p:cNvPr id="39" name="Line 14">
              <a:extLst>
                <a:ext uri="{FF2B5EF4-FFF2-40B4-BE49-F238E27FC236}">
                  <a16:creationId xmlns:a16="http://schemas.microsoft.com/office/drawing/2014/main" id="{6CFD46CE-2E6E-4242-8CAC-742D767568B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104" y="1891"/>
              <a:ext cx="1836" cy="475"/>
            </a:xfrm>
            <a:prstGeom prst="line">
              <a:avLst/>
            </a:prstGeom>
            <a:noFill/>
            <a:ln w="76200">
              <a:solidFill>
                <a:srgbClr val="00206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" name="Text Box 15">
              <a:extLst>
                <a:ext uri="{FF2B5EF4-FFF2-40B4-BE49-F238E27FC236}">
                  <a16:creationId xmlns:a16="http://schemas.microsoft.com/office/drawing/2014/main" id="{30927188-6B22-462E-9431-3554EEC0C0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073">
              <a:off x="1032" y="1932"/>
              <a:ext cx="1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41" name="Line 16">
              <a:extLst>
                <a:ext uri="{FF2B5EF4-FFF2-40B4-BE49-F238E27FC236}">
                  <a16:creationId xmlns:a16="http://schemas.microsoft.com/office/drawing/2014/main" id="{4A1F97EA-1925-4415-B864-44999A969BE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1111" y="2010"/>
              <a:ext cx="17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 dirty="0"/>
            </a:p>
          </p:txBody>
        </p:sp>
      </p:grpSp>
      <p:sp>
        <p:nvSpPr>
          <p:cNvPr id="42" name="Line 18">
            <a:extLst>
              <a:ext uri="{FF2B5EF4-FFF2-40B4-BE49-F238E27FC236}">
                <a16:creationId xmlns:a16="http://schemas.microsoft.com/office/drawing/2014/main" id="{07045DA7-AD61-40D1-BB8D-23BCB1652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953642"/>
            <a:ext cx="4932363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" name="Line 19">
            <a:extLst>
              <a:ext uri="{FF2B5EF4-FFF2-40B4-BE49-F238E27FC236}">
                <a16:creationId xmlns:a16="http://schemas.microsoft.com/office/drawing/2014/main" id="{90E567C5-D516-4AF9-98B2-C179F3E6B2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3312" y="2512191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44" name="Agrupar 43">
            <a:extLst>
              <a:ext uri="{FF2B5EF4-FFF2-40B4-BE49-F238E27FC236}">
                <a16:creationId xmlns:a16="http://schemas.microsoft.com/office/drawing/2014/main" id="{FB0A188A-AEDA-42AA-97A2-5390C36A8494}"/>
              </a:ext>
            </a:extLst>
          </p:cNvPr>
          <p:cNvGrpSpPr/>
          <p:nvPr/>
        </p:nvGrpSpPr>
        <p:grpSpPr>
          <a:xfrm>
            <a:off x="6681694" y="2338132"/>
            <a:ext cx="403544" cy="1094373"/>
            <a:chOff x="2109695" y="1886516"/>
            <a:chExt cx="403544" cy="1094373"/>
          </a:xfrm>
        </p:grpSpPr>
        <p:sp>
          <p:nvSpPr>
            <p:cNvPr id="45" name="Arco 44">
              <a:extLst>
                <a:ext uri="{FF2B5EF4-FFF2-40B4-BE49-F238E27FC236}">
                  <a16:creationId xmlns:a16="http://schemas.microsoft.com/office/drawing/2014/main" id="{75E3A17F-9F2D-4F28-82E2-9CFD53B35E56}"/>
                </a:ext>
              </a:extLst>
            </p:cNvPr>
            <p:cNvSpPr/>
            <p:nvPr/>
          </p:nvSpPr>
          <p:spPr>
            <a:xfrm rot="7555343">
              <a:off x="1975781" y="2020430"/>
              <a:ext cx="643467" cy="375639"/>
            </a:xfrm>
            <a:prstGeom prst="arc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CaixaDeTexto 45">
              <a:extLst>
                <a:ext uri="{FF2B5EF4-FFF2-40B4-BE49-F238E27FC236}">
                  <a16:creationId xmlns:a16="http://schemas.microsoft.com/office/drawing/2014/main" id="{F30B73A2-6F6D-4784-AF08-D62340FF6B5A}"/>
                </a:ext>
              </a:extLst>
            </p:cNvPr>
            <p:cNvSpPr txBox="1"/>
            <p:nvPr/>
          </p:nvSpPr>
          <p:spPr>
            <a:xfrm>
              <a:off x="2113771" y="2396114"/>
              <a:ext cx="3994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b="1" dirty="0">
                  <a:solidFill>
                    <a:srgbClr val="0070C0"/>
                  </a:solidFill>
                  <a:sym typeface="Symbol" panose="05050102010706020507" pitchFamily="18" charset="2"/>
                </a:rPr>
                <a:t></a:t>
              </a:r>
              <a:endParaRPr lang="pt-BR" sz="3200" b="1" dirty="0">
                <a:solidFill>
                  <a:srgbClr val="0070C0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17800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7">
            <a:extLst>
              <a:ext uri="{FF2B5EF4-FFF2-40B4-BE49-F238E27FC236}">
                <a16:creationId xmlns:a16="http://schemas.microsoft.com/office/drawing/2014/main" id="{08EE91C5-5DDC-43C5-ABEA-F05BF21AA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268413"/>
            <a:ext cx="4706097" cy="523220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VETORES DE MESMO SENTIDO</a:t>
            </a:r>
          </a:p>
        </p:txBody>
      </p:sp>
      <p:grpSp>
        <p:nvGrpSpPr>
          <p:cNvPr id="5" name="Group 18">
            <a:extLst>
              <a:ext uri="{FF2B5EF4-FFF2-40B4-BE49-F238E27FC236}">
                <a16:creationId xmlns:a16="http://schemas.microsoft.com/office/drawing/2014/main" id="{2CBA6D7D-5DB6-4DD0-8532-D63AECDC1940}"/>
              </a:ext>
            </a:extLst>
          </p:cNvPr>
          <p:cNvGrpSpPr>
            <a:grpSpLocks/>
          </p:cNvGrpSpPr>
          <p:nvPr/>
        </p:nvGrpSpPr>
        <p:grpSpPr bwMode="auto">
          <a:xfrm>
            <a:off x="2301875" y="1916113"/>
            <a:ext cx="1512888" cy="400050"/>
            <a:chOff x="385" y="1207"/>
            <a:chExt cx="953" cy="252"/>
          </a:xfrm>
        </p:grpSpPr>
        <p:grpSp>
          <p:nvGrpSpPr>
            <p:cNvPr id="6" name="Group 12">
              <a:extLst>
                <a:ext uri="{FF2B5EF4-FFF2-40B4-BE49-F238E27FC236}">
                  <a16:creationId xmlns:a16="http://schemas.microsoft.com/office/drawing/2014/main" id="{05F2E477-07E8-48A7-8198-61B199C254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7" y="1207"/>
              <a:ext cx="223" cy="252"/>
              <a:chOff x="1869" y="2429"/>
              <a:chExt cx="223" cy="252"/>
            </a:xfrm>
          </p:grpSpPr>
          <p:sp>
            <p:nvSpPr>
              <p:cNvPr id="8" name="Text Box 10">
                <a:extLst>
                  <a:ext uri="{FF2B5EF4-FFF2-40B4-BE49-F238E27FC236}">
                    <a16:creationId xmlns:a16="http://schemas.microsoft.com/office/drawing/2014/main" id="{603F4DF9-C8B6-453A-8D46-8FF50605D2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9" name="Line 11">
                <a:extLst>
                  <a:ext uri="{FF2B5EF4-FFF2-40B4-BE49-F238E27FC236}">
                    <a16:creationId xmlns:a16="http://schemas.microsoft.com/office/drawing/2014/main" id="{1E394411-018C-4D4C-B155-94A8F666C0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50407589-0326-45B9-A188-2B9A09D551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434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" name="Group 19">
            <a:extLst>
              <a:ext uri="{FF2B5EF4-FFF2-40B4-BE49-F238E27FC236}">
                <a16:creationId xmlns:a16="http://schemas.microsoft.com/office/drawing/2014/main" id="{06966593-3DA6-481F-9847-913CD27D45DC}"/>
              </a:ext>
            </a:extLst>
          </p:cNvPr>
          <p:cNvGrpSpPr>
            <a:grpSpLocks/>
          </p:cNvGrpSpPr>
          <p:nvPr/>
        </p:nvGrpSpPr>
        <p:grpSpPr bwMode="auto">
          <a:xfrm>
            <a:off x="2135189" y="2443163"/>
            <a:ext cx="2232025" cy="400050"/>
            <a:chOff x="385" y="1539"/>
            <a:chExt cx="1406" cy="252"/>
          </a:xfrm>
        </p:grpSpPr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BD2E6793-FCE3-4933-89C6-A56DFB6423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Text Box 15">
              <a:extLst>
                <a:ext uri="{FF2B5EF4-FFF2-40B4-BE49-F238E27FC236}">
                  <a16:creationId xmlns:a16="http://schemas.microsoft.com/office/drawing/2014/main" id="{C041DE6D-0E0A-48CF-9A7E-50DBCD5512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13" name="Line 16">
              <a:extLst>
                <a:ext uri="{FF2B5EF4-FFF2-40B4-BE49-F238E27FC236}">
                  <a16:creationId xmlns:a16="http://schemas.microsoft.com/office/drawing/2014/main" id="{D2CA2796-3BBF-406B-A9B5-4B41844A2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6" name="Group 24">
            <a:extLst>
              <a:ext uri="{FF2B5EF4-FFF2-40B4-BE49-F238E27FC236}">
                <a16:creationId xmlns:a16="http://schemas.microsoft.com/office/drawing/2014/main" id="{5669ED3C-3F48-4F9B-B821-CCB8E305F71C}"/>
              </a:ext>
            </a:extLst>
          </p:cNvPr>
          <p:cNvGrpSpPr>
            <a:grpSpLocks/>
          </p:cNvGrpSpPr>
          <p:nvPr/>
        </p:nvGrpSpPr>
        <p:grpSpPr bwMode="auto">
          <a:xfrm>
            <a:off x="2279651" y="2414589"/>
            <a:ext cx="3744913" cy="369887"/>
            <a:chOff x="748" y="2614"/>
            <a:chExt cx="2177" cy="233"/>
          </a:xfrm>
        </p:grpSpPr>
        <p:sp>
          <p:nvSpPr>
            <p:cNvPr id="17" name="Line 20">
              <a:extLst>
                <a:ext uri="{FF2B5EF4-FFF2-40B4-BE49-F238E27FC236}">
                  <a16:creationId xmlns:a16="http://schemas.microsoft.com/office/drawing/2014/main" id="{AF38246F-43BB-4C9F-8096-946B88F496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Text Box 21">
              <a:extLst>
                <a:ext uri="{FF2B5EF4-FFF2-40B4-BE49-F238E27FC236}">
                  <a16:creationId xmlns:a16="http://schemas.microsoft.com/office/drawing/2014/main" id="{167BFD80-B218-4F6F-97B7-5CA85A873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614"/>
              <a:ext cx="1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19" name="Line 22">
              <a:extLst>
                <a:ext uri="{FF2B5EF4-FFF2-40B4-BE49-F238E27FC236}">
                  <a16:creationId xmlns:a16="http://schemas.microsoft.com/office/drawing/2014/main" id="{0292DC85-7D82-47C3-9667-8861FA46CC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0" name="Text Box 25">
            <a:extLst>
              <a:ext uri="{FF2B5EF4-FFF2-40B4-BE49-F238E27FC236}">
                <a16:creationId xmlns:a16="http://schemas.microsoft.com/office/drawing/2014/main" id="{97AA0B06-018B-43B3-B2BB-07C46544B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259" y="1049250"/>
            <a:ext cx="2805576" cy="1938992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6000" b="1">
                <a:solidFill>
                  <a:srgbClr val="FF3300"/>
                </a:solidFill>
              </a:rPr>
              <a:t>SOMA</a:t>
            </a:r>
          </a:p>
          <a:p>
            <a:pPr algn="ctr"/>
            <a:r>
              <a:rPr lang="pt-BR" altLang="pt-BR" sz="6000" b="1">
                <a:solidFill>
                  <a:srgbClr val="FF3300"/>
                </a:solidFill>
              </a:rPr>
              <a:t>R= A + B</a:t>
            </a:r>
          </a:p>
        </p:txBody>
      </p:sp>
      <p:sp>
        <p:nvSpPr>
          <p:cNvPr id="21" name="Text Box 26">
            <a:extLst>
              <a:ext uri="{FF2B5EF4-FFF2-40B4-BE49-F238E27FC236}">
                <a16:creationId xmlns:a16="http://schemas.microsoft.com/office/drawing/2014/main" id="{52578AF4-EF87-4FDE-84C1-755459067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1" y="4027488"/>
            <a:ext cx="5086008" cy="523220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VETORES DE SENTIDOS OPOSTOS</a:t>
            </a:r>
          </a:p>
        </p:txBody>
      </p:sp>
      <p:grpSp>
        <p:nvGrpSpPr>
          <p:cNvPr id="22" name="Group 41">
            <a:extLst>
              <a:ext uri="{FF2B5EF4-FFF2-40B4-BE49-F238E27FC236}">
                <a16:creationId xmlns:a16="http://schemas.microsoft.com/office/drawing/2014/main" id="{D65CB73E-E9D0-46AA-87A4-48168778B1EA}"/>
              </a:ext>
            </a:extLst>
          </p:cNvPr>
          <p:cNvGrpSpPr>
            <a:grpSpLocks/>
          </p:cNvGrpSpPr>
          <p:nvPr/>
        </p:nvGrpSpPr>
        <p:grpSpPr bwMode="auto">
          <a:xfrm>
            <a:off x="2041525" y="4675188"/>
            <a:ext cx="1512888" cy="400050"/>
            <a:chOff x="422" y="2945"/>
            <a:chExt cx="953" cy="252"/>
          </a:xfrm>
        </p:grpSpPr>
        <p:grpSp>
          <p:nvGrpSpPr>
            <p:cNvPr id="23" name="Group 28">
              <a:extLst>
                <a:ext uri="{FF2B5EF4-FFF2-40B4-BE49-F238E27FC236}">
                  <a16:creationId xmlns:a16="http://schemas.microsoft.com/office/drawing/2014/main" id="{25DDCBEF-257D-4C47-8AD5-311A323395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4" y="2945"/>
              <a:ext cx="223" cy="252"/>
              <a:chOff x="1869" y="2429"/>
              <a:chExt cx="223" cy="252"/>
            </a:xfrm>
          </p:grpSpPr>
          <p:sp>
            <p:nvSpPr>
              <p:cNvPr id="25" name="Text Box 29">
                <a:extLst>
                  <a:ext uri="{FF2B5EF4-FFF2-40B4-BE49-F238E27FC236}">
                    <a16:creationId xmlns:a16="http://schemas.microsoft.com/office/drawing/2014/main" id="{56535684-5B44-4E40-8602-DA93CB3985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26" name="Line 30">
                <a:extLst>
                  <a:ext uri="{FF2B5EF4-FFF2-40B4-BE49-F238E27FC236}">
                    <a16:creationId xmlns:a16="http://schemas.microsoft.com/office/drawing/2014/main" id="{1E448069-23E4-4AAE-8EFE-CBD1498294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4" name="Line 31">
              <a:extLst>
                <a:ext uri="{FF2B5EF4-FFF2-40B4-BE49-F238E27FC236}">
                  <a16:creationId xmlns:a16="http://schemas.microsoft.com/office/drawing/2014/main" id="{7AEA18DC-8AA9-42AA-84B2-5C1E967CEB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" y="317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7" name="Group 32">
            <a:extLst>
              <a:ext uri="{FF2B5EF4-FFF2-40B4-BE49-F238E27FC236}">
                <a16:creationId xmlns:a16="http://schemas.microsoft.com/office/drawing/2014/main" id="{54BB70EF-5E2B-4744-87F2-E03CBC5541FE}"/>
              </a:ext>
            </a:extLst>
          </p:cNvPr>
          <p:cNvGrpSpPr>
            <a:grpSpLocks/>
          </p:cNvGrpSpPr>
          <p:nvPr/>
        </p:nvGrpSpPr>
        <p:grpSpPr bwMode="auto">
          <a:xfrm>
            <a:off x="2027238" y="5202240"/>
            <a:ext cx="2844800" cy="399976"/>
            <a:chOff x="385" y="1539"/>
            <a:chExt cx="1406" cy="258"/>
          </a:xfrm>
        </p:grpSpPr>
        <p:sp>
          <p:nvSpPr>
            <p:cNvPr id="28" name="Line 33">
              <a:extLst>
                <a:ext uri="{FF2B5EF4-FFF2-40B4-BE49-F238E27FC236}">
                  <a16:creationId xmlns:a16="http://schemas.microsoft.com/office/drawing/2014/main" id="{239414FD-B749-42C9-A627-67FCDD2400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Text Box 34">
              <a:extLst>
                <a:ext uri="{FF2B5EF4-FFF2-40B4-BE49-F238E27FC236}">
                  <a16:creationId xmlns:a16="http://schemas.microsoft.com/office/drawing/2014/main" id="{B7BF122F-ACA0-4148-9659-44DC396F0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160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30" name="Line 35">
              <a:extLst>
                <a:ext uri="{FF2B5EF4-FFF2-40B4-BE49-F238E27FC236}">
                  <a16:creationId xmlns:a16="http://schemas.microsoft.com/office/drawing/2014/main" id="{44DCA001-E7B2-4ABC-8EA8-295F7443D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1" name="Group 36">
            <a:extLst>
              <a:ext uri="{FF2B5EF4-FFF2-40B4-BE49-F238E27FC236}">
                <a16:creationId xmlns:a16="http://schemas.microsoft.com/office/drawing/2014/main" id="{3D2673F5-C466-4AFA-BE05-994187391568}"/>
              </a:ext>
            </a:extLst>
          </p:cNvPr>
          <p:cNvGrpSpPr>
            <a:grpSpLocks/>
          </p:cNvGrpSpPr>
          <p:nvPr/>
        </p:nvGrpSpPr>
        <p:grpSpPr bwMode="auto">
          <a:xfrm>
            <a:off x="3575050" y="5173665"/>
            <a:ext cx="1296988" cy="369544"/>
            <a:chOff x="748" y="2614"/>
            <a:chExt cx="2177" cy="261"/>
          </a:xfrm>
        </p:grpSpPr>
        <p:sp>
          <p:nvSpPr>
            <p:cNvPr id="32" name="Line 37">
              <a:extLst>
                <a:ext uri="{FF2B5EF4-FFF2-40B4-BE49-F238E27FC236}">
                  <a16:creationId xmlns:a16="http://schemas.microsoft.com/office/drawing/2014/main" id="{A3BE8BFB-0378-4BDC-8B14-1A27D6F924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" name="Text Box 38">
              <a:extLst>
                <a:ext uri="{FF2B5EF4-FFF2-40B4-BE49-F238E27FC236}">
                  <a16:creationId xmlns:a16="http://schemas.microsoft.com/office/drawing/2014/main" id="{392DDC32-19A8-421C-8C87-3229E47DBD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9" y="2614"/>
              <a:ext cx="520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34" name="Line 39">
              <a:extLst>
                <a:ext uri="{FF2B5EF4-FFF2-40B4-BE49-F238E27FC236}">
                  <a16:creationId xmlns:a16="http://schemas.microsoft.com/office/drawing/2014/main" id="{5505F603-70FE-4B88-BE09-661790838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5" name="Text Box 40">
            <a:extLst>
              <a:ext uri="{FF2B5EF4-FFF2-40B4-BE49-F238E27FC236}">
                <a16:creationId xmlns:a16="http://schemas.microsoft.com/office/drawing/2014/main" id="{E20E724D-EBC3-419E-BEE1-8327F87BF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3410" y="3808325"/>
            <a:ext cx="2950551" cy="1938992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SUBTRAI</a:t>
            </a:r>
          </a:p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R= B - A</a:t>
            </a: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C6AA08C1-7CE0-4C62-99C5-A8E62A449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63" y="-100013"/>
            <a:ext cx="6591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SOMA VETORIAL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3029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13776 -0.072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88" y="-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6061E-6 L -3.33333E-6 -0.0605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1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0F2BED97-A09F-4161-920D-65B61FD50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63" y="-100013"/>
            <a:ext cx="6591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SOMA VETORIAL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7BD01E0-D1F4-44DB-94AC-796D6004D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268413"/>
            <a:ext cx="4436792" cy="523220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VETORES PERPENDICULARES</a:t>
            </a:r>
          </a:p>
        </p:txBody>
      </p:sp>
      <p:grpSp>
        <p:nvGrpSpPr>
          <p:cNvPr id="6" name="Group 33">
            <a:extLst>
              <a:ext uri="{FF2B5EF4-FFF2-40B4-BE49-F238E27FC236}">
                <a16:creationId xmlns:a16="http://schemas.microsoft.com/office/drawing/2014/main" id="{B57CF55E-4BD8-4AB2-A31E-254EEF21E7B1}"/>
              </a:ext>
            </a:extLst>
          </p:cNvPr>
          <p:cNvGrpSpPr>
            <a:grpSpLocks/>
          </p:cNvGrpSpPr>
          <p:nvPr/>
        </p:nvGrpSpPr>
        <p:grpSpPr bwMode="auto">
          <a:xfrm>
            <a:off x="1631950" y="2781300"/>
            <a:ext cx="458788" cy="1512888"/>
            <a:chOff x="2074" y="2035"/>
            <a:chExt cx="289" cy="953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248A5F65-7E5F-4826-891F-1C89D5CCA3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9" name="Text Box 6">
                <a:extLst>
                  <a:ext uri="{FF2B5EF4-FFF2-40B4-BE49-F238E27FC236}">
                    <a16:creationId xmlns:a16="http://schemas.microsoft.com/office/drawing/2014/main" id="{97D62B06-152A-42C9-9186-9ACB45412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10" name="Line 7">
                <a:extLst>
                  <a:ext uri="{FF2B5EF4-FFF2-40B4-BE49-F238E27FC236}">
                    <a16:creationId xmlns:a16="http://schemas.microsoft.com/office/drawing/2014/main" id="{833E559E-8DF9-43CA-835D-CCFE68D89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6580FC96-14C9-4C5C-8C8A-4FC3C204736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1" name="Group 9">
            <a:extLst>
              <a:ext uri="{FF2B5EF4-FFF2-40B4-BE49-F238E27FC236}">
                <a16:creationId xmlns:a16="http://schemas.microsoft.com/office/drawing/2014/main" id="{7AAFDCB1-1B80-4EE2-9A8B-97A74AF5DEE0}"/>
              </a:ext>
            </a:extLst>
          </p:cNvPr>
          <p:cNvGrpSpPr>
            <a:grpSpLocks/>
          </p:cNvGrpSpPr>
          <p:nvPr/>
        </p:nvGrpSpPr>
        <p:grpSpPr bwMode="auto">
          <a:xfrm>
            <a:off x="2135189" y="2443163"/>
            <a:ext cx="2232025" cy="400050"/>
            <a:chOff x="385" y="1539"/>
            <a:chExt cx="1406" cy="252"/>
          </a:xfrm>
        </p:grpSpPr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EAEF2818-A83C-406E-AC17-C059CBA587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63E7C77F-5A91-4573-8B50-48F9751D55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C9E818A0-8B81-4625-924E-B95F202BA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7" name="Group 13">
            <a:extLst>
              <a:ext uri="{FF2B5EF4-FFF2-40B4-BE49-F238E27FC236}">
                <a16:creationId xmlns:a16="http://schemas.microsoft.com/office/drawing/2014/main" id="{02706D54-A0DF-4B2B-A770-D98D0B41C380}"/>
              </a:ext>
            </a:extLst>
          </p:cNvPr>
          <p:cNvGrpSpPr>
            <a:grpSpLocks/>
          </p:cNvGrpSpPr>
          <p:nvPr/>
        </p:nvGrpSpPr>
        <p:grpSpPr bwMode="auto">
          <a:xfrm rot="2018073">
            <a:off x="2091435" y="3040930"/>
            <a:ext cx="2665412" cy="572434"/>
            <a:chOff x="748" y="2613"/>
            <a:chExt cx="2177" cy="227"/>
          </a:xfrm>
        </p:grpSpPr>
        <p:sp>
          <p:nvSpPr>
            <p:cNvPr id="18" name="Line 14">
              <a:extLst>
                <a:ext uri="{FF2B5EF4-FFF2-40B4-BE49-F238E27FC236}">
                  <a16:creationId xmlns:a16="http://schemas.microsoft.com/office/drawing/2014/main" id="{7BF3AC7F-C771-4E04-AE16-9418355E7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9" name="Text Box 15">
              <a:extLst>
                <a:ext uri="{FF2B5EF4-FFF2-40B4-BE49-F238E27FC236}">
                  <a16:creationId xmlns:a16="http://schemas.microsoft.com/office/drawing/2014/main" id="{F3A0D002-5840-47A8-8B99-1499226B6F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" y="2613"/>
              <a:ext cx="253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C711E727-98C5-4AA4-A2F6-A6D71486A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1" name="Text Box 17">
            <a:extLst>
              <a:ext uri="{FF2B5EF4-FFF2-40B4-BE49-F238E27FC236}">
                <a16:creationId xmlns:a16="http://schemas.microsoft.com/office/drawing/2014/main" id="{D237C14A-8426-49AD-A20F-A26E10F52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3" y="4312773"/>
            <a:ext cx="3851439" cy="1938992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PITÁGORAS</a:t>
            </a:r>
          </a:p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R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 </a:t>
            </a:r>
            <a:r>
              <a:rPr lang="pt-BR" altLang="pt-BR" sz="6000" b="1" dirty="0">
                <a:solidFill>
                  <a:srgbClr val="FF3300"/>
                </a:solidFill>
              </a:rPr>
              <a:t>= A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</a:t>
            </a:r>
            <a:r>
              <a:rPr lang="pt-BR" altLang="pt-BR" sz="6000" b="1" dirty="0">
                <a:solidFill>
                  <a:srgbClr val="FF3300"/>
                </a:solidFill>
              </a:rPr>
              <a:t> + B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</a:t>
            </a:r>
            <a:endParaRPr lang="pt-BR" altLang="pt-BR" sz="6000" b="1" dirty="0">
              <a:solidFill>
                <a:srgbClr val="FF3300"/>
              </a:solidFill>
            </a:endParaRPr>
          </a:p>
        </p:txBody>
      </p:sp>
      <p:sp>
        <p:nvSpPr>
          <p:cNvPr id="22" name="Line 34">
            <a:extLst>
              <a:ext uri="{FF2B5EF4-FFF2-40B4-BE49-F238E27FC236}">
                <a16:creationId xmlns:a16="http://schemas.microsoft.com/office/drawing/2014/main" id="{02AF4EC7-01D0-4267-95C6-F220C2AC8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1" y="4292600"/>
            <a:ext cx="60118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" name="Line 35">
            <a:extLst>
              <a:ext uri="{FF2B5EF4-FFF2-40B4-BE49-F238E27FC236}">
                <a16:creationId xmlns:a16="http://schemas.microsoft.com/office/drawing/2014/main" id="{3C9EDD71-93C1-4D33-9BA2-F30235D2B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7213" y="2060575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4" name="Group 36">
            <a:extLst>
              <a:ext uri="{FF2B5EF4-FFF2-40B4-BE49-F238E27FC236}">
                <a16:creationId xmlns:a16="http://schemas.microsoft.com/office/drawing/2014/main" id="{E70ABEA2-E55C-434F-8A18-64EC6E745E26}"/>
              </a:ext>
            </a:extLst>
          </p:cNvPr>
          <p:cNvGrpSpPr>
            <a:grpSpLocks/>
          </p:cNvGrpSpPr>
          <p:nvPr/>
        </p:nvGrpSpPr>
        <p:grpSpPr bwMode="auto">
          <a:xfrm>
            <a:off x="9569400" y="2157776"/>
            <a:ext cx="458787" cy="1512888"/>
            <a:chOff x="2074" y="2035"/>
            <a:chExt cx="289" cy="953"/>
          </a:xfrm>
        </p:grpSpPr>
        <p:grpSp>
          <p:nvGrpSpPr>
            <p:cNvPr id="25" name="Group 37">
              <a:extLst>
                <a:ext uri="{FF2B5EF4-FFF2-40B4-BE49-F238E27FC236}">
                  <a16:creationId xmlns:a16="http://schemas.microsoft.com/office/drawing/2014/main" id="{0AD490B5-F98C-47EE-BF42-09DD422592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27" name="Text Box 38">
                <a:extLst>
                  <a:ext uri="{FF2B5EF4-FFF2-40B4-BE49-F238E27FC236}">
                    <a16:creationId xmlns:a16="http://schemas.microsoft.com/office/drawing/2014/main" id="{2AB020E5-21DD-4606-BC65-8054A8381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28" name="Line 39">
                <a:extLst>
                  <a:ext uri="{FF2B5EF4-FFF2-40B4-BE49-F238E27FC236}">
                    <a16:creationId xmlns:a16="http://schemas.microsoft.com/office/drawing/2014/main" id="{E38CC883-0B98-4D6A-898F-EAF9CE1673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6" name="Line 40">
              <a:extLst>
                <a:ext uri="{FF2B5EF4-FFF2-40B4-BE49-F238E27FC236}">
                  <a16:creationId xmlns:a16="http://schemas.microsoft.com/office/drawing/2014/main" id="{1AEDC626-4768-4D45-9838-A15B8F5FB80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9" name="Group 41">
            <a:extLst>
              <a:ext uri="{FF2B5EF4-FFF2-40B4-BE49-F238E27FC236}">
                <a16:creationId xmlns:a16="http://schemas.microsoft.com/office/drawing/2014/main" id="{D0615DEE-4FEE-4511-B1E6-EF0C947BB901}"/>
              </a:ext>
            </a:extLst>
          </p:cNvPr>
          <p:cNvGrpSpPr>
            <a:grpSpLocks/>
          </p:cNvGrpSpPr>
          <p:nvPr/>
        </p:nvGrpSpPr>
        <p:grpSpPr bwMode="auto">
          <a:xfrm>
            <a:off x="7816800" y="1841864"/>
            <a:ext cx="2232025" cy="400050"/>
            <a:chOff x="385" y="1539"/>
            <a:chExt cx="1406" cy="252"/>
          </a:xfrm>
        </p:grpSpPr>
        <p:sp>
          <p:nvSpPr>
            <p:cNvPr id="30" name="Line 42">
              <a:extLst>
                <a:ext uri="{FF2B5EF4-FFF2-40B4-BE49-F238E27FC236}">
                  <a16:creationId xmlns:a16="http://schemas.microsoft.com/office/drawing/2014/main" id="{3F67B3F1-9874-4A53-BB20-3BDEC2C72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" name="Text Box 43">
              <a:extLst>
                <a:ext uri="{FF2B5EF4-FFF2-40B4-BE49-F238E27FC236}">
                  <a16:creationId xmlns:a16="http://schemas.microsoft.com/office/drawing/2014/main" id="{7024F8BC-C80C-4B21-9539-BBC453C44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32" name="Line 44">
              <a:extLst>
                <a:ext uri="{FF2B5EF4-FFF2-40B4-BE49-F238E27FC236}">
                  <a16:creationId xmlns:a16="http://schemas.microsoft.com/office/drawing/2014/main" id="{A976DCF9-A8B2-4951-A35B-BC3D4F381E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3" name="Group 45">
            <a:extLst>
              <a:ext uri="{FF2B5EF4-FFF2-40B4-BE49-F238E27FC236}">
                <a16:creationId xmlns:a16="http://schemas.microsoft.com/office/drawing/2014/main" id="{9A5C6C47-515A-4ADE-9246-77E08A367AD6}"/>
              </a:ext>
            </a:extLst>
          </p:cNvPr>
          <p:cNvGrpSpPr>
            <a:grpSpLocks/>
          </p:cNvGrpSpPr>
          <p:nvPr/>
        </p:nvGrpSpPr>
        <p:grpSpPr bwMode="auto">
          <a:xfrm rot="2018073">
            <a:off x="7773046" y="2439631"/>
            <a:ext cx="2665412" cy="572434"/>
            <a:chOff x="748" y="2613"/>
            <a:chExt cx="2177" cy="227"/>
          </a:xfrm>
        </p:grpSpPr>
        <p:sp>
          <p:nvSpPr>
            <p:cNvPr id="34" name="Line 46">
              <a:extLst>
                <a:ext uri="{FF2B5EF4-FFF2-40B4-BE49-F238E27FC236}">
                  <a16:creationId xmlns:a16="http://schemas.microsoft.com/office/drawing/2014/main" id="{111DAAFC-8F33-4B3D-BD4B-2D4C0BBF0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5" name="Text Box 47">
              <a:extLst>
                <a:ext uri="{FF2B5EF4-FFF2-40B4-BE49-F238E27FC236}">
                  <a16:creationId xmlns:a16="http://schemas.microsoft.com/office/drawing/2014/main" id="{E932FC2A-1ACA-447C-94F5-E9F0B9822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" y="2613"/>
              <a:ext cx="253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36" name="Line 48">
              <a:extLst>
                <a:ext uri="{FF2B5EF4-FFF2-40B4-BE49-F238E27FC236}">
                  <a16:creationId xmlns:a16="http://schemas.microsoft.com/office/drawing/2014/main" id="{92FC0731-E02B-4BD3-87EF-66716E4916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957680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VETORES</a:t>
            </a:r>
            <a:r>
              <a:rPr lang="pt-BR" dirty="0"/>
              <a:t>	   </a:t>
            </a:r>
            <a:r>
              <a:rPr lang="pt-BR" sz="2800" b="1" dirty="0">
                <a:latin typeface="Palace Script MT" panose="030303020206070C0B05" pitchFamily="66" charset="0"/>
              </a:rPr>
              <a:t>Professor: Estefânio Franco Maciel</a:t>
            </a:r>
            <a:endParaRPr lang="pt-BR" b="1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3">
            <a:extLst>
              <a:ext uri="{FF2B5EF4-FFF2-40B4-BE49-F238E27FC236}">
                <a16:creationId xmlns:a16="http://schemas.microsoft.com/office/drawing/2014/main" id="{036E5EC8-C876-44C7-8830-F4FE74265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514" y="1267822"/>
            <a:ext cx="7589450" cy="523220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VETORES QUE FORMAM UM ÂNGULO QUALQUER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AF85C0C-9389-439E-B13E-1EC6A2B50D34}"/>
              </a:ext>
            </a:extLst>
          </p:cNvPr>
          <p:cNvGrpSpPr>
            <a:grpSpLocks/>
          </p:cNvGrpSpPr>
          <p:nvPr/>
        </p:nvGrpSpPr>
        <p:grpSpPr bwMode="auto">
          <a:xfrm>
            <a:off x="1631950" y="2205039"/>
            <a:ext cx="458788" cy="1512887"/>
            <a:chOff x="2074" y="2035"/>
            <a:chExt cx="289" cy="95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7A4C6A-EA33-406B-AE6B-02539BC18D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31B573E-F61F-4E06-A166-16F139A90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9" name="Line 7">
                <a:extLst>
                  <a:ext uri="{FF2B5EF4-FFF2-40B4-BE49-F238E27FC236}">
                    <a16:creationId xmlns:a16="http://schemas.microsoft.com/office/drawing/2014/main" id="{FB7F7A41-FD77-4771-9613-9E1B9C4AFC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7ADCA6A1-EB32-45C7-A82D-C64309A87C4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522933-9F32-4644-96E4-7813E5E13DA3}"/>
              </a:ext>
            </a:extLst>
          </p:cNvPr>
          <p:cNvGrpSpPr>
            <a:grpSpLocks/>
          </p:cNvGrpSpPr>
          <p:nvPr/>
        </p:nvGrpSpPr>
        <p:grpSpPr bwMode="auto">
          <a:xfrm rot="1201325">
            <a:off x="2068514" y="2220913"/>
            <a:ext cx="2232025" cy="400050"/>
            <a:chOff x="385" y="1538"/>
            <a:chExt cx="1406" cy="252"/>
          </a:xfrm>
        </p:grpSpPr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4F0DC805-18BA-4BEF-814B-32F0E0542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2961A2C8-E56C-49E4-A899-69B419589E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" y="1538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95945EA7-B642-4A84-B3BC-66659BB611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6" name="Group 33">
            <a:extLst>
              <a:ext uri="{FF2B5EF4-FFF2-40B4-BE49-F238E27FC236}">
                <a16:creationId xmlns:a16="http://schemas.microsoft.com/office/drawing/2014/main" id="{6E01163F-DCDA-498D-B042-30EFCE2B5023}"/>
              </a:ext>
            </a:extLst>
          </p:cNvPr>
          <p:cNvGrpSpPr>
            <a:grpSpLocks/>
          </p:cNvGrpSpPr>
          <p:nvPr/>
        </p:nvGrpSpPr>
        <p:grpSpPr bwMode="auto">
          <a:xfrm>
            <a:off x="1689101" y="3001963"/>
            <a:ext cx="2914650" cy="754062"/>
            <a:chOff x="104" y="1891"/>
            <a:chExt cx="1836" cy="475"/>
          </a:xfrm>
        </p:grpSpPr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8B1F0EA8-E273-4985-BBA4-E25A4C1FB88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104" y="1891"/>
              <a:ext cx="1836" cy="475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Text Box 15">
              <a:extLst>
                <a:ext uri="{FF2B5EF4-FFF2-40B4-BE49-F238E27FC236}">
                  <a16:creationId xmlns:a16="http://schemas.microsoft.com/office/drawing/2014/main" id="{0930B638-1830-4261-96DD-57227CBEB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073">
              <a:off x="1032" y="1932"/>
              <a:ext cx="1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4C4D80F8-C289-4A14-BC16-609E631CA9E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1111" y="2010"/>
              <a:ext cx="17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0" name="Text Box 17">
            <a:extLst>
              <a:ext uri="{FF2B5EF4-FFF2-40B4-BE49-F238E27FC236}">
                <a16:creationId xmlns:a16="http://schemas.microsoft.com/office/drawing/2014/main" id="{A2AF1BB1-6EF3-4CBD-860A-9E0FA721C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894" y="5305209"/>
            <a:ext cx="7767960" cy="1015663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R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 </a:t>
            </a:r>
            <a:r>
              <a:rPr lang="pt-BR" altLang="pt-BR" sz="6000" b="1" dirty="0">
                <a:solidFill>
                  <a:srgbClr val="FF3300"/>
                </a:solidFill>
              </a:rPr>
              <a:t>= A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</a:t>
            </a:r>
            <a:r>
              <a:rPr lang="pt-BR" altLang="pt-BR" sz="6000" b="1" dirty="0">
                <a:solidFill>
                  <a:srgbClr val="FF3300"/>
                </a:solidFill>
              </a:rPr>
              <a:t> + B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</a:t>
            </a:r>
            <a:r>
              <a:rPr lang="pt-BR" altLang="pt-BR" sz="6000" b="1" dirty="0">
                <a:solidFill>
                  <a:srgbClr val="FF3300"/>
                </a:solidFill>
              </a:rPr>
              <a:t> + 2.A.B.cos</a:t>
            </a:r>
            <a:r>
              <a:rPr lang="pt-BR" altLang="pt-BR" sz="6000" b="1" dirty="0">
                <a:solidFill>
                  <a:srgbClr val="FF3300"/>
                </a:solidFill>
                <a:sym typeface="Symbol" panose="05050102010706020507" pitchFamily="18" charset="2"/>
              </a:rPr>
              <a:t></a:t>
            </a:r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18FBD0B0-7A6A-4B51-B146-B1A8D2BC4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1" y="3502026"/>
            <a:ext cx="4932363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C8671A35-A67D-4B7A-ABD9-1D775E987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2060575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3" name="Group 34">
            <a:extLst>
              <a:ext uri="{FF2B5EF4-FFF2-40B4-BE49-F238E27FC236}">
                <a16:creationId xmlns:a16="http://schemas.microsoft.com/office/drawing/2014/main" id="{6C959994-29D2-461A-A22D-8E1FD9E35730}"/>
              </a:ext>
            </a:extLst>
          </p:cNvPr>
          <p:cNvGrpSpPr>
            <a:grpSpLocks/>
          </p:cNvGrpSpPr>
          <p:nvPr/>
        </p:nvGrpSpPr>
        <p:grpSpPr bwMode="auto">
          <a:xfrm>
            <a:off x="8450264" y="2852739"/>
            <a:ext cx="458787" cy="1512887"/>
            <a:chOff x="2074" y="2035"/>
            <a:chExt cx="289" cy="953"/>
          </a:xfrm>
        </p:grpSpPr>
        <p:grpSp>
          <p:nvGrpSpPr>
            <p:cNvPr id="24" name="Group 35">
              <a:extLst>
                <a:ext uri="{FF2B5EF4-FFF2-40B4-BE49-F238E27FC236}">
                  <a16:creationId xmlns:a16="http://schemas.microsoft.com/office/drawing/2014/main" id="{BA5E25A6-B7A7-4836-8857-A463760C83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26" name="Text Box 36">
                <a:extLst>
                  <a:ext uri="{FF2B5EF4-FFF2-40B4-BE49-F238E27FC236}">
                    <a16:creationId xmlns:a16="http://schemas.microsoft.com/office/drawing/2014/main" id="{0E29EC81-06C3-4AAB-9D62-48AAC6EC2A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27" name="Line 37">
                <a:extLst>
                  <a:ext uri="{FF2B5EF4-FFF2-40B4-BE49-F238E27FC236}">
                    <a16:creationId xmlns:a16="http://schemas.microsoft.com/office/drawing/2014/main" id="{8B09E4E4-4D14-46A2-83C3-6F98365EA0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5" name="Line 38">
              <a:extLst>
                <a:ext uri="{FF2B5EF4-FFF2-40B4-BE49-F238E27FC236}">
                  <a16:creationId xmlns:a16="http://schemas.microsoft.com/office/drawing/2014/main" id="{C21F9329-0AF9-47E7-9C86-01A4A08C9B9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8" name="Group 39">
            <a:extLst>
              <a:ext uri="{FF2B5EF4-FFF2-40B4-BE49-F238E27FC236}">
                <a16:creationId xmlns:a16="http://schemas.microsoft.com/office/drawing/2014/main" id="{6345C1D6-7EA6-4A75-A1B3-BFE7EA5D357D}"/>
              </a:ext>
            </a:extLst>
          </p:cNvPr>
          <p:cNvGrpSpPr>
            <a:grpSpLocks/>
          </p:cNvGrpSpPr>
          <p:nvPr/>
        </p:nvGrpSpPr>
        <p:grpSpPr bwMode="auto">
          <a:xfrm rot="1201325">
            <a:off x="6850064" y="2149476"/>
            <a:ext cx="2232025" cy="400050"/>
            <a:chOff x="385" y="1538"/>
            <a:chExt cx="1406" cy="252"/>
          </a:xfrm>
        </p:grpSpPr>
        <p:sp>
          <p:nvSpPr>
            <p:cNvPr id="29" name="Line 40">
              <a:extLst>
                <a:ext uri="{FF2B5EF4-FFF2-40B4-BE49-F238E27FC236}">
                  <a16:creationId xmlns:a16="http://schemas.microsoft.com/office/drawing/2014/main" id="{69E61472-99A0-4502-8B83-52091F43F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" name="Text Box 41">
              <a:extLst>
                <a:ext uri="{FF2B5EF4-FFF2-40B4-BE49-F238E27FC236}">
                  <a16:creationId xmlns:a16="http://schemas.microsoft.com/office/drawing/2014/main" id="{A3C6043D-380D-47D2-9107-BDB390031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" y="1538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31" name="Line 42">
              <a:extLst>
                <a:ext uri="{FF2B5EF4-FFF2-40B4-BE49-F238E27FC236}">
                  <a16:creationId xmlns:a16="http://schemas.microsoft.com/office/drawing/2014/main" id="{9BDD8274-DBEE-41B0-B7EE-FC5499C695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2" name="Group 43">
            <a:extLst>
              <a:ext uri="{FF2B5EF4-FFF2-40B4-BE49-F238E27FC236}">
                <a16:creationId xmlns:a16="http://schemas.microsoft.com/office/drawing/2014/main" id="{747A9406-9856-4E64-91C0-9331811A8A8D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2847976"/>
            <a:ext cx="2952750" cy="792163"/>
            <a:chOff x="95" y="1895"/>
            <a:chExt cx="1860" cy="499"/>
          </a:xfrm>
        </p:grpSpPr>
        <p:sp>
          <p:nvSpPr>
            <p:cNvPr id="33" name="Line 44">
              <a:extLst>
                <a:ext uri="{FF2B5EF4-FFF2-40B4-BE49-F238E27FC236}">
                  <a16:creationId xmlns:a16="http://schemas.microsoft.com/office/drawing/2014/main" id="{F9C65C00-EAFA-4941-B670-1FFFA77B3A4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95" y="1895"/>
              <a:ext cx="1860" cy="499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" name="Text Box 45">
              <a:extLst>
                <a:ext uri="{FF2B5EF4-FFF2-40B4-BE49-F238E27FC236}">
                  <a16:creationId xmlns:a16="http://schemas.microsoft.com/office/drawing/2014/main" id="{B47EE803-4E2F-4BAA-8428-FE44B6703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073">
              <a:off x="1032" y="1932"/>
              <a:ext cx="1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35" name="Line 46">
              <a:extLst>
                <a:ext uri="{FF2B5EF4-FFF2-40B4-BE49-F238E27FC236}">
                  <a16:creationId xmlns:a16="http://schemas.microsoft.com/office/drawing/2014/main" id="{82CA2949-099A-4C5F-A5C0-01B44F700EE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1111" y="2010"/>
              <a:ext cx="17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1BE1792-E88B-4DBF-BC43-83B34C690BFF}"/>
              </a:ext>
            </a:extLst>
          </p:cNvPr>
          <p:cNvGrpSpPr/>
          <p:nvPr/>
        </p:nvGrpSpPr>
        <p:grpSpPr>
          <a:xfrm>
            <a:off x="2109695" y="1886516"/>
            <a:ext cx="403544" cy="1094373"/>
            <a:chOff x="2109695" y="1886516"/>
            <a:chExt cx="403544" cy="1094373"/>
          </a:xfrm>
        </p:grpSpPr>
        <p:sp>
          <p:nvSpPr>
            <p:cNvPr id="37" name="Arco 36">
              <a:extLst>
                <a:ext uri="{FF2B5EF4-FFF2-40B4-BE49-F238E27FC236}">
                  <a16:creationId xmlns:a16="http://schemas.microsoft.com/office/drawing/2014/main" id="{A23500D6-6880-44DB-AFA5-8B2FB0F025D9}"/>
                </a:ext>
              </a:extLst>
            </p:cNvPr>
            <p:cNvSpPr/>
            <p:nvPr/>
          </p:nvSpPr>
          <p:spPr>
            <a:xfrm rot="7555343">
              <a:off x="1975781" y="2020430"/>
              <a:ext cx="643467" cy="375639"/>
            </a:xfrm>
            <a:prstGeom prst="arc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CaixaDeTexto 37">
              <a:extLst>
                <a:ext uri="{FF2B5EF4-FFF2-40B4-BE49-F238E27FC236}">
                  <a16:creationId xmlns:a16="http://schemas.microsoft.com/office/drawing/2014/main" id="{D3B4BFE0-86CE-4C02-8033-6B519D13D989}"/>
                </a:ext>
              </a:extLst>
            </p:cNvPr>
            <p:cNvSpPr txBox="1"/>
            <p:nvPr/>
          </p:nvSpPr>
          <p:spPr>
            <a:xfrm>
              <a:off x="2113771" y="2396114"/>
              <a:ext cx="3994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b="1" dirty="0">
                  <a:solidFill>
                    <a:srgbClr val="0070C0"/>
                  </a:solidFill>
                  <a:sym typeface="Symbol" panose="05050102010706020507" pitchFamily="18" charset="2"/>
                </a:rPr>
                <a:t></a:t>
              </a:r>
              <a:endParaRPr lang="pt-BR" sz="32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 Box 2">
            <a:extLst>
              <a:ext uri="{FF2B5EF4-FFF2-40B4-BE49-F238E27FC236}">
                <a16:creationId xmlns:a16="http://schemas.microsoft.com/office/drawing/2014/main" id="{DC8F6D34-F2C0-4B8A-BED3-C93169600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450" y="-100926"/>
            <a:ext cx="6591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SOMA VETORIAL</a:t>
            </a:r>
          </a:p>
        </p:txBody>
      </p: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30C6B1D9-09DE-4F1A-BA92-CD2A92309150}"/>
              </a:ext>
            </a:extLst>
          </p:cNvPr>
          <p:cNvGrpSpPr/>
          <p:nvPr/>
        </p:nvGrpSpPr>
        <p:grpSpPr>
          <a:xfrm>
            <a:off x="7647415" y="2624205"/>
            <a:ext cx="1479334" cy="420015"/>
            <a:chOff x="1255056" y="2020429"/>
            <a:chExt cx="1479334" cy="420015"/>
          </a:xfrm>
        </p:grpSpPr>
        <p:sp>
          <p:nvSpPr>
            <p:cNvPr id="41" name="Arco 40">
              <a:extLst>
                <a:ext uri="{FF2B5EF4-FFF2-40B4-BE49-F238E27FC236}">
                  <a16:creationId xmlns:a16="http://schemas.microsoft.com/office/drawing/2014/main" id="{40DB7F7F-7746-4663-A072-D094A145583A}"/>
                </a:ext>
              </a:extLst>
            </p:cNvPr>
            <p:cNvSpPr/>
            <p:nvPr/>
          </p:nvSpPr>
          <p:spPr>
            <a:xfrm rot="12359014">
              <a:off x="1975782" y="2020429"/>
              <a:ext cx="643467" cy="375639"/>
            </a:xfrm>
            <a:prstGeom prst="arc">
              <a:avLst>
                <a:gd name="adj1" fmla="val 12255705"/>
                <a:gd name="adj2" fmla="val 0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CaixaDeTexto 41">
              <a:extLst>
                <a:ext uri="{FF2B5EF4-FFF2-40B4-BE49-F238E27FC236}">
                  <a16:creationId xmlns:a16="http://schemas.microsoft.com/office/drawing/2014/main" id="{33A727D0-D34B-4042-9EFD-09D3F6DD9D88}"/>
                </a:ext>
              </a:extLst>
            </p:cNvPr>
            <p:cNvSpPr txBox="1"/>
            <p:nvPr/>
          </p:nvSpPr>
          <p:spPr>
            <a:xfrm>
              <a:off x="1255056" y="2040334"/>
              <a:ext cx="14793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>
                  <a:solidFill>
                    <a:srgbClr val="0070C0"/>
                  </a:solidFill>
                  <a:sym typeface="Symbol" panose="05050102010706020507" pitchFamily="18" charset="2"/>
                </a:rPr>
                <a:t>180 -</a:t>
              </a:r>
              <a:endParaRPr lang="pt-BR" sz="2000" b="1" dirty="0">
                <a:solidFill>
                  <a:srgbClr val="0070C0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41583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348</Words>
  <Application>Microsoft Office PowerPoint</Application>
  <PresentationFormat>Widescreen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Palace Script MT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17</cp:revision>
  <dcterms:created xsi:type="dcterms:W3CDTF">2020-03-17T17:25:42Z</dcterms:created>
  <dcterms:modified xsi:type="dcterms:W3CDTF">2020-03-18T16:44:30Z</dcterms:modified>
</cp:coreProperties>
</file>